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0" r:id="rId5"/>
    <p:sldId id="259" r:id="rId6"/>
    <p:sldId id="271" r:id="rId7"/>
    <p:sldId id="260" r:id="rId8"/>
    <p:sldId id="261" r:id="rId9"/>
    <p:sldId id="272" r:id="rId10"/>
    <p:sldId id="262" r:id="rId11"/>
    <p:sldId id="273" r:id="rId12"/>
    <p:sldId id="263" r:id="rId13"/>
    <p:sldId id="264" r:id="rId14"/>
    <p:sldId id="274" r:id="rId15"/>
    <p:sldId id="265"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22392" y="0"/>
            <a:ext cx="7105992" cy="369332"/>
          </a:xfrm>
          <a:prstGeom prst="rect">
            <a:avLst/>
          </a:prstGeom>
          <a:noFill/>
        </p:spPr>
        <p:txBody>
          <a:bodyPr wrap="square" rtlCol="0">
            <a:spAutoFit/>
          </a:bodyPr>
          <a:lstStyle/>
          <a:p>
            <a:r>
              <a:rPr lang="en-US" sz="1800" b="1" dirty="0" smtClean="0">
                <a:solidFill>
                  <a:schemeClr val="bg1"/>
                </a:solidFill>
              </a:rPr>
              <a:t>TOEIC Reading Comprehension Exercise 26</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 </a:t>
            </a:r>
          </a:p>
          <a:p>
            <a:r>
              <a:rPr lang="en-US" sz="4000" dirty="0" smtClean="0">
                <a:solidFill>
                  <a:schemeClr val="accent6">
                    <a:lumMod val="50000"/>
                  </a:schemeClr>
                </a:solidFill>
              </a:rPr>
              <a:t>EXERCISE 26</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"Swan Lake" and "The Sleeping Beauty" are</a:t>
            </a:r>
          </a:p>
          <a:p>
            <a:pPr>
              <a:buNone/>
            </a:pPr>
            <a:r>
              <a:rPr lang="en-US" dirty="0" smtClean="0"/>
              <a:t>  a. Dances</a:t>
            </a:r>
          </a:p>
          <a:p>
            <a:pPr>
              <a:buNone/>
            </a:pPr>
            <a:r>
              <a:rPr lang="en-US" dirty="0" smtClean="0"/>
              <a:t>  b. Songs</a:t>
            </a:r>
          </a:p>
          <a:p>
            <a:pPr>
              <a:buNone/>
            </a:pPr>
            <a:r>
              <a:rPr lang="en-US" dirty="0" smtClean="0"/>
              <a:t>  c. Operas</a:t>
            </a:r>
          </a:p>
          <a:p>
            <a:pPr>
              <a:buNone/>
            </a:pPr>
            <a:r>
              <a:rPr lang="en-US" dirty="0" smtClean="0"/>
              <a:t>  d. Plays</a:t>
            </a:r>
            <a:br>
              <a:rPr lang="en-US" dirty="0" smtClean="0"/>
            </a:br>
            <a:endParaRPr lang="en-US" dirty="0" smtClean="0"/>
          </a:p>
          <a:p>
            <a:pPr>
              <a:buNone/>
            </a:pPr>
            <a:r>
              <a:rPr lang="en-US" b="1" dirty="0" smtClean="0"/>
              <a:t>5) Which of the following is NOT mentioned in the passage?</a:t>
            </a:r>
          </a:p>
          <a:p>
            <a:pPr>
              <a:buNone/>
            </a:pPr>
            <a:r>
              <a:rPr lang="en-US" dirty="0" smtClean="0"/>
              <a:t>  a. Tchaikovsky's influence on ballet music</a:t>
            </a:r>
          </a:p>
          <a:p>
            <a:pPr>
              <a:buNone/>
            </a:pPr>
            <a:r>
              <a:rPr lang="en-US" dirty="0" smtClean="0"/>
              <a:t>  b. Tchaikovsky's unhappiness leading to suicide</a:t>
            </a:r>
          </a:p>
          <a:p>
            <a:pPr>
              <a:buNone/>
            </a:pPr>
            <a:r>
              <a:rPr lang="en-US" dirty="0" smtClean="0"/>
              <a:t>  c. The patronage of Madame von Meck</a:t>
            </a:r>
          </a:p>
          <a:p>
            <a:pPr>
              <a:buNone/>
            </a:pPr>
            <a:r>
              <a:rPr lang="en-US" dirty="0" smtClean="0"/>
              <a:t>  d. Tchaikovsky's productivity in composing</a:t>
            </a:r>
          </a:p>
          <a:p>
            <a:pPr>
              <a:buNone/>
            </a:pPr>
            <a:endParaRPr lang="en-US" dirty="0" smtClean="0"/>
          </a:p>
          <a:p>
            <a:pPr>
              <a:buNone/>
            </a:pPr>
            <a:r>
              <a:rPr lang="en-US" b="1" dirty="0" smtClean="0"/>
              <a:t>6) According to the passage, for what is Tchaikovsky's music most well known?</a:t>
            </a:r>
          </a:p>
          <a:p>
            <a:pPr>
              <a:buNone/>
            </a:pPr>
            <a:r>
              <a:rPr lang="en-US" dirty="0" smtClean="0"/>
              <a:t>  a. Its repetitive and monotonous tones</a:t>
            </a:r>
          </a:p>
          <a:p>
            <a:pPr>
              <a:buNone/>
            </a:pPr>
            <a:r>
              <a:rPr lang="en-US" dirty="0" smtClean="0"/>
              <a:t>  b. The ballet-like quality of the music</a:t>
            </a:r>
          </a:p>
          <a:p>
            <a:pPr>
              <a:buNone/>
            </a:pPr>
            <a:r>
              <a:rPr lang="en-US" dirty="0" smtClean="0"/>
              <a:t>  c. The richness and melodic drama of the music</a:t>
            </a:r>
          </a:p>
          <a:p>
            <a:pPr>
              <a:buNone/>
            </a:pPr>
            <a:r>
              <a:rPr lang="en-US" dirty="0" smtClean="0"/>
              <a:t>  d. Its lively, capricious melodies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"Swan Lake" and "The Sleeping Beauty" are</a:t>
            </a:r>
          </a:p>
          <a:p>
            <a:pPr>
              <a:buNone/>
            </a:pPr>
            <a:r>
              <a:rPr lang="en-US" dirty="0" smtClean="0"/>
              <a:t>  </a:t>
            </a:r>
            <a:r>
              <a:rPr lang="en-US" b="1" dirty="0" smtClean="0"/>
              <a:t>a. Dances</a:t>
            </a:r>
          </a:p>
          <a:p>
            <a:pPr>
              <a:buNone/>
            </a:pPr>
            <a:r>
              <a:rPr lang="en-US" dirty="0" smtClean="0"/>
              <a:t>  b. Songs</a:t>
            </a:r>
          </a:p>
          <a:p>
            <a:pPr>
              <a:buNone/>
            </a:pPr>
            <a:r>
              <a:rPr lang="en-US" dirty="0" smtClean="0"/>
              <a:t>  c. Operas</a:t>
            </a:r>
          </a:p>
          <a:p>
            <a:pPr>
              <a:buNone/>
            </a:pPr>
            <a:r>
              <a:rPr lang="en-US" dirty="0" smtClean="0"/>
              <a:t>  d. Plays</a:t>
            </a:r>
            <a:br>
              <a:rPr lang="en-US" dirty="0" smtClean="0"/>
            </a:br>
            <a:endParaRPr lang="en-US" dirty="0" smtClean="0"/>
          </a:p>
          <a:p>
            <a:pPr>
              <a:buNone/>
            </a:pPr>
            <a:r>
              <a:rPr lang="en-US" b="1" dirty="0" smtClean="0"/>
              <a:t>5) Which of the following is NOT mentioned in the passage?</a:t>
            </a:r>
          </a:p>
          <a:p>
            <a:pPr>
              <a:buNone/>
            </a:pPr>
            <a:r>
              <a:rPr lang="en-US" dirty="0" smtClean="0"/>
              <a:t>  a. Tchaikovsky's influence on ballet music</a:t>
            </a:r>
          </a:p>
          <a:p>
            <a:pPr>
              <a:buNone/>
            </a:pPr>
            <a:r>
              <a:rPr lang="en-US" b="1" dirty="0" smtClean="0"/>
              <a:t>  b. Tchaikovsky's unhappiness leading to suicide</a:t>
            </a:r>
          </a:p>
          <a:p>
            <a:pPr>
              <a:buNone/>
            </a:pPr>
            <a:r>
              <a:rPr lang="en-US" dirty="0" smtClean="0"/>
              <a:t>  c. The patronage of Madame von Meck</a:t>
            </a:r>
          </a:p>
          <a:p>
            <a:pPr>
              <a:buNone/>
            </a:pPr>
            <a:r>
              <a:rPr lang="en-US" dirty="0" smtClean="0"/>
              <a:t>  d. Tchaikovsky's productivity in composing</a:t>
            </a:r>
          </a:p>
          <a:p>
            <a:pPr>
              <a:buNone/>
            </a:pPr>
            <a:endParaRPr lang="en-US" dirty="0" smtClean="0"/>
          </a:p>
          <a:p>
            <a:pPr>
              <a:buNone/>
            </a:pPr>
            <a:r>
              <a:rPr lang="en-US" b="1" dirty="0" smtClean="0"/>
              <a:t>6) According to the passage, for what is Tchaikovsky's music most well known?</a:t>
            </a:r>
          </a:p>
          <a:p>
            <a:pPr>
              <a:buNone/>
            </a:pPr>
            <a:r>
              <a:rPr lang="en-US" dirty="0" smtClean="0"/>
              <a:t>  a. Its repetitive and monotonous tones</a:t>
            </a:r>
          </a:p>
          <a:p>
            <a:pPr>
              <a:buNone/>
            </a:pPr>
            <a:r>
              <a:rPr lang="en-US" dirty="0" smtClean="0"/>
              <a:t>  b. The ballet-like quality of the music</a:t>
            </a:r>
          </a:p>
          <a:p>
            <a:pPr>
              <a:buNone/>
            </a:pPr>
            <a:r>
              <a:rPr lang="en-US" dirty="0" smtClean="0"/>
              <a:t>  </a:t>
            </a:r>
            <a:r>
              <a:rPr lang="en-US" b="1" dirty="0" smtClean="0"/>
              <a:t>c. The richness and melodic drama of the music</a:t>
            </a:r>
          </a:p>
          <a:p>
            <a:pPr>
              <a:buNone/>
            </a:pPr>
            <a:r>
              <a:rPr lang="en-US" dirty="0" smtClean="0"/>
              <a:t>  d. Its lively, capricious melodies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chemeClr val="accent2">
                    <a:lumMod val="75000"/>
                  </a:schemeClr>
                </a:solidFill>
              </a:rPr>
              <a:t>                         </a:t>
            </a:r>
            <a:r>
              <a:rPr lang="en-US" sz="2000" b="1" dirty="0" smtClean="0">
                <a:solidFill>
                  <a:schemeClr val="accent2">
                    <a:lumMod val="75000"/>
                  </a:schemeClr>
                </a:solidFill>
              </a:rPr>
              <a:t>Read the </a:t>
            </a:r>
            <a:r>
              <a:rPr lang="en-US" sz="2000" b="1" dirty="0" smtClean="0">
                <a:solidFill>
                  <a:schemeClr val="accent2">
                    <a:lumMod val="75000"/>
                  </a:schemeClr>
                </a:solidFill>
              </a:rPr>
              <a:t>passage No:3 </a:t>
            </a:r>
            <a:r>
              <a:rPr lang="en-US" sz="2000" b="1" dirty="0" smtClean="0">
                <a:solidFill>
                  <a:schemeClr val="accent2">
                    <a:lumMod val="75000"/>
                  </a:schemeClr>
                </a:solidFill>
              </a:rPr>
              <a:t>and answer the questions</a:t>
            </a:r>
          </a:p>
          <a:p>
            <a:pPr>
              <a:buNone/>
            </a:pPr>
            <a:r>
              <a:rPr lang="en-US" dirty="0" smtClean="0"/>
              <a:t>A </a:t>
            </a:r>
            <a:r>
              <a:rPr lang="en-US" dirty="0" smtClean="0"/>
              <a:t>balanced diet contains proteins, which are composed of complex amino acids. There are 20 types of amino acids, comprising about 16 percent of the body weight in a lean individual. A body needs all 20 to be healthy. Amino acids can be divided into two groups: essential and nonessential. There are 9 essential amino acids. These are the proteins that the body cannot produce by itself, so a healthy individual must ingest them. </a:t>
            </a:r>
            <a:endParaRPr lang="en-US" dirty="0" smtClean="0"/>
          </a:p>
          <a:p>
            <a:pPr>
              <a:buNone/>
            </a:pPr>
            <a:r>
              <a:rPr lang="en-US" dirty="0" smtClean="0"/>
              <a:t>The </a:t>
            </a:r>
            <a:r>
              <a:rPr lang="en-US" dirty="0" smtClean="0"/>
              <a:t>11 nonessential amino acids, on the other hand, are produced by the body, so it is not necessary to ingest them. Proteins are described as being either high-quality or low-quality, depending on how many of the 9 essential amino acids the food contains. High-quality proteins, typically found in animal meats, are proteins that have ample amounts of the essential amino acids</a:t>
            </a:r>
            <a:r>
              <a:rPr lang="en-US" dirty="0" smtClean="0"/>
              <a:t>.</a:t>
            </a:r>
          </a:p>
          <a:p>
            <a:pPr>
              <a:buNone/>
            </a:pPr>
            <a:r>
              <a:rPr lang="en-US" dirty="0" smtClean="0"/>
              <a:t> </a:t>
            </a:r>
            <a:r>
              <a:rPr lang="en-US" dirty="0" smtClean="0"/>
              <a:t>Low-quality proteins are mainly plant proteins and usually lack one or more of the essential amino acids. Since people who follow a strict vegetarian diet are ingesting only low-quality proteins, they must make sure that their diets contain a variety of proteins, in order to ensure that what is lacking in one food is available in another. </a:t>
            </a:r>
            <a:endParaRPr lang="en-US" dirty="0" smtClean="0"/>
          </a:p>
          <a:p>
            <a:pPr>
              <a:buNone/>
            </a:pPr>
            <a:r>
              <a:rPr lang="en-US" dirty="0" smtClean="0"/>
              <a:t>This </a:t>
            </a:r>
            <a:r>
              <a:rPr lang="en-US" dirty="0" smtClean="0"/>
              <a:t>process of selecting a variety of the essential proteins is called protein complementation. Since an insufficient amount of protein in the diet can be crippling and prolonged absence of proteins can cause death, it is imperative that a vegetarian diet contains an ample amount of the essential proteins.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The 20 types of amino acids</a:t>
            </a:r>
          </a:p>
          <a:p>
            <a:pPr>
              <a:buNone/>
            </a:pPr>
            <a:r>
              <a:rPr lang="en-US" dirty="0" smtClean="0"/>
              <a:t>  b. High- and low-quality proteins</a:t>
            </a:r>
          </a:p>
          <a:p>
            <a:pPr>
              <a:buNone/>
            </a:pPr>
            <a:r>
              <a:rPr lang="en-US" dirty="0" smtClean="0"/>
              <a:t>  c. The process of complementation</a:t>
            </a:r>
          </a:p>
          <a:p>
            <a:pPr>
              <a:buNone/>
            </a:pPr>
            <a:r>
              <a:rPr lang="en-US" dirty="0" smtClean="0"/>
              <a:t>  d. Healthy diets for vegetarians</a:t>
            </a:r>
          </a:p>
          <a:p>
            <a:endParaRPr lang="en-US" dirty="0" smtClean="0"/>
          </a:p>
          <a:p>
            <a:pPr>
              <a:buNone/>
            </a:pPr>
            <a:r>
              <a:rPr lang="en-US" b="1" dirty="0" smtClean="0"/>
              <a:t>2) Which of the following would NOT be an example of a low-quality protein?</a:t>
            </a:r>
          </a:p>
          <a:p>
            <a:pPr>
              <a:buNone/>
            </a:pPr>
            <a:r>
              <a:rPr lang="en-US" dirty="0" smtClean="0"/>
              <a:t>  a. Legumes</a:t>
            </a:r>
          </a:p>
          <a:p>
            <a:pPr>
              <a:buNone/>
            </a:pPr>
            <a:r>
              <a:rPr lang="en-US" dirty="0" smtClean="0"/>
              <a:t>  b. Apples</a:t>
            </a:r>
          </a:p>
          <a:p>
            <a:pPr>
              <a:buNone/>
            </a:pPr>
            <a:r>
              <a:rPr lang="en-US" dirty="0" smtClean="0"/>
              <a:t>  c. Grains</a:t>
            </a:r>
          </a:p>
          <a:p>
            <a:pPr>
              <a:buNone/>
            </a:pPr>
            <a:r>
              <a:rPr lang="en-US" dirty="0" smtClean="0"/>
              <a:t>  d. Tuna</a:t>
            </a:r>
          </a:p>
          <a:p>
            <a:endParaRPr lang="en-US" dirty="0" smtClean="0"/>
          </a:p>
          <a:p>
            <a:pPr>
              <a:buNone/>
            </a:pPr>
            <a:r>
              <a:rPr lang="en-US" b="1" dirty="0" smtClean="0"/>
              <a:t>3) Which statement best describes the organization of this passage?</a:t>
            </a:r>
          </a:p>
          <a:p>
            <a:pPr>
              <a:buNone/>
            </a:pPr>
            <a:r>
              <a:rPr lang="en-US" dirty="0" smtClean="0"/>
              <a:t>  a. Contrasting views concerning proteins are compared</a:t>
            </a:r>
          </a:p>
          <a:p>
            <a:pPr>
              <a:buNone/>
            </a:pPr>
            <a:r>
              <a:rPr lang="en-US" dirty="0" smtClean="0"/>
              <a:t>  b. The author moves from a general comment to a specific argument</a:t>
            </a:r>
          </a:p>
          <a:p>
            <a:pPr>
              <a:buNone/>
            </a:pPr>
            <a:r>
              <a:rPr lang="en-US" dirty="0" smtClean="0"/>
              <a:t>  c. A statement is given and its cause is then discussed</a:t>
            </a:r>
          </a:p>
          <a:p>
            <a:pPr>
              <a:buNone/>
            </a:pPr>
            <a:r>
              <a:rPr lang="en-US" dirty="0" smtClean="0"/>
              <a:t>  d. Items are discussed in their order of importance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The 20 types of amino acids</a:t>
            </a:r>
          </a:p>
          <a:p>
            <a:pPr>
              <a:buNone/>
            </a:pPr>
            <a:r>
              <a:rPr lang="en-US" dirty="0" smtClean="0"/>
              <a:t>  b. High- and low-quality proteins</a:t>
            </a:r>
          </a:p>
          <a:p>
            <a:pPr>
              <a:buNone/>
            </a:pPr>
            <a:r>
              <a:rPr lang="en-US" dirty="0" smtClean="0"/>
              <a:t>  c. The process of complementation</a:t>
            </a:r>
          </a:p>
          <a:p>
            <a:pPr>
              <a:buNone/>
            </a:pPr>
            <a:r>
              <a:rPr lang="en-US" dirty="0" smtClean="0"/>
              <a:t>  </a:t>
            </a:r>
            <a:r>
              <a:rPr lang="en-US" b="1" dirty="0" smtClean="0"/>
              <a:t>d. Healthy diets for vegetarians</a:t>
            </a:r>
          </a:p>
          <a:p>
            <a:endParaRPr lang="en-US" dirty="0" smtClean="0"/>
          </a:p>
          <a:p>
            <a:pPr>
              <a:buNone/>
            </a:pPr>
            <a:r>
              <a:rPr lang="en-US" b="1" dirty="0" smtClean="0"/>
              <a:t>2) Which of the following would NOT be an example of a low-quality protein?</a:t>
            </a:r>
          </a:p>
          <a:p>
            <a:pPr>
              <a:buNone/>
            </a:pPr>
            <a:r>
              <a:rPr lang="en-US" dirty="0" smtClean="0"/>
              <a:t>  a. Legumes</a:t>
            </a:r>
          </a:p>
          <a:p>
            <a:pPr>
              <a:buNone/>
            </a:pPr>
            <a:r>
              <a:rPr lang="en-US" dirty="0" smtClean="0"/>
              <a:t>  b. Apples</a:t>
            </a:r>
          </a:p>
          <a:p>
            <a:pPr>
              <a:buNone/>
            </a:pPr>
            <a:r>
              <a:rPr lang="en-US" dirty="0" smtClean="0"/>
              <a:t>  c. Grains</a:t>
            </a:r>
          </a:p>
          <a:p>
            <a:pPr>
              <a:buNone/>
            </a:pPr>
            <a:r>
              <a:rPr lang="en-US" b="1" dirty="0" smtClean="0"/>
              <a:t>  d. Tuna</a:t>
            </a:r>
          </a:p>
          <a:p>
            <a:endParaRPr lang="en-US" dirty="0" smtClean="0"/>
          </a:p>
          <a:p>
            <a:pPr>
              <a:buNone/>
            </a:pPr>
            <a:r>
              <a:rPr lang="en-US" b="1" dirty="0" smtClean="0"/>
              <a:t>3) Which statement best describes the organization of this passage?</a:t>
            </a:r>
          </a:p>
          <a:p>
            <a:pPr>
              <a:buNone/>
            </a:pPr>
            <a:r>
              <a:rPr lang="en-US" dirty="0" smtClean="0"/>
              <a:t>  a. Contrasting views concerning proteins are compared</a:t>
            </a:r>
          </a:p>
          <a:p>
            <a:pPr>
              <a:buNone/>
            </a:pPr>
            <a:r>
              <a:rPr lang="en-US" b="1" dirty="0" smtClean="0"/>
              <a:t>  b. The author moves from a general comment to a specific argument</a:t>
            </a:r>
          </a:p>
          <a:p>
            <a:pPr>
              <a:buNone/>
            </a:pPr>
            <a:r>
              <a:rPr lang="en-US" dirty="0" smtClean="0"/>
              <a:t>  c. A statement is given and its cause is then discussed</a:t>
            </a:r>
          </a:p>
          <a:p>
            <a:pPr>
              <a:buNone/>
            </a:pPr>
            <a:r>
              <a:rPr lang="en-US" dirty="0" smtClean="0"/>
              <a:t>  d. Items are discussed in their order of importance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best describes the author's tone in this passage?</a:t>
            </a:r>
          </a:p>
          <a:p>
            <a:pPr>
              <a:buNone/>
            </a:pPr>
            <a:r>
              <a:rPr lang="en-US" b="1" dirty="0" smtClean="0"/>
              <a:t>  </a:t>
            </a:r>
            <a:r>
              <a:rPr lang="en-US" dirty="0" smtClean="0"/>
              <a:t>a. Forceful</a:t>
            </a:r>
          </a:p>
          <a:p>
            <a:pPr>
              <a:buNone/>
            </a:pPr>
            <a:r>
              <a:rPr lang="en-US" dirty="0" smtClean="0"/>
              <a:t>  b. Light</a:t>
            </a:r>
          </a:p>
          <a:p>
            <a:pPr>
              <a:buNone/>
            </a:pPr>
            <a:r>
              <a:rPr lang="en-US" dirty="0" smtClean="0"/>
              <a:t>  c. Casual</a:t>
            </a:r>
          </a:p>
          <a:p>
            <a:pPr>
              <a:buNone/>
            </a:pPr>
            <a:r>
              <a:rPr lang="en-US" dirty="0" smtClean="0"/>
              <a:t>  d. Argumentative</a:t>
            </a:r>
          </a:p>
          <a:p>
            <a:pPr>
              <a:buNone/>
            </a:pPr>
            <a:endParaRPr lang="en-US" dirty="0" smtClean="0"/>
          </a:p>
          <a:p>
            <a:pPr>
              <a:buNone/>
            </a:pPr>
            <a:r>
              <a:rPr lang="en-US" b="1" dirty="0" smtClean="0"/>
              <a:t>5) According to the passage, a vegetarian could die from insufficient protein ingestion if he or she</a:t>
            </a:r>
          </a:p>
          <a:p>
            <a:pPr>
              <a:buNone/>
            </a:pPr>
            <a:r>
              <a:rPr lang="en-US" b="1" dirty="0" smtClean="0"/>
              <a:t>  a. Did not follow a varied and properly protein-complemented diet</a:t>
            </a:r>
          </a:p>
          <a:p>
            <a:pPr>
              <a:buNone/>
            </a:pPr>
            <a:r>
              <a:rPr lang="en-US" dirty="0" smtClean="0"/>
              <a:t>  b. Ate too many animal proteins and could not digest them properly</a:t>
            </a:r>
          </a:p>
          <a:p>
            <a:pPr>
              <a:buNone/>
            </a:pPr>
            <a:r>
              <a:rPr lang="en-US" dirty="0" smtClean="0"/>
              <a:t>  c. Did not follow a diet in which nonessential proteins were ingested</a:t>
            </a:r>
          </a:p>
          <a:p>
            <a:pPr>
              <a:buNone/>
            </a:pPr>
            <a:r>
              <a:rPr lang="en-US" dirty="0" smtClean="0"/>
              <a:t>  d. Ate too many low-quality proteins</a:t>
            </a:r>
          </a:p>
          <a:p>
            <a:endParaRPr lang="en-US" dirty="0" smtClean="0"/>
          </a:p>
          <a:p>
            <a:pPr>
              <a:buNone/>
            </a:pPr>
            <a:r>
              <a:rPr lang="en-US" b="1" dirty="0" smtClean="0"/>
              <a:t>6) The word "lean" in line 3 could be best replaced by</a:t>
            </a:r>
          </a:p>
          <a:p>
            <a:pPr>
              <a:buNone/>
            </a:pPr>
            <a:r>
              <a:rPr lang="en-US" b="1" dirty="0" smtClean="0"/>
              <a:t>  </a:t>
            </a:r>
            <a:r>
              <a:rPr lang="en-US" dirty="0" smtClean="0"/>
              <a:t>a. Thin</a:t>
            </a:r>
          </a:p>
          <a:p>
            <a:pPr>
              <a:buNone/>
            </a:pPr>
            <a:r>
              <a:rPr lang="en-US" dirty="0" smtClean="0"/>
              <a:t>  b. Fat</a:t>
            </a:r>
          </a:p>
          <a:p>
            <a:pPr>
              <a:buNone/>
            </a:pPr>
            <a:r>
              <a:rPr lang="en-US" dirty="0" smtClean="0"/>
              <a:t>  c. Tall</a:t>
            </a:r>
          </a:p>
          <a:p>
            <a:pPr>
              <a:buNone/>
            </a:pPr>
            <a:r>
              <a:rPr lang="en-US" dirty="0" smtClean="0"/>
              <a:t>  d. Short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best describes the author's tone in this passage?</a:t>
            </a:r>
          </a:p>
          <a:p>
            <a:pPr>
              <a:buNone/>
            </a:pPr>
            <a:r>
              <a:rPr lang="en-US" dirty="0" smtClean="0"/>
              <a:t>  </a:t>
            </a:r>
            <a:r>
              <a:rPr lang="en-US" b="1" dirty="0" smtClean="0"/>
              <a:t>a. Forceful</a:t>
            </a:r>
          </a:p>
          <a:p>
            <a:pPr>
              <a:buNone/>
            </a:pPr>
            <a:r>
              <a:rPr lang="en-US" dirty="0" smtClean="0"/>
              <a:t>  b. Light</a:t>
            </a:r>
          </a:p>
          <a:p>
            <a:pPr>
              <a:buNone/>
            </a:pPr>
            <a:r>
              <a:rPr lang="en-US" dirty="0" smtClean="0"/>
              <a:t>  c. Casual</a:t>
            </a:r>
          </a:p>
          <a:p>
            <a:pPr>
              <a:buNone/>
            </a:pPr>
            <a:r>
              <a:rPr lang="en-US" dirty="0" smtClean="0"/>
              <a:t>  d. Argumentative</a:t>
            </a:r>
          </a:p>
          <a:p>
            <a:pPr>
              <a:buNone/>
            </a:pPr>
            <a:endParaRPr lang="en-US" dirty="0" smtClean="0"/>
          </a:p>
          <a:p>
            <a:pPr>
              <a:buNone/>
            </a:pPr>
            <a:r>
              <a:rPr lang="en-US" b="1" dirty="0" smtClean="0"/>
              <a:t>5) According to the passage, a vegetarian could die from insufficient protein ingestion if he or she</a:t>
            </a:r>
          </a:p>
          <a:p>
            <a:pPr>
              <a:buNone/>
            </a:pPr>
            <a:r>
              <a:rPr lang="en-US" dirty="0" smtClean="0"/>
              <a:t>  </a:t>
            </a:r>
            <a:r>
              <a:rPr lang="en-US" b="1" dirty="0" smtClean="0"/>
              <a:t>a. Did not follow a varied and properly protein-complemented diet</a:t>
            </a:r>
          </a:p>
          <a:p>
            <a:pPr>
              <a:buNone/>
            </a:pPr>
            <a:r>
              <a:rPr lang="en-US" dirty="0" smtClean="0"/>
              <a:t>  b. Ate too many animal proteins and could not digest them properly</a:t>
            </a:r>
          </a:p>
          <a:p>
            <a:pPr>
              <a:buNone/>
            </a:pPr>
            <a:r>
              <a:rPr lang="en-US" dirty="0" smtClean="0"/>
              <a:t>  c. Did not follow a diet in which nonessential proteins were ingested</a:t>
            </a:r>
          </a:p>
          <a:p>
            <a:pPr>
              <a:buNone/>
            </a:pPr>
            <a:r>
              <a:rPr lang="en-US" dirty="0" smtClean="0"/>
              <a:t>  d. Ate too many low-quality proteins. </a:t>
            </a:r>
          </a:p>
          <a:p>
            <a:endParaRPr lang="en-US" dirty="0" smtClean="0"/>
          </a:p>
          <a:p>
            <a:pPr>
              <a:buNone/>
            </a:pPr>
            <a:r>
              <a:rPr lang="en-US" b="1" dirty="0" smtClean="0"/>
              <a:t>6) The word "lean" in line 3 could be best replaced by</a:t>
            </a:r>
          </a:p>
          <a:p>
            <a:pPr>
              <a:buNone/>
            </a:pPr>
            <a:r>
              <a:rPr lang="en-US" dirty="0" smtClean="0"/>
              <a:t>  </a:t>
            </a:r>
            <a:r>
              <a:rPr lang="en-US" b="1" dirty="0" smtClean="0"/>
              <a:t>a. Thin</a:t>
            </a:r>
          </a:p>
          <a:p>
            <a:pPr>
              <a:buNone/>
            </a:pPr>
            <a:r>
              <a:rPr lang="en-US" dirty="0" smtClean="0"/>
              <a:t>  b. Fat</a:t>
            </a:r>
          </a:p>
          <a:p>
            <a:pPr>
              <a:buNone/>
            </a:pPr>
            <a:r>
              <a:rPr lang="en-US" dirty="0" smtClean="0"/>
              <a:t>  c. Tall</a:t>
            </a:r>
          </a:p>
          <a:p>
            <a:pPr>
              <a:buNone/>
            </a:pPr>
            <a:r>
              <a:rPr lang="en-US" dirty="0" smtClean="0"/>
              <a:t>  d. Short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000" dirty="0" smtClean="0">
                <a:solidFill>
                  <a:schemeClr val="accent2">
                    <a:lumMod val="75000"/>
                  </a:schemeClr>
                </a:solidFill>
              </a:rPr>
              <a:t>                     </a:t>
            </a:r>
            <a:r>
              <a:rPr lang="en-US" sz="2000" b="1" dirty="0" smtClean="0">
                <a:solidFill>
                  <a:schemeClr val="accent2">
                    <a:lumMod val="75000"/>
                  </a:schemeClr>
                </a:solidFill>
              </a:rPr>
              <a:t>Read the </a:t>
            </a:r>
            <a:r>
              <a:rPr lang="en-US" sz="2000" b="1" dirty="0" smtClean="0">
                <a:solidFill>
                  <a:schemeClr val="accent2">
                    <a:lumMod val="75000"/>
                  </a:schemeClr>
                </a:solidFill>
              </a:rPr>
              <a:t>passage No:1 </a:t>
            </a:r>
            <a:r>
              <a:rPr lang="en-US" sz="2000" b="1" dirty="0" smtClean="0">
                <a:solidFill>
                  <a:schemeClr val="accent2">
                    <a:lumMod val="75000"/>
                  </a:schemeClr>
                </a:solidFill>
              </a:rPr>
              <a:t>and answer the questions </a:t>
            </a:r>
          </a:p>
          <a:p>
            <a:pPr>
              <a:buNone/>
            </a:pPr>
            <a:r>
              <a:rPr lang="en-US" sz="2000" dirty="0" smtClean="0"/>
              <a:t>  </a:t>
            </a:r>
            <a:r>
              <a:rPr lang="en-US" dirty="0" smtClean="0"/>
              <a:t>Surrealism </a:t>
            </a:r>
            <a:r>
              <a:rPr lang="en-US" dirty="0" smtClean="0"/>
              <a:t>was a movement in graphic art and literature that was founded in Paris, in 1924, by Andre Breton. Inspired by another movement in art called Dadaism, the Surrealist movement has been one of the most influential art movements in the 20th century. </a:t>
            </a:r>
            <a:endParaRPr lang="en-US" dirty="0" smtClean="0"/>
          </a:p>
          <a:p>
            <a:pPr>
              <a:buNone/>
            </a:pPr>
            <a:endParaRPr lang="en-US" dirty="0" smtClean="0"/>
          </a:p>
          <a:p>
            <a:pPr>
              <a:buNone/>
            </a:pPr>
            <a:r>
              <a:rPr lang="en-US" dirty="0" smtClean="0"/>
              <a:t>It </a:t>
            </a:r>
            <a:r>
              <a:rPr lang="en-US" dirty="0" smtClean="0"/>
              <a:t>eventually had worldwide audience, flourishing notably in the United States during World War II. Surrealism focused on the role of the unconscious in the creative process. In a nihilistic protest, it rejected all aspects of Western culture. </a:t>
            </a:r>
            <a:endParaRPr lang="en-US" dirty="0" smtClean="0"/>
          </a:p>
          <a:p>
            <a:pPr>
              <a:buNone/>
            </a:pPr>
            <a:endParaRPr lang="en-US" dirty="0"/>
          </a:p>
          <a:p>
            <a:pPr>
              <a:buNone/>
            </a:pPr>
            <a:r>
              <a:rPr lang="en-US" dirty="0" smtClean="0"/>
              <a:t>Surrealist </a:t>
            </a:r>
            <a:r>
              <a:rPr lang="en-US" dirty="0" smtClean="0"/>
              <a:t>writers, such as Aragon and Soupault, believed in directly transcribing onto paper anything their unconscious mind wished them to. They never altered or revised what they wrote because that would have interfered with the purity of their creation. </a:t>
            </a:r>
            <a:endParaRPr lang="en-US" dirty="0" smtClean="0"/>
          </a:p>
          <a:p>
            <a:pPr>
              <a:buNone/>
            </a:pPr>
            <a:endParaRPr lang="en-US" dirty="0"/>
          </a:p>
          <a:p>
            <a:pPr>
              <a:buNone/>
            </a:pPr>
            <a:r>
              <a:rPr lang="en-US" dirty="0" smtClean="0"/>
              <a:t>Surrealist </a:t>
            </a:r>
            <a:r>
              <a:rPr lang="en-US" dirty="0" smtClean="0"/>
              <a:t>painters, a group that included such famous names as Miro, Dali, and Ernst, displayed a wide variety of style and content. Though Breton was the founder of this movement, his strong leadership style brought about dissent, which resulted in several of the painters officially breaking away from the movement.</a:t>
            </a:r>
          </a:p>
          <a:p>
            <a:pPr>
              <a:buNone/>
            </a:pPr>
            <a:endParaRPr lang="en-US" dirty="0" smtClean="0"/>
          </a:p>
          <a:p>
            <a:pPr>
              <a:buNone/>
            </a:pPr>
            <a:r>
              <a:rPr lang="en-US" sz="2000" dirty="0" smtClean="0"/>
              <a:t/>
            </a:r>
            <a:br>
              <a:rPr lang="en-US" sz="2000" dirty="0" smtClean="0"/>
            </a:br>
            <a:r>
              <a:rPr lang="en-US" sz="2000" dirty="0" smtClean="0"/>
              <a:t/>
            </a:r>
            <a:br>
              <a:rPr lang="en-US" sz="2000" dirty="0" smtClean="0"/>
            </a:br>
            <a:endParaRPr lang="en-US" sz="2000"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Influential painters such as Miro, Dali, and Ernst</a:t>
            </a:r>
          </a:p>
          <a:p>
            <a:pPr>
              <a:buNone/>
            </a:pPr>
            <a:r>
              <a:rPr lang="en-US" dirty="0" smtClean="0"/>
              <a:t>  b. The Surrealist movement in graphic art and literature</a:t>
            </a:r>
          </a:p>
          <a:p>
            <a:pPr>
              <a:buNone/>
            </a:pPr>
            <a:r>
              <a:rPr lang="en-US" dirty="0" smtClean="0"/>
              <a:t>  c. Nihilism as an aspect of the Surrealist movement</a:t>
            </a:r>
          </a:p>
          <a:p>
            <a:pPr>
              <a:buNone/>
            </a:pPr>
            <a:r>
              <a:rPr lang="en-US" dirty="0" smtClean="0"/>
              <a:t>  d. Andre Breton's leadership style</a:t>
            </a:r>
          </a:p>
          <a:p>
            <a:endParaRPr lang="en-US" dirty="0" smtClean="0"/>
          </a:p>
          <a:p>
            <a:pPr>
              <a:buNone/>
            </a:pPr>
            <a:r>
              <a:rPr lang="en-US" b="1" dirty="0" smtClean="0"/>
              <a:t>2) Why does the author mention Dadaism?</a:t>
            </a:r>
          </a:p>
          <a:p>
            <a:pPr>
              <a:buNone/>
            </a:pPr>
            <a:r>
              <a:rPr lang="en-US" dirty="0" smtClean="0"/>
              <a:t>  a. To demonstrate the importance of Surrealism</a:t>
            </a:r>
          </a:p>
          <a:p>
            <a:pPr>
              <a:buNone/>
            </a:pPr>
            <a:r>
              <a:rPr lang="en-US" dirty="0" smtClean="0"/>
              <a:t>  b. To give background information about Surrealism</a:t>
            </a:r>
          </a:p>
          <a:p>
            <a:pPr>
              <a:buNone/>
            </a:pPr>
            <a:r>
              <a:rPr lang="en-US" dirty="0" smtClean="0"/>
              <a:t>  c. To show the lack of influence of Dadaism</a:t>
            </a:r>
          </a:p>
          <a:p>
            <a:pPr>
              <a:buNone/>
            </a:pPr>
            <a:r>
              <a:rPr lang="en-US" dirty="0" smtClean="0"/>
              <a:t>  d. To infer that Andre Breton rejected Dadaism</a:t>
            </a:r>
          </a:p>
          <a:p>
            <a:endParaRPr lang="en-US" dirty="0" smtClean="0"/>
          </a:p>
          <a:p>
            <a:pPr>
              <a:buNone/>
            </a:pPr>
            <a:r>
              <a:rPr lang="en-US" b="1" dirty="0" smtClean="0"/>
              <a:t>3) Which of the following statements is best supported by this passage?</a:t>
            </a:r>
          </a:p>
          <a:p>
            <a:pPr>
              <a:buNone/>
            </a:pPr>
            <a:r>
              <a:rPr lang="en-US" dirty="0" smtClean="0"/>
              <a:t>  a. Andre Breton founded art and literature in Paris</a:t>
            </a:r>
          </a:p>
          <a:p>
            <a:pPr>
              <a:buNone/>
            </a:pPr>
            <a:r>
              <a:rPr lang="en-US" dirty="0" smtClean="0"/>
              <a:t>  b. Andre Breton rejected Dadaism because of Nihilism</a:t>
            </a:r>
          </a:p>
          <a:p>
            <a:pPr>
              <a:buNone/>
            </a:pPr>
            <a:r>
              <a:rPr lang="en-US" dirty="0" smtClean="0"/>
              <a:t>  c. Andre Breton supported Miro in his painting</a:t>
            </a:r>
          </a:p>
          <a:p>
            <a:pPr>
              <a:buNone/>
            </a:pPr>
            <a:r>
              <a:rPr lang="en-US" dirty="0" smtClean="0"/>
              <a:t>  d. Andre Breton was a vital part of the Surrealist movement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Influential painters such as Miro, Dali, and Ernst</a:t>
            </a:r>
          </a:p>
          <a:p>
            <a:pPr>
              <a:buNone/>
            </a:pPr>
            <a:r>
              <a:rPr lang="en-US" dirty="0" smtClean="0"/>
              <a:t>  </a:t>
            </a:r>
            <a:r>
              <a:rPr lang="en-US" b="1" dirty="0" smtClean="0"/>
              <a:t>b. The Surrealist movement in graphic art and literature</a:t>
            </a:r>
          </a:p>
          <a:p>
            <a:pPr>
              <a:buNone/>
            </a:pPr>
            <a:r>
              <a:rPr lang="en-US" dirty="0" smtClean="0"/>
              <a:t>  c. Nihilism as an aspect of the Surrealist movement</a:t>
            </a:r>
          </a:p>
          <a:p>
            <a:pPr>
              <a:buNone/>
            </a:pPr>
            <a:r>
              <a:rPr lang="en-US" dirty="0" smtClean="0"/>
              <a:t>  d. Andre Breton's leadership style</a:t>
            </a:r>
          </a:p>
          <a:p>
            <a:endParaRPr lang="en-US" dirty="0" smtClean="0"/>
          </a:p>
          <a:p>
            <a:pPr>
              <a:buNone/>
            </a:pPr>
            <a:r>
              <a:rPr lang="en-US" b="1" dirty="0" smtClean="0"/>
              <a:t>2) Why does the author mention Dadaism?</a:t>
            </a:r>
          </a:p>
          <a:p>
            <a:pPr>
              <a:buNone/>
            </a:pPr>
            <a:r>
              <a:rPr lang="en-US" dirty="0" smtClean="0"/>
              <a:t>  a. To demonstrate the importance of Surrealism</a:t>
            </a:r>
          </a:p>
          <a:p>
            <a:pPr>
              <a:buNone/>
            </a:pPr>
            <a:r>
              <a:rPr lang="en-US" dirty="0" smtClean="0"/>
              <a:t>  </a:t>
            </a:r>
            <a:r>
              <a:rPr lang="en-US" b="1" dirty="0" smtClean="0"/>
              <a:t>b. To give background information about Surrealism</a:t>
            </a:r>
          </a:p>
          <a:p>
            <a:pPr>
              <a:buNone/>
            </a:pPr>
            <a:r>
              <a:rPr lang="en-US" dirty="0" smtClean="0"/>
              <a:t>  c. To show the lack of influence of Dadaism</a:t>
            </a:r>
          </a:p>
          <a:p>
            <a:pPr>
              <a:buNone/>
            </a:pPr>
            <a:r>
              <a:rPr lang="en-US" dirty="0" smtClean="0"/>
              <a:t>  d. To infer that Andre Breton rejected Dadaism</a:t>
            </a:r>
          </a:p>
          <a:p>
            <a:endParaRPr lang="en-US" dirty="0" smtClean="0"/>
          </a:p>
          <a:p>
            <a:pPr>
              <a:buNone/>
            </a:pPr>
            <a:r>
              <a:rPr lang="en-US" b="1" dirty="0" smtClean="0"/>
              <a:t>3) Which of the following statements is best supported by this passage?</a:t>
            </a:r>
          </a:p>
          <a:p>
            <a:pPr>
              <a:buNone/>
            </a:pPr>
            <a:r>
              <a:rPr lang="en-US" dirty="0" smtClean="0"/>
              <a:t>  a. Andre Breton founded art and literature in Paris</a:t>
            </a:r>
          </a:p>
          <a:p>
            <a:pPr>
              <a:buNone/>
            </a:pPr>
            <a:r>
              <a:rPr lang="en-US" dirty="0" smtClean="0"/>
              <a:t>  b. Andre Breton rejected Dadaism because of Nihilism</a:t>
            </a:r>
          </a:p>
          <a:p>
            <a:pPr>
              <a:buNone/>
            </a:pPr>
            <a:r>
              <a:rPr lang="en-US" dirty="0" smtClean="0"/>
              <a:t>  c. Andre Breton supported Miro in his painting</a:t>
            </a:r>
          </a:p>
          <a:p>
            <a:pPr>
              <a:buNone/>
            </a:pPr>
            <a:r>
              <a:rPr lang="en-US" dirty="0" smtClean="0"/>
              <a:t>  </a:t>
            </a:r>
            <a:r>
              <a:rPr lang="en-US" b="1" dirty="0" smtClean="0"/>
              <a:t>d. Andre Breton was a vital part of the Surrealist movement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all of the following are true of Surrealism EXCEPT?</a:t>
            </a:r>
          </a:p>
          <a:p>
            <a:pPr>
              <a:buNone/>
            </a:pPr>
            <a:r>
              <a:rPr lang="en-US" dirty="0" smtClean="0"/>
              <a:t>  a. Surrealism was influenced by Dadaism</a:t>
            </a:r>
          </a:p>
          <a:p>
            <a:pPr>
              <a:buNone/>
            </a:pPr>
            <a:r>
              <a:rPr lang="en-US" dirty="0" smtClean="0"/>
              <a:t>  b. Surrealists believed that the unconscious played an important role in the creative process</a:t>
            </a:r>
          </a:p>
          <a:p>
            <a:pPr>
              <a:buNone/>
            </a:pPr>
            <a:r>
              <a:rPr lang="en-US" dirty="0" smtClean="0"/>
              <a:t>  c. Some Surrealist painters quit the official movement because of Andre Breton</a:t>
            </a:r>
          </a:p>
          <a:p>
            <a:pPr>
              <a:buNone/>
            </a:pPr>
            <a:r>
              <a:rPr lang="en-US" dirty="0" smtClean="0"/>
              <a:t>  d. Surrealism embraced Western culture</a:t>
            </a:r>
          </a:p>
          <a:p>
            <a:endParaRPr lang="en-US" dirty="0" smtClean="0"/>
          </a:p>
          <a:p>
            <a:pPr>
              <a:buNone/>
            </a:pPr>
            <a:r>
              <a:rPr lang="en-US" b="1" dirty="0" smtClean="0"/>
              <a:t>5) Which of the following is closest to the meaning of "purity" in line 11?</a:t>
            </a:r>
          </a:p>
          <a:p>
            <a:pPr>
              <a:buNone/>
            </a:pPr>
            <a:r>
              <a:rPr lang="en-US" dirty="0" smtClean="0"/>
              <a:t>  a. Integrity</a:t>
            </a:r>
          </a:p>
          <a:p>
            <a:pPr>
              <a:buNone/>
            </a:pPr>
            <a:r>
              <a:rPr lang="en-US" dirty="0" smtClean="0"/>
              <a:t>  b. Fragility</a:t>
            </a:r>
          </a:p>
          <a:p>
            <a:pPr>
              <a:buNone/>
            </a:pPr>
            <a:r>
              <a:rPr lang="en-US" dirty="0" smtClean="0"/>
              <a:t>  c. Dignity</a:t>
            </a:r>
          </a:p>
          <a:p>
            <a:pPr>
              <a:buNone/>
            </a:pPr>
            <a:r>
              <a:rPr lang="en-US" dirty="0" smtClean="0"/>
              <a:t>  d. Simplicity</a:t>
            </a:r>
          </a:p>
          <a:p>
            <a:pPr>
              <a:buNone/>
            </a:pPr>
            <a:endParaRPr lang="en-US" dirty="0" smtClean="0"/>
          </a:p>
          <a:p>
            <a:pPr>
              <a:buNone/>
            </a:pPr>
            <a:r>
              <a:rPr lang="en-US" b="1" dirty="0" smtClean="0"/>
              <a:t>6) The phrase "breaking away" in line 16 means</a:t>
            </a:r>
          </a:p>
          <a:p>
            <a:pPr>
              <a:buNone/>
            </a:pPr>
            <a:r>
              <a:rPr lang="en-US" dirty="0" smtClean="0"/>
              <a:t>  a. Escaping</a:t>
            </a:r>
          </a:p>
          <a:p>
            <a:pPr>
              <a:buNone/>
            </a:pPr>
            <a:r>
              <a:rPr lang="en-US" dirty="0" smtClean="0"/>
              <a:t>  b. Separating</a:t>
            </a:r>
          </a:p>
          <a:p>
            <a:pPr>
              <a:buNone/>
            </a:pPr>
            <a:r>
              <a:rPr lang="en-US" dirty="0" smtClean="0"/>
              <a:t>  c. Defecting</a:t>
            </a:r>
          </a:p>
          <a:p>
            <a:pPr>
              <a:buNone/>
            </a:pPr>
            <a:r>
              <a:rPr lang="en-US" dirty="0" smtClean="0"/>
              <a:t>  d. Passing</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all of the following are true of Surrealism EXCEPT?</a:t>
            </a:r>
          </a:p>
          <a:p>
            <a:pPr>
              <a:buNone/>
            </a:pPr>
            <a:r>
              <a:rPr lang="en-US" dirty="0" smtClean="0"/>
              <a:t>  a. Surrealism was influenced by Dadaism</a:t>
            </a:r>
          </a:p>
          <a:p>
            <a:pPr>
              <a:buNone/>
            </a:pPr>
            <a:r>
              <a:rPr lang="en-US" dirty="0" smtClean="0"/>
              <a:t>  b. Surrealists believed that the unconscious played an important role in the creative process</a:t>
            </a:r>
          </a:p>
          <a:p>
            <a:pPr>
              <a:buNone/>
            </a:pPr>
            <a:r>
              <a:rPr lang="en-US" dirty="0" smtClean="0"/>
              <a:t>  c. Some Surrealist painters quit the official movement because of Andre Breton</a:t>
            </a:r>
          </a:p>
          <a:p>
            <a:pPr>
              <a:buNone/>
            </a:pPr>
            <a:r>
              <a:rPr lang="en-US" dirty="0" smtClean="0"/>
              <a:t>  </a:t>
            </a:r>
            <a:r>
              <a:rPr lang="en-US" b="1" dirty="0" smtClean="0"/>
              <a:t>d. Surrealism embraced Western culture</a:t>
            </a:r>
          </a:p>
          <a:p>
            <a:endParaRPr lang="en-US" dirty="0" smtClean="0"/>
          </a:p>
          <a:p>
            <a:pPr>
              <a:buNone/>
            </a:pPr>
            <a:r>
              <a:rPr lang="en-US" b="1" dirty="0" smtClean="0"/>
              <a:t>5) Which of the following is closest to the meaning of "purity" in line 11?</a:t>
            </a:r>
          </a:p>
          <a:p>
            <a:pPr>
              <a:buNone/>
            </a:pPr>
            <a:r>
              <a:rPr lang="en-US" dirty="0" smtClean="0"/>
              <a:t>  </a:t>
            </a:r>
            <a:r>
              <a:rPr lang="en-US" b="1" dirty="0" smtClean="0"/>
              <a:t>a. Integrity</a:t>
            </a:r>
          </a:p>
          <a:p>
            <a:pPr>
              <a:buNone/>
            </a:pPr>
            <a:r>
              <a:rPr lang="en-US" dirty="0" smtClean="0"/>
              <a:t>  b. Fragility</a:t>
            </a:r>
          </a:p>
          <a:p>
            <a:pPr>
              <a:buNone/>
            </a:pPr>
            <a:r>
              <a:rPr lang="en-US" dirty="0" smtClean="0"/>
              <a:t>  c. Dignity</a:t>
            </a:r>
          </a:p>
          <a:p>
            <a:pPr>
              <a:buNone/>
            </a:pPr>
            <a:r>
              <a:rPr lang="en-US" dirty="0" smtClean="0"/>
              <a:t>  d. Simplicity</a:t>
            </a:r>
          </a:p>
          <a:p>
            <a:pPr>
              <a:buNone/>
            </a:pPr>
            <a:endParaRPr lang="en-US" dirty="0" smtClean="0"/>
          </a:p>
          <a:p>
            <a:pPr>
              <a:buNone/>
            </a:pPr>
            <a:r>
              <a:rPr lang="en-US" b="1" dirty="0" smtClean="0"/>
              <a:t>6) The phrase "breaking away" in line 16 means</a:t>
            </a:r>
          </a:p>
          <a:p>
            <a:pPr>
              <a:buNone/>
            </a:pPr>
            <a:r>
              <a:rPr lang="en-US" dirty="0" smtClean="0"/>
              <a:t>  a. Escaping</a:t>
            </a:r>
          </a:p>
          <a:p>
            <a:pPr>
              <a:buNone/>
            </a:pPr>
            <a:r>
              <a:rPr lang="en-US" dirty="0" smtClean="0"/>
              <a:t>  </a:t>
            </a:r>
            <a:r>
              <a:rPr lang="en-US" b="1" dirty="0" smtClean="0"/>
              <a:t>b. Separating</a:t>
            </a:r>
          </a:p>
          <a:p>
            <a:pPr>
              <a:buNone/>
            </a:pPr>
            <a:r>
              <a:rPr lang="en-US" dirty="0" smtClean="0"/>
              <a:t>  c. Defecting</a:t>
            </a:r>
          </a:p>
          <a:p>
            <a:pPr>
              <a:buNone/>
            </a:pPr>
            <a:r>
              <a:rPr lang="en-US" dirty="0" smtClean="0"/>
              <a:t>  d. Passing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000" b="1" dirty="0" smtClean="0">
                <a:solidFill>
                  <a:schemeClr val="accent2">
                    <a:lumMod val="75000"/>
                  </a:schemeClr>
                </a:solidFill>
              </a:rPr>
              <a:t>                    Read the </a:t>
            </a:r>
            <a:r>
              <a:rPr lang="en-US" sz="2000" b="1" dirty="0" smtClean="0">
                <a:solidFill>
                  <a:schemeClr val="accent2">
                    <a:lumMod val="75000"/>
                  </a:schemeClr>
                </a:solidFill>
              </a:rPr>
              <a:t>passage No:2 </a:t>
            </a:r>
            <a:r>
              <a:rPr lang="en-US" sz="2000" b="1" dirty="0" smtClean="0">
                <a:solidFill>
                  <a:schemeClr val="accent2">
                    <a:lumMod val="75000"/>
                  </a:schemeClr>
                </a:solidFill>
              </a:rPr>
              <a:t>and answer the </a:t>
            </a:r>
            <a:r>
              <a:rPr lang="en-US" sz="2000" b="1" dirty="0" smtClean="0">
                <a:solidFill>
                  <a:schemeClr val="accent2">
                    <a:lumMod val="75000"/>
                  </a:schemeClr>
                </a:solidFill>
              </a:rPr>
              <a:t>questions</a:t>
            </a:r>
          </a:p>
          <a:p>
            <a:pPr>
              <a:buNone/>
            </a:pPr>
            <a:r>
              <a:rPr lang="en-US" dirty="0" smtClean="0"/>
              <a:t>May </a:t>
            </a:r>
            <a:r>
              <a:rPr lang="en-US" dirty="0" smtClean="0"/>
              <a:t>7, 1840, was the birthday of one of the most famous Russian composers of the nineteenth century Pyotr Llyich Tchaikovsky. The son of a mining inspector, Tchaikovsky studied music as a child and later studied composition at the St. Petersburg Conservatory. His greatest period of productivity occurred between 1876 and 1890, during which time he enjoyed the patronage of Madame von Meck, a woman he never met, who gave him a living stipend of about $1,000.00 a year. </a:t>
            </a:r>
            <a:endParaRPr lang="en-US" dirty="0" smtClean="0"/>
          </a:p>
          <a:p>
            <a:pPr>
              <a:buNone/>
            </a:pPr>
            <a:endParaRPr lang="en-US" dirty="0" smtClean="0"/>
          </a:p>
          <a:p>
            <a:pPr>
              <a:buNone/>
            </a:pPr>
            <a:r>
              <a:rPr lang="en-US" dirty="0" smtClean="0"/>
              <a:t>Madame </a:t>
            </a:r>
            <a:r>
              <a:rPr lang="en-US" dirty="0" smtClean="0"/>
              <a:t>von Meck later terminated her friendship with Tchaikovsky, as well as his living allowance, when she, herself, was facing financial difficulties. It was during the time of Madame von Meck's patronage, however, that Tchaikovsky created the music for which he is most famous, including the music for the ballets of Swan Lake and The Sleeping Beauty. Tchaikovsky's music, well known for its rich melodic and sometimes melancholy passages, was one of the first that brought serious dramatic music to dance</a:t>
            </a:r>
            <a:r>
              <a:rPr lang="en-US" dirty="0" smtClean="0"/>
              <a:t>.</a:t>
            </a:r>
          </a:p>
          <a:p>
            <a:pPr>
              <a:buNone/>
            </a:pPr>
            <a:endParaRPr lang="en-US" dirty="0"/>
          </a:p>
          <a:p>
            <a:pPr>
              <a:buNone/>
            </a:pPr>
            <a:r>
              <a:rPr lang="en-US" dirty="0" smtClean="0"/>
              <a:t> </a:t>
            </a:r>
            <a:r>
              <a:rPr lang="en-US" dirty="0" smtClean="0"/>
              <a:t>Before this, little attention had been given to the music behind the dance. Tchaikovsky died on November 6, 1893, ostensibly of cholera, though there are now some scholars who argue that he committed suicide.</a:t>
            </a:r>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the passage primarily concerned?</a:t>
            </a:r>
          </a:p>
          <a:p>
            <a:pPr>
              <a:buNone/>
            </a:pPr>
            <a:r>
              <a:rPr lang="en-US" dirty="0" smtClean="0"/>
              <a:t>  a. The life and music of Tchaikovsky</a:t>
            </a:r>
          </a:p>
          <a:p>
            <a:pPr>
              <a:buNone/>
            </a:pPr>
            <a:r>
              <a:rPr lang="en-US" dirty="0" smtClean="0"/>
              <a:t>  b. Development of Tchaikovsky's music for ballets</a:t>
            </a:r>
          </a:p>
          <a:p>
            <a:pPr>
              <a:buNone/>
            </a:pPr>
            <a:r>
              <a:rPr lang="en-US" dirty="0" smtClean="0"/>
              <a:t>  c. Tchaikovsky's relationship with Madame Von Meck</a:t>
            </a:r>
          </a:p>
          <a:p>
            <a:pPr>
              <a:buNone/>
            </a:pPr>
            <a:r>
              <a:rPr lang="en-US" dirty="0" smtClean="0"/>
              <a:t>  d. The cause of Tchaikovsky's death</a:t>
            </a:r>
            <a:br>
              <a:rPr lang="en-US" dirty="0" smtClean="0"/>
            </a:br>
            <a:endParaRPr lang="en-US" dirty="0" smtClean="0"/>
          </a:p>
          <a:p>
            <a:pPr>
              <a:buNone/>
            </a:pPr>
            <a:r>
              <a:rPr lang="en-US" b="1" dirty="0" smtClean="0"/>
              <a:t>2) Tchaikovsky's father was most probably</a:t>
            </a:r>
          </a:p>
          <a:p>
            <a:pPr>
              <a:buNone/>
            </a:pPr>
            <a:r>
              <a:rPr lang="en-US" dirty="0" smtClean="0"/>
              <a:t>  a. A musician</a:t>
            </a:r>
          </a:p>
          <a:p>
            <a:pPr>
              <a:buNone/>
            </a:pPr>
            <a:r>
              <a:rPr lang="en-US" dirty="0" smtClean="0"/>
              <a:t>  b. A supervisor</a:t>
            </a:r>
          </a:p>
          <a:p>
            <a:pPr>
              <a:buNone/>
            </a:pPr>
            <a:r>
              <a:rPr lang="en-US" dirty="0" smtClean="0"/>
              <a:t>  c. Composer</a:t>
            </a:r>
          </a:p>
          <a:p>
            <a:pPr>
              <a:buNone/>
            </a:pPr>
            <a:r>
              <a:rPr lang="en-US" dirty="0" smtClean="0"/>
              <a:t>  d. Soldier</a:t>
            </a:r>
            <a:br>
              <a:rPr lang="en-US" dirty="0" smtClean="0"/>
            </a:br>
            <a:endParaRPr lang="en-US" dirty="0" smtClean="0"/>
          </a:p>
          <a:p>
            <a:pPr>
              <a:buNone/>
            </a:pPr>
            <a:r>
              <a:rPr lang="en-US" b="1" dirty="0" smtClean="0"/>
              <a:t>3) Which of the following is closest in meaning to the word "productivity" in line 5?</a:t>
            </a:r>
          </a:p>
          <a:p>
            <a:pPr>
              <a:buNone/>
            </a:pPr>
            <a:r>
              <a:rPr lang="en-US" dirty="0" smtClean="0"/>
              <a:t>  a. Fertility</a:t>
            </a:r>
          </a:p>
          <a:p>
            <a:pPr>
              <a:buNone/>
            </a:pPr>
            <a:r>
              <a:rPr lang="en-US" dirty="0" smtClean="0"/>
              <a:t>  b. Affinity</a:t>
            </a:r>
          </a:p>
          <a:p>
            <a:pPr>
              <a:buNone/>
            </a:pPr>
            <a:r>
              <a:rPr lang="en-US" dirty="0" smtClean="0"/>
              <a:t>  c. Creativity</a:t>
            </a:r>
          </a:p>
          <a:p>
            <a:pPr>
              <a:buNone/>
            </a:pPr>
            <a:r>
              <a:rPr lang="en-US" dirty="0" smtClean="0"/>
              <a:t>  d. Maturity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the passage primarily concerned?</a:t>
            </a:r>
          </a:p>
          <a:p>
            <a:pPr>
              <a:buNone/>
            </a:pPr>
            <a:r>
              <a:rPr lang="en-US" dirty="0" smtClean="0"/>
              <a:t>  </a:t>
            </a:r>
            <a:r>
              <a:rPr lang="en-US" b="1" dirty="0" smtClean="0"/>
              <a:t>a. The life and music of Tchaikovsky</a:t>
            </a:r>
          </a:p>
          <a:p>
            <a:pPr>
              <a:buNone/>
            </a:pPr>
            <a:r>
              <a:rPr lang="en-US" dirty="0" smtClean="0"/>
              <a:t>  b. Development of Tchaikovsky's music for ballets</a:t>
            </a:r>
          </a:p>
          <a:p>
            <a:pPr>
              <a:buNone/>
            </a:pPr>
            <a:r>
              <a:rPr lang="en-US" dirty="0" smtClean="0"/>
              <a:t>  c. Tchaikovsky's relationship with Madame Von Meck</a:t>
            </a:r>
          </a:p>
          <a:p>
            <a:pPr>
              <a:buNone/>
            </a:pPr>
            <a:r>
              <a:rPr lang="en-US" dirty="0" smtClean="0"/>
              <a:t>  d. The cause of Tchaikovsky's death</a:t>
            </a:r>
            <a:br>
              <a:rPr lang="en-US" dirty="0" smtClean="0"/>
            </a:br>
            <a:endParaRPr lang="en-US" dirty="0" smtClean="0"/>
          </a:p>
          <a:p>
            <a:pPr>
              <a:buNone/>
            </a:pPr>
            <a:r>
              <a:rPr lang="en-US" b="1" dirty="0" smtClean="0"/>
              <a:t>2) Tchaikovsky's father was most probably</a:t>
            </a:r>
          </a:p>
          <a:p>
            <a:pPr>
              <a:buNone/>
            </a:pPr>
            <a:r>
              <a:rPr lang="en-US" dirty="0" smtClean="0"/>
              <a:t>  a. A musician</a:t>
            </a:r>
          </a:p>
          <a:p>
            <a:pPr>
              <a:buNone/>
            </a:pPr>
            <a:r>
              <a:rPr lang="en-US" dirty="0" smtClean="0"/>
              <a:t>  </a:t>
            </a:r>
            <a:r>
              <a:rPr lang="en-US" b="1" dirty="0" smtClean="0"/>
              <a:t>b. A supervisor</a:t>
            </a:r>
          </a:p>
          <a:p>
            <a:pPr>
              <a:buNone/>
            </a:pPr>
            <a:r>
              <a:rPr lang="en-US" dirty="0" smtClean="0"/>
              <a:t>  c. Composer</a:t>
            </a:r>
          </a:p>
          <a:p>
            <a:pPr>
              <a:buNone/>
            </a:pPr>
            <a:r>
              <a:rPr lang="en-US" dirty="0" smtClean="0"/>
              <a:t>  d. Soldier</a:t>
            </a:r>
            <a:br>
              <a:rPr lang="en-US" dirty="0" smtClean="0"/>
            </a:br>
            <a:endParaRPr lang="en-US" dirty="0" smtClean="0"/>
          </a:p>
          <a:p>
            <a:pPr>
              <a:buNone/>
            </a:pPr>
            <a:r>
              <a:rPr lang="en-US" b="1" dirty="0" smtClean="0"/>
              <a:t>3) Which of the following is closest in meaning to the word "productivity" in line 5?</a:t>
            </a:r>
          </a:p>
          <a:p>
            <a:pPr>
              <a:buNone/>
            </a:pPr>
            <a:r>
              <a:rPr lang="en-US" dirty="0" smtClean="0"/>
              <a:t>  a. Fertility</a:t>
            </a:r>
          </a:p>
          <a:p>
            <a:pPr>
              <a:buNone/>
            </a:pPr>
            <a:r>
              <a:rPr lang="en-US" dirty="0" smtClean="0"/>
              <a:t>  b. Affinity</a:t>
            </a:r>
          </a:p>
          <a:p>
            <a:pPr>
              <a:buNone/>
            </a:pPr>
            <a:r>
              <a:rPr lang="en-US" b="1" dirty="0" smtClean="0"/>
              <a:t>  c. Creativity</a:t>
            </a:r>
          </a:p>
          <a:p>
            <a:pPr>
              <a:buNone/>
            </a:pPr>
            <a:r>
              <a:rPr lang="en-US" dirty="0" smtClean="0"/>
              <a:t>  d. Maturity</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106</TotalTime>
  <Words>1939</Words>
  <Application>Microsoft Office PowerPoint</Application>
  <PresentationFormat>On-screen Show (4:3)</PresentationFormat>
  <Paragraphs>222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61</cp:revision>
  <dcterms:created xsi:type="dcterms:W3CDTF">2014-03-03T12:56:46Z</dcterms:created>
  <dcterms:modified xsi:type="dcterms:W3CDTF">2016-03-01T07:20:11Z</dcterms:modified>
</cp:coreProperties>
</file>