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8788"/>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8788"/>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400550"/>
            <a:ext cx="5486399" cy="360045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8786"/>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fr-FR"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1" name="Shape 71"/>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7" name="Shape 77"/>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84" name="Shape 84"/>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91" name="Shape 91"/>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97" name="Shape 97"/>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04" name="Shape 104"/>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11" name="Shape 111"/>
          <p:cNvSpPr txBox="1"/>
          <p:nvPr>
            <p:ph idx="1" type="body"/>
          </p:nvPr>
        </p:nvSpPr>
        <p:spPr>
          <a:xfrm>
            <a:off x="685800" y="4400550"/>
            <a:ext cx="5486399" cy="360045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12" name="Shape 112"/>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fr-FR" sz="1200">
                <a:solidFill>
                  <a:schemeClr val="dk1"/>
                </a:solidFill>
                <a:latin typeface="Calibri"/>
                <a:ea typeface="Calibri"/>
                <a:cs typeface="Calibri"/>
                <a:sym typeface="Calibri"/>
              </a:rPr>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19" name="Shape 119"/>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26" name="Shape 126"/>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9" name="Shape 19"/>
        <p:cNvGrpSpPr/>
        <p:nvPr/>
      </p:nvGrpSpPr>
      <p:grpSpPr>
        <a:xfrm>
          <a:off x="0" y="0"/>
          <a:ext cx="0" cy="0"/>
          <a:chOff x="0" y="0"/>
          <a:chExt cx="0" cy="0"/>
        </a:xfrm>
      </p:grpSpPr>
      <p:sp>
        <p:nvSpPr>
          <p:cNvPr id="20" name="Shape 20"/>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6" name="Shape 56"/>
        <p:cNvGrpSpPr/>
        <p:nvPr/>
      </p:nvGrpSpPr>
      <p:grpSpPr>
        <a:xfrm>
          <a:off x="0" y="0"/>
          <a:ext cx="0" cy="0"/>
          <a:chOff x="0" y="0"/>
          <a:chExt cx="0" cy="0"/>
        </a:xfrm>
      </p:grpSpPr>
      <p:sp>
        <p:nvSpPr>
          <p:cNvPr id="57" name="Shape 57"/>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8" name="Shape 58"/>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9" name="Shape 59"/>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61" name="Shape 61"/>
        <p:cNvGrpSpPr/>
        <p:nvPr/>
      </p:nvGrpSpPr>
      <p:grpSpPr>
        <a:xfrm>
          <a:off x="0" y="0"/>
          <a:ext cx="0" cy="0"/>
          <a:chOff x="0" y="0"/>
          <a:chExt cx="0" cy="0"/>
        </a:xfrm>
      </p:grpSpPr>
      <p:sp>
        <p:nvSpPr>
          <p:cNvPr id="62" name="Shape 62"/>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5" name="Shape 65"/>
        <p:cNvGrpSpPr/>
        <p:nvPr/>
      </p:nvGrpSpPr>
      <p:grpSpPr>
        <a:xfrm>
          <a:off x="0" y="0"/>
          <a:ext cx="0" cy="0"/>
          <a:chOff x="0" y="0"/>
          <a:chExt cx="0" cy="0"/>
        </a:xfrm>
      </p:grpSpPr>
      <p:sp>
        <p:nvSpPr>
          <p:cNvPr id="66" name="Shape 66"/>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7" name="Shape 67"/>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8" name="Shape 6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3" name="Shape 23"/>
        <p:cNvGrpSpPr/>
        <p:nvPr/>
      </p:nvGrpSpPr>
      <p:grpSpPr>
        <a:xfrm>
          <a:off x="0" y="0"/>
          <a:ext cx="0" cy="0"/>
          <a:chOff x="0" y="0"/>
          <a:chExt cx="0" cy="0"/>
        </a:xfrm>
      </p:grpSpPr>
      <p:sp>
        <p:nvSpPr>
          <p:cNvPr id="24" name="Shape 24"/>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7" name="Shape 27"/>
        <p:cNvGrpSpPr/>
        <p:nvPr/>
      </p:nvGrpSpPr>
      <p:grpSpPr>
        <a:xfrm>
          <a:off x="0" y="0"/>
          <a:ext cx="0" cy="0"/>
          <a:chOff x="0" y="0"/>
          <a:chExt cx="0" cy="0"/>
        </a:xfrm>
      </p:grpSpPr>
      <p:sp>
        <p:nvSpPr>
          <p:cNvPr id="28" name="Shape 28"/>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30" name="Shape 3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1" name="Shape 31"/>
        <p:cNvGrpSpPr/>
        <p:nvPr/>
      </p:nvGrpSpPr>
      <p:grpSpPr>
        <a:xfrm>
          <a:off x="0" y="0"/>
          <a:ext cx="0" cy="0"/>
          <a:chOff x="0" y="0"/>
          <a:chExt cx="0" cy="0"/>
        </a:xfrm>
      </p:grpSpPr>
      <p:sp>
        <p:nvSpPr>
          <p:cNvPr id="32" name="Shape 32"/>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3" name="Shape 33"/>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4" name="Shape 34"/>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5" name="Shape 3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6" name="Shape 36"/>
        <p:cNvGrpSpPr/>
        <p:nvPr/>
      </p:nvGrpSpPr>
      <p:grpSpPr>
        <a:xfrm>
          <a:off x="0" y="0"/>
          <a:ext cx="0" cy="0"/>
          <a:chOff x="0" y="0"/>
          <a:chExt cx="0" cy="0"/>
        </a:xfrm>
      </p:grpSpPr>
      <p:sp>
        <p:nvSpPr>
          <p:cNvPr id="37" name="Shape 37"/>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8" name="Shape 3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9" name="Shape 39"/>
        <p:cNvGrpSpPr/>
        <p:nvPr/>
      </p:nvGrpSpPr>
      <p:grpSpPr>
        <a:xfrm>
          <a:off x="0" y="0"/>
          <a:ext cx="0" cy="0"/>
          <a:chOff x="0" y="0"/>
          <a:chExt cx="0" cy="0"/>
        </a:xfrm>
      </p:grpSpPr>
      <p:sp>
        <p:nvSpPr>
          <p:cNvPr id="40" name="Shape 4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1" name="Shape 41"/>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2" name="Shape 42"/>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3" name="Shape 43"/>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4" name="Shape 44"/>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5" name="Shape 4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6" name="Shape 46"/>
        <p:cNvGrpSpPr/>
        <p:nvPr/>
      </p:nvGrpSpPr>
      <p:grpSpPr>
        <a:xfrm>
          <a:off x="0" y="0"/>
          <a:ext cx="0" cy="0"/>
          <a:chOff x="0" y="0"/>
          <a:chExt cx="0" cy="0"/>
        </a:xfrm>
      </p:grpSpPr>
      <p:sp>
        <p:nvSpPr>
          <p:cNvPr id="47" name="Shape 47"/>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8" name="Shape 4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x="0" y="0"/>
          <a:ext cx="0" cy="0"/>
          <a:chOff x="0" y="0"/>
          <a:chExt cx="0" cy="0"/>
        </a:xfrm>
      </p:grpSpPr>
      <p:sp>
        <p:nvSpPr>
          <p:cNvPr id="50" name="Shape 5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1" name="Shape 51"/>
        <p:cNvGrpSpPr/>
        <p:nvPr/>
      </p:nvGrpSpPr>
      <p:grpSpPr>
        <a:xfrm>
          <a:off x="0" y="0"/>
          <a:ext cx="0" cy="0"/>
          <a:chOff x="0" y="0"/>
          <a:chExt cx="0" cy="0"/>
        </a:xfrm>
      </p:grpSpPr>
      <p:sp>
        <p:nvSpPr>
          <p:cNvPr id="52" name="Shape 52"/>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3" name="Shape 5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4" name="Shape 5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5" name="Shape 5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9" name="Shape 9"/>
        <p:cNvGrpSpPr/>
        <p:nvPr/>
      </p:nvGrpSpPr>
      <p:grpSpPr>
        <a:xfrm>
          <a:off x="0" y="0"/>
          <a:ext cx="0" cy="0"/>
          <a:chOff x="0" y="0"/>
          <a:chExt cx="0" cy="0"/>
        </a:xfrm>
      </p:grpSpPr>
      <p:pic>
        <p:nvPicPr>
          <p:cNvPr id="10" name="Shape 10"/>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11" name="Shape 11"/>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12" name="Shape 12"/>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3" name="Shape 13"/>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4" name="Shape 1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cxnSp>
        <p:nvCxnSpPr>
          <p:cNvPr id="15" name="Shape 15"/>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6" name="Shape 16"/>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7" name="Shape 17"/>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8" name="Shape 18"/>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fr-FR" sz="1100" u="none" cap="none" strike="noStrike">
                <a:solidFill>
                  <a:srgbClr val="FFFFFF"/>
                </a:solidFill>
                <a:latin typeface="Calibri"/>
                <a:ea typeface="Calibri"/>
                <a:cs typeface="Calibri"/>
                <a:sym typeface="Calibri"/>
              </a:rPr>
              <a:t>© </a:t>
            </a:r>
            <a:r>
              <a:rPr b="0" i="0" lang="fr-FR"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sp>
        <p:nvSpPr>
          <p:cNvPr id="73" name="Shape 73"/>
          <p:cNvSpPr txBox="1"/>
          <p:nvPr>
            <p:ph idx="1" type="body"/>
          </p:nvPr>
        </p:nvSpPr>
        <p:spPr>
          <a:xfrm>
            <a:off x="838200" y="990600"/>
            <a:ext cx="8153399" cy="3016427"/>
          </a:xfrm>
          <a:prstGeom prst="rect">
            <a:avLst/>
          </a:prstGeom>
          <a:noFill/>
          <a:ln>
            <a:noFill/>
          </a:ln>
        </p:spPr>
        <p:txBody>
          <a:bodyPr anchorCtr="0" anchor="t" bIns="0" lIns="0" rIns="0" tIns="0">
            <a:noAutofit/>
          </a:bodyPr>
          <a:lstStyle/>
          <a:p>
            <a:pPr indent="0" lvl="0" marL="0" marR="0" rtl="0" algn="ctr">
              <a:spcBef>
                <a:spcPts val="0"/>
              </a:spcBef>
              <a:spcAft>
                <a:spcPts val="0"/>
              </a:spcAft>
              <a:buClr>
                <a:srgbClr val="7889FB"/>
              </a:buClr>
              <a:buSzPct val="25000"/>
              <a:buFont typeface="Noto Sans Symbols"/>
              <a:buNone/>
            </a:pPr>
            <a:r>
              <a:rPr b="0" i="0" lang="fr-FR" sz="2400" u="none" cap="none" strike="noStrike">
                <a:solidFill>
                  <a:srgbClr val="000000"/>
                </a:solidFill>
                <a:latin typeface="Arial"/>
                <a:ea typeface="Arial"/>
                <a:cs typeface="Arial"/>
                <a:sym typeface="Arial"/>
              </a:rPr>
              <a:t>DIE  FLÜCHTLINGSKRISE</a:t>
            </a:r>
          </a:p>
        </p:txBody>
      </p:sp>
      <p:pic>
        <p:nvPicPr>
          <p:cNvPr descr="http://cdn2.img.de.sputniknews.com/images/30433/33/304333385.jpg" id="74" name="Shape 74"/>
          <p:cNvPicPr preferRelativeResize="0"/>
          <p:nvPr/>
        </p:nvPicPr>
        <p:blipFill rotWithShape="1">
          <a:blip r:embed="rId3">
            <a:alphaModFix/>
          </a:blip>
          <a:srcRect b="0" l="0" r="0" t="0"/>
          <a:stretch/>
        </p:blipFill>
        <p:spPr>
          <a:xfrm>
            <a:off x="1598612" y="1752600"/>
            <a:ext cx="6632575" cy="35882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x="0" y="0"/>
          <a:ext cx="0" cy="0"/>
          <a:chOff x="0" y="0"/>
          <a:chExt cx="0" cy="0"/>
        </a:xfrm>
      </p:grpSpPr>
      <p:sp>
        <p:nvSpPr>
          <p:cNvPr id="79" name="Shape 79"/>
          <p:cNvSpPr txBox="1"/>
          <p:nvPr>
            <p:ph type="title"/>
          </p:nvPr>
        </p:nvSpPr>
        <p:spPr>
          <a:xfrm>
            <a:off x="690562" y="9906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fr-FR" sz="2000" u="none" cap="none" strike="noStrike">
                <a:solidFill>
                  <a:srgbClr val="7889FB"/>
                </a:solidFill>
                <a:latin typeface="Arial"/>
                <a:ea typeface="Arial"/>
                <a:cs typeface="Arial"/>
                <a:sym typeface="Arial"/>
              </a:rPr>
              <a:t>Die Definition und die Fluchtrouten</a:t>
            </a:r>
          </a:p>
        </p:txBody>
      </p:sp>
      <p:sp>
        <p:nvSpPr>
          <p:cNvPr id="80" name="Shape 80"/>
          <p:cNvSpPr txBox="1"/>
          <p:nvPr>
            <p:ph idx="1" type="body"/>
          </p:nvPr>
        </p:nvSpPr>
        <p:spPr>
          <a:xfrm>
            <a:off x="533400" y="1524000"/>
            <a:ext cx="4800600" cy="160019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Als </a:t>
            </a:r>
            <a:r>
              <a:rPr b="1" i="0" lang="fr-FR" sz="1600" u="none" cap="none" strike="noStrike">
                <a:solidFill>
                  <a:srgbClr val="000000"/>
                </a:solidFill>
                <a:latin typeface="Arial"/>
                <a:ea typeface="Arial"/>
                <a:cs typeface="Arial"/>
                <a:sym typeface="Arial"/>
              </a:rPr>
              <a:t>Flüchtlingskrise in Europa ab 2015</a:t>
            </a:r>
            <a:r>
              <a:rPr b="0" i="0" lang="fr-FR" sz="1600" u="none" cap="none" strike="noStrike">
                <a:solidFill>
                  <a:srgbClr val="000000"/>
                </a:solidFill>
                <a:latin typeface="Arial"/>
                <a:ea typeface="Arial"/>
                <a:cs typeface="Arial"/>
                <a:sym typeface="Arial"/>
              </a:rPr>
              <a:t> bezeichnet man summarisch die krisenhaften Zustände, ausgelöst durch Ein- oder Durchreise Hunderttausender Flüchtlinge und Migranten in oder durch viele Staaten Europas.</a:t>
            </a:r>
          </a:p>
        </p:txBody>
      </p:sp>
      <p:pic>
        <p:nvPicPr>
          <p:cNvPr descr="https://www.tagesschau.de/multimedia/bilder/fluechtlinge-283~_v-videowebl.jpg" id="81" name="Shape 81"/>
          <p:cNvPicPr preferRelativeResize="0"/>
          <p:nvPr/>
        </p:nvPicPr>
        <p:blipFill rotWithShape="1">
          <a:blip r:embed="rId3">
            <a:alphaModFix/>
          </a:blip>
          <a:srcRect b="0" l="0" r="0" t="0"/>
          <a:stretch/>
        </p:blipFill>
        <p:spPr>
          <a:xfrm>
            <a:off x="2362200" y="2971800"/>
            <a:ext cx="5325596" cy="301783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0" i="0" lang="fr-FR" sz="2000" u="none" cap="none" strike="noStrike">
                <a:solidFill>
                  <a:srgbClr val="7889FB"/>
                </a:solidFill>
                <a:latin typeface="Arial"/>
                <a:ea typeface="Arial"/>
                <a:cs typeface="Arial"/>
                <a:sym typeface="Arial"/>
              </a:rPr>
              <a:t>Zahlen und Fakten</a:t>
            </a:r>
            <a:br>
              <a:rPr b="0" i="0" lang="fr-FR" sz="2000" u="none" cap="none" strike="noStrike">
                <a:solidFill>
                  <a:srgbClr val="7889FB"/>
                </a:solidFill>
                <a:latin typeface="Arial"/>
                <a:ea typeface="Arial"/>
                <a:cs typeface="Arial"/>
                <a:sym typeface="Arial"/>
              </a:rPr>
            </a:br>
          </a:p>
        </p:txBody>
      </p:sp>
      <p:sp>
        <p:nvSpPr>
          <p:cNvPr id="87" name="Shape 87"/>
          <p:cNvSpPr txBox="1"/>
          <p:nvPr>
            <p:ph idx="1" type="body"/>
          </p:nvPr>
        </p:nvSpPr>
        <p:spPr>
          <a:xfrm>
            <a:off x="642399" y="1357312"/>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2015 versuchten insgesamt mehr als eine Million Menschen die Einwanderung über das Mittelmeer in die EU. 848.000 kamen in Griechenland an, 153 000 Flüchtlinge landeten in Italien. 3735 Menschen sind dabei ums Leben gekommen oder werden noch vermisst. In der Summe wagten viermal so viele Menschen wie 2014 die Reise über das Mittelmeer.Fast die Hälfte der Menschen kamen aus Syrien, jeder Fünfte stammte aus Afghanistan, acht Prozent flohen aus dem Irak.</a:t>
            </a:r>
          </a:p>
        </p:txBody>
      </p:sp>
      <p:pic>
        <p:nvPicPr>
          <p:cNvPr descr="http://files.newsnetz.ch/story/1/9/6/19661330/5/topelement.jpg" id="88" name="Shape 88"/>
          <p:cNvPicPr preferRelativeResize="0"/>
          <p:nvPr/>
        </p:nvPicPr>
        <p:blipFill rotWithShape="1">
          <a:blip r:embed="rId3">
            <a:alphaModFix/>
          </a:blip>
          <a:srcRect b="0" l="0" r="0" t="0"/>
          <a:stretch/>
        </p:blipFill>
        <p:spPr>
          <a:xfrm>
            <a:off x="3749580" y="2842199"/>
            <a:ext cx="5029199" cy="335541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idx="1" type="body"/>
          </p:nvPr>
        </p:nvSpPr>
        <p:spPr>
          <a:xfrm>
            <a:off x="152400" y="609600"/>
            <a:ext cx="8839199" cy="3962399"/>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fr-FR" sz="1600" u="none" cap="none" strike="noStrike">
                <a:solidFill>
                  <a:srgbClr val="000000"/>
                </a:solidFill>
                <a:latin typeface="Arial"/>
                <a:ea typeface="Arial"/>
                <a:cs typeface="Arial"/>
                <a:sym typeface="Arial"/>
              </a:rPr>
              <a:t>Fluchtursachen und Krisenmanagement</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Als Ursachen für Flucht und Migration werden neben dem Bürgerkrieg in Syrien auch staatlicher und Islamischer Terrorismus und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wirtschaftliche Perspektiven in den Herkunftsländern der Asylbewerber angesehen.</a:t>
            </a:r>
          </a:p>
          <a:p>
            <a:pPr indent="0" lvl="0" marL="0" marR="0" rtl="0" algn="l">
              <a:spcBef>
                <a:spcPts val="40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Am 25. Oktober 2015 wurde auf einem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von Staats- und Regierungschefs der EU und anderer betroffener Staaten ein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mit Sofortmaßnahmen zur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der Flüchtlingskrise entlang der Balkanroute beschlossen. Die Bekämpfung der Fluchtursachen in Afrika will die EU mit einem im November 2015 beschlossenen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unterstützen. Am 30. November 2015 einigten sich Vertreter der Europäischen Union und der Türkei auf einen Aktionsplan zur </a:t>
            </a:r>
            <a:r>
              <a:rPr b="0" i="0" lang="fr-FR" sz="1600" u="none" cap="none" strike="noStrike">
                <a:solidFill>
                  <a:srgbClr val="FF0000"/>
                </a:solidFill>
                <a:latin typeface="Arial"/>
                <a:ea typeface="Arial"/>
                <a:cs typeface="Arial"/>
                <a:sym typeface="Arial"/>
              </a:rPr>
              <a:t>…….</a:t>
            </a:r>
            <a:r>
              <a:rPr b="0" i="0" lang="fr-FR" sz="1600" u="none" cap="none" strike="noStrike">
                <a:solidFill>
                  <a:srgbClr val="000000"/>
                </a:solidFill>
                <a:latin typeface="Arial"/>
                <a:ea typeface="Arial"/>
                <a:cs typeface="Arial"/>
                <a:sym typeface="Arial"/>
              </a:rPr>
              <a:t> über die Türkei. Die in diesem Rahmen der Türkei in Aussicht gestellte Milliardenhilfe zur Verbesserung der Lebensbedingungen von inzwischen 2,5 Millionen syrischen Flüchtlingen, wurde bis dato noch nicht gezahlt. Erst am 18. Februar 2016 ist im Rahmen eines EU-Gipfels damit zu rechnen, dass konkrete Projekte definiert werden.</a:t>
            </a:r>
          </a:p>
        </p:txBody>
      </p:sp>
      <p:sp>
        <p:nvSpPr>
          <p:cNvPr id="94" name="Shape 94"/>
          <p:cNvSpPr txBox="1"/>
          <p:nvPr/>
        </p:nvSpPr>
        <p:spPr>
          <a:xfrm>
            <a:off x="152400" y="4572001"/>
            <a:ext cx="5410200" cy="1754325"/>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fr-FR" sz="1800" u="none" cap="none" strike="noStrike">
                <a:solidFill>
                  <a:srgbClr val="FF0000"/>
                </a:solidFill>
                <a:latin typeface="Arial"/>
                <a:ea typeface="Arial"/>
                <a:cs typeface="Arial"/>
                <a:sym typeface="Arial"/>
              </a:rPr>
              <a:t>Maßnahmenpaket</a:t>
            </a:r>
          </a:p>
          <a:p>
            <a:pPr indent="0" lvl="0" marL="0" marR="0" rtl="0" algn="l">
              <a:spcBef>
                <a:spcPts val="0"/>
              </a:spcBef>
              <a:buSzPct val="25000"/>
              <a:buNone/>
            </a:pPr>
            <a:r>
              <a:rPr lang="fr-FR" sz="1800">
                <a:solidFill>
                  <a:srgbClr val="FF0000"/>
                </a:solidFill>
                <a:latin typeface="Arial"/>
                <a:ea typeface="Arial"/>
                <a:cs typeface="Arial"/>
                <a:sym typeface="Arial"/>
              </a:rPr>
              <a:t>Sondergipfel</a:t>
            </a:r>
            <a:r>
              <a:rPr lang="fr-FR" sz="1800">
                <a:solidFill>
                  <a:schemeClr val="dk1"/>
                </a:solidFill>
                <a:latin typeface="Arial"/>
                <a:ea typeface="Arial"/>
                <a:cs typeface="Arial"/>
                <a:sym typeface="Arial"/>
              </a:rPr>
              <a:t> </a:t>
            </a:r>
          </a:p>
          <a:p>
            <a:pPr indent="0" lvl="0" marL="0" marR="0" rtl="0" algn="l">
              <a:spcBef>
                <a:spcPts val="0"/>
              </a:spcBef>
              <a:buSzPct val="25000"/>
              <a:buNone/>
            </a:pPr>
            <a:r>
              <a:rPr lang="fr-FR" sz="1800">
                <a:solidFill>
                  <a:srgbClr val="FF0000"/>
                </a:solidFill>
                <a:latin typeface="Arial"/>
                <a:ea typeface="Arial"/>
                <a:cs typeface="Arial"/>
                <a:sym typeface="Arial"/>
              </a:rPr>
              <a:t>Begrenzung der Zuwanderung</a:t>
            </a:r>
          </a:p>
          <a:p>
            <a:pPr indent="0" lvl="0" marL="0" marR="0" rtl="0" algn="l">
              <a:spcBef>
                <a:spcPts val="0"/>
              </a:spcBef>
              <a:buSzPct val="25000"/>
              <a:buNone/>
            </a:pPr>
            <a:r>
              <a:rPr i="1" lang="fr-FR" sz="1800">
                <a:solidFill>
                  <a:srgbClr val="FF0000"/>
                </a:solidFill>
                <a:latin typeface="Arial"/>
                <a:ea typeface="Arial"/>
                <a:cs typeface="Arial"/>
                <a:sym typeface="Arial"/>
              </a:rPr>
              <a:t>17-Punkte-Plan</a:t>
            </a:r>
          </a:p>
          <a:p>
            <a:pPr indent="0" lvl="0" marL="0" marR="0" rtl="0" algn="l">
              <a:spcBef>
                <a:spcPts val="0"/>
              </a:spcBef>
              <a:buSzPct val="25000"/>
              <a:buNone/>
            </a:pPr>
            <a:r>
              <a:rPr lang="fr-FR" sz="1800">
                <a:solidFill>
                  <a:srgbClr val="FF0000"/>
                </a:solidFill>
                <a:latin typeface="Arial"/>
                <a:ea typeface="Arial"/>
                <a:cs typeface="Arial"/>
                <a:sym typeface="Arial"/>
              </a:rPr>
              <a:t>mangelnde</a:t>
            </a:r>
          </a:p>
          <a:p>
            <a:pPr indent="0" lvl="0" marL="0" marR="0" rtl="0" algn="l">
              <a:spcBef>
                <a:spcPts val="0"/>
              </a:spcBef>
              <a:buSzPct val="25000"/>
              <a:buNone/>
            </a:pPr>
            <a:r>
              <a:rPr lang="fr-FR" sz="1800">
                <a:solidFill>
                  <a:srgbClr val="FF0000"/>
                </a:solidFill>
                <a:latin typeface="Arial"/>
                <a:ea typeface="Arial"/>
                <a:cs typeface="Arial"/>
                <a:sym typeface="Arial"/>
              </a:rPr>
              <a:t>Bekämpfung</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title"/>
          </p:nvPr>
        </p:nvSpPr>
        <p:spPr>
          <a:xfrm>
            <a:off x="1981200" y="67705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fr-FR" sz="2000" u="none" cap="none" strike="noStrike">
                <a:solidFill>
                  <a:srgbClr val="7889FB"/>
                </a:solidFill>
                <a:latin typeface="Arial"/>
                <a:ea typeface="Arial"/>
                <a:cs typeface="Arial"/>
                <a:sym typeface="Arial"/>
              </a:rPr>
              <a:t>Entwicklung 2016</a:t>
            </a:r>
            <a:br>
              <a:rPr b="1" i="0" lang="fr-FR" sz="2000" u="none" cap="none" strike="noStrike">
                <a:solidFill>
                  <a:srgbClr val="7889FB"/>
                </a:solidFill>
                <a:latin typeface="Arial"/>
                <a:ea typeface="Arial"/>
                <a:cs typeface="Arial"/>
                <a:sym typeface="Arial"/>
              </a:rPr>
            </a:br>
          </a:p>
        </p:txBody>
      </p:sp>
      <p:sp>
        <p:nvSpPr>
          <p:cNvPr id="100" name="Shape 100"/>
          <p:cNvSpPr txBox="1"/>
          <p:nvPr>
            <p:ph idx="1" type="body"/>
          </p:nvPr>
        </p:nvSpPr>
        <p:spPr>
          <a:xfrm>
            <a:off x="152400" y="857232"/>
            <a:ext cx="5029199" cy="5485604"/>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In den ersten 17 Tagen dieses Jahres sind nach UN-Angaben bereits mehr als 30.000 Flüchtlinge nach Griechenland gekommen. Im Januar 2015 waren es knapp 1.700. Das UNHCR und mehrere dutzend Hilfsorganisationen meldeten im Januar für 2016 einen Bedarf von rund 550 Millionen Dollar an Spenden an, um die Flüchtlingsbewegung von Griechenland nach Nordeuropa organisieren zu können.</a:t>
            </a:r>
          </a:p>
          <a:p>
            <a:pPr indent="-161925" lvl="0" marL="161925" marR="0" rtl="0" algn="l">
              <a:spcBef>
                <a:spcPts val="400"/>
              </a:spcBef>
              <a:spcAft>
                <a:spcPts val="0"/>
              </a:spcAft>
              <a:buClr>
                <a:srgbClr val="7889FB"/>
              </a:buClr>
              <a:buSzPct val="110000"/>
              <a:buFont typeface="Noto Sans Symbols"/>
              <a:buNone/>
            </a:pPr>
            <a:r>
              <a:t/>
            </a:r>
            <a:endParaRPr b="1"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1"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1" i="0" lang="fr-FR" sz="1600" u="none" cap="none" strike="noStrike">
                <a:solidFill>
                  <a:srgbClr val="000000"/>
                </a:solidFill>
                <a:latin typeface="Arial"/>
                <a:ea typeface="Arial"/>
                <a:cs typeface="Arial"/>
                <a:sym typeface="Arial"/>
              </a:rPr>
              <a:t>Hoher Flüchtlingskommissar der Vereinten Nationen</a:t>
            </a:r>
            <a:r>
              <a:rPr b="0" i="0" lang="fr-FR" sz="1600" u="none" cap="none" strike="noStrike">
                <a:solidFill>
                  <a:srgbClr val="000000"/>
                </a:solidFill>
                <a:latin typeface="Arial"/>
                <a:ea typeface="Arial"/>
                <a:cs typeface="Arial"/>
                <a:sym typeface="Arial"/>
              </a:rPr>
              <a:t> (bzw. </a:t>
            </a:r>
            <a:r>
              <a:rPr b="0" i="1" lang="fr-FR" sz="1600" u="none" cap="none" strike="noStrike">
                <a:solidFill>
                  <a:srgbClr val="000000"/>
                </a:solidFill>
                <a:latin typeface="Arial"/>
                <a:ea typeface="Arial"/>
                <a:cs typeface="Arial"/>
                <a:sym typeface="Arial"/>
              </a:rPr>
              <a:t>Hochkommissar der Vereinten Nationen für Flüchtlinge</a:t>
            </a:r>
            <a:r>
              <a:rPr b="0" i="0" lang="fr-FR" sz="1600" u="none" cap="none" strike="noStrike">
                <a:solidFill>
                  <a:srgbClr val="000000"/>
                </a:solidFill>
                <a:latin typeface="Arial"/>
                <a:ea typeface="Arial"/>
                <a:cs typeface="Arial"/>
                <a:sym typeface="Arial"/>
              </a:rPr>
              <a:t>; englisch </a:t>
            </a:r>
            <a:r>
              <a:rPr b="0" i="1" lang="fr-FR" sz="1600" u="none" cap="none" strike="noStrike">
                <a:solidFill>
                  <a:srgbClr val="000000"/>
                </a:solidFill>
                <a:latin typeface="Arial"/>
                <a:ea typeface="Arial"/>
                <a:cs typeface="Arial"/>
                <a:sym typeface="Arial"/>
              </a:rPr>
              <a:t>United Nations High Commissioner for Refugees</a:t>
            </a:r>
            <a:r>
              <a:rPr b="0" i="0" lang="fr-FR" sz="1600" u="none" cap="none" strike="noStrike">
                <a:solidFill>
                  <a:srgbClr val="000000"/>
                </a:solidFill>
                <a:latin typeface="Arial"/>
                <a:ea typeface="Arial"/>
                <a:cs typeface="Arial"/>
                <a:sym typeface="Arial"/>
              </a:rPr>
              <a:t>, </a:t>
            </a:r>
            <a:r>
              <a:rPr b="1" i="0" lang="fr-FR" sz="1600" u="none" cap="none" strike="noStrike">
                <a:solidFill>
                  <a:srgbClr val="000000"/>
                </a:solidFill>
                <a:latin typeface="Arial"/>
                <a:ea typeface="Arial"/>
                <a:cs typeface="Arial"/>
                <a:sym typeface="Arial"/>
              </a:rPr>
              <a:t>UNHCR</a:t>
            </a:r>
            <a:r>
              <a:rPr b="0" i="0" lang="fr-FR" sz="1600" u="none" cap="none" strike="noStrike">
                <a:solidFill>
                  <a:srgbClr val="000000"/>
                </a:solidFill>
                <a:latin typeface="Arial"/>
                <a:ea typeface="Arial"/>
                <a:cs typeface="Arial"/>
                <a:sym typeface="Arial"/>
              </a:rPr>
              <a:t>)  ist ein persönliches Amt der Vereinten Nationen (UN). Es ist mit dem Schutz von Flüchtlingen und Staatenlosen beauftragt und auch im Bereich der humanitären Hilfe tätig.</a:t>
            </a:r>
          </a:p>
        </p:txBody>
      </p:sp>
      <p:pic>
        <p:nvPicPr>
          <p:cNvPr descr="https://upload.wikimedia.org/wikipedia/commons/9/94/Garage_des_Nations_02_11.jpg" id="101" name="Shape 101"/>
          <p:cNvPicPr preferRelativeResize="0"/>
          <p:nvPr/>
        </p:nvPicPr>
        <p:blipFill rotWithShape="1">
          <a:blip r:embed="rId3">
            <a:alphaModFix/>
          </a:blip>
          <a:srcRect b="0" l="0" r="0" t="0"/>
          <a:stretch/>
        </p:blipFill>
        <p:spPr>
          <a:xfrm>
            <a:off x="5257800" y="3810000"/>
            <a:ext cx="3802877" cy="253283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br>
              <a:rPr b="0" i="0" lang="fr-FR" sz="1600" u="none" cap="none" strike="noStrike">
                <a:solidFill>
                  <a:srgbClr val="000000"/>
                </a:solidFill>
                <a:latin typeface="Arial"/>
                <a:ea typeface="Arial"/>
                <a:cs typeface="Arial"/>
                <a:sym typeface="Arial"/>
              </a:rPr>
            </a:br>
          </a:p>
        </p:txBody>
      </p:sp>
      <p:pic>
        <p:nvPicPr>
          <p:cNvPr descr="https://upload.wikimedia.org/wikipedia/commons/7/70/Herkunftsl%C3%A4nder_Asyl_2015-01_bis_09.png" id="107" name="Shape 107"/>
          <p:cNvPicPr preferRelativeResize="0"/>
          <p:nvPr/>
        </p:nvPicPr>
        <p:blipFill rotWithShape="1">
          <a:blip r:embed="rId3">
            <a:alphaModFix/>
          </a:blip>
          <a:srcRect b="0" l="0" r="0" t="0"/>
          <a:stretch/>
        </p:blipFill>
        <p:spPr>
          <a:xfrm>
            <a:off x="698500" y="1481933"/>
            <a:ext cx="7988300" cy="5299929"/>
          </a:xfrm>
          <a:prstGeom prst="rect">
            <a:avLst/>
          </a:prstGeom>
          <a:noFill/>
          <a:ln>
            <a:noFill/>
          </a:ln>
        </p:spPr>
      </p:pic>
      <p:sp>
        <p:nvSpPr>
          <p:cNvPr id="108" name="Shape 108"/>
          <p:cNvSpPr txBox="1"/>
          <p:nvPr/>
        </p:nvSpPr>
        <p:spPr>
          <a:xfrm>
            <a:off x="381000" y="685800"/>
            <a:ext cx="807719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dk1"/>
                </a:solidFill>
                <a:latin typeface="Arial"/>
                <a:ea typeface="Arial"/>
                <a:cs typeface="Arial"/>
                <a:sym typeface="Arial"/>
              </a:rPr>
              <a:t>Wo kommen Flüchtlinge in Deutschland her? Was ist dem Diagramm zu entnehmen?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fr-FR" sz="1600" u="none" cap="none" strike="noStrike">
                <a:solidFill>
                  <a:srgbClr val="000000"/>
                </a:solidFill>
                <a:latin typeface="Arial"/>
                <a:ea typeface="Arial"/>
                <a:cs typeface="Arial"/>
                <a:sym typeface="Arial"/>
              </a:rPr>
            </a:br>
            <a:br>
              <a:rPr b="0" i="0" lang="fr-FR" sz="1600" u="none" cap="none" strike="noStrike">
                <a:solidFill>
                  <a:srgbClr val="000000"/>
                </a:solidFill>
                <a:latin typeface="Arial"/>
                <a:ea typeface="Arial"/>
                <a:cs typeface="Arial"/>
                <a:sym typeface="Arial"/>
              </a:rPr>
            </a:br>
          </a:p>
        </p:txBody>
      </p:sp>
      <p:pic>
        <p:nvPicPr>
          <p:cNvPr descr="https://upload.wikimedia.org/wikipedia/commons/thumb/c/cd/Erstaufnahmelager_Jenfelder_Moorpark_5.jpg/280px-Erstaufnahmelager_Jenfelder_Moorpark_5.jpg" id="115" name="Shape 115"/>
          <p:cNvPicPr preferRelativeResize="0"/>
          <p:nvPr/>
        </p:nvPicPr>
        <p:blipFill rotWithShape="1">
          <a:blip r:embed="rId3">
            <a:alphaModFix/>
          </a:blip>
          <a:srcRect b="0" l="0" r="0" t="0"/>
          <a:stretch/>
        </p:blipFill>
        <p:spPr>
          <a:xfrm>
            <a:off x="5656991" y="4477503"/>
            <a:ext cx="3465672" cy="2314575"/>
          </a:xfrm>
          <a:prstGeom prst="rect">
            <a:avLst/>
          </a:prstGeom>
          <a:noFill/>
          <a:ln>
            <a:noFill/>
          </a:ln>
        </p:spPr>
      </p:pic>
      <p:sp>
        <p:nvSpPr>
          <p:cNvPr id="116" name="Shape 116"/>
          <p:cNvSpPr txBox="1"/>
          <p:nvPr/>
        </p:nvSpPr>
        <p:spPr>
          <a:xfrm>
            <a:off x="152400" y="609600"/>
            <a:ext cx="8381999" cy="4247316"/>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fr-FR" sz="1800">
                <a:solidFill>
                  <a:schemeClr val="dk1"/>
                </a:solidFill>
                <a:latin typeface="Arial"/>
                <a:ea typeface="Arial"/>
                <a:cs typeface="Arial"/>
                <a:sym typeface="Arial"/>
              </a:rPr>
              <a:t>Finanz- und sozialpolitische Maßnahmen</a:t>
            </a:r>
          </a:p>
          <a:p>
            <a:pPr indent="0" lvl="0" marL="0" marR="0" rtl="0" algn="l">
              <a:spcBef>
                <a:spcPts val="0"/>
              </a:spcBef>
              <a:buSzPct val="25000"/>
              <a:buNone/>
            </a:pPr>
            <a:r>
              <a:rPr lang="fr-FR" sz="1800">
                <a:solidFill>
                  <a:schemeClr val="dk1"/>
                </a:solidFill>
                <a:latin typeface="Arial"/>
                <a:ea typeface="Arial"/>
                <a:cs typeface="Arial"/>
                <a:sym typeface="Arial"/>
              </a:rPr>
              <a:t>In Folge der großen Anzahl an Asylsuchenden erhöhte die deutsche Bundesregierung die finanziellen Mittel für Flüchtlinge für 2015 um eine Milliarde Euro und stellte für das Jahr 2016 zusätzlich sechs Milliarden Euro zur Verfügung. Mit diesen Maßnahmen sollen unter anderem die Budgets von </a:t>
            </a:r>
            <a:r>
              <a:rPr lang="fr-FR" sz="1800">
                <a:solidFill>
                  <a:srgbClr val="FF0000"/>
                </a:solidFill>
                <a:latin typeface="Arial"/>
                <a:ea typeface="Arial"/>
                <a:cs typeface="Arial"/>
                <a:sym typeface="Arial"/>
              </a:rPr>
              <a:t>Jobcentern</a:t>
            </a:r>
            <a:r>
              <a:rPr lang="fr-FR" sz="1800">
                <a:solidFill>
                  <a:schemeClr val="dk1"/>
                </a:solidFill>
                <a:latin typeface="Arial"/>
                <a:ea typeface="Arial"/>
                <a:cs typeface="Arial"/>
                <a:sym typeface="Arial"/>
              </a:rPr>
              <a:t> und die Mittel für berufsbezogene Deutschförderung erhöht werden. Außerdem sollen direkte finanzielle Zuwendungen teilweise durch Sachleistungen ersetzt werden. Auch einigte man sich, den Etat des </a:t>
            </a:r>
            <a:r>
              <a:rPr lang="fr-FR" sz="1800">
                <a:solidFill>
                  <a:srgbClr val="FF0000"/>
                </a:solidFill>
                <a:latin typeface="Arial"/>
                <a:ea typeface="Arial"/>
                <a:cs typeface="Arial"/>
                <a:sym typeface="Arial"/>
              </a:rPr>
              <a:t>Auswärtigen</a:t>
            </a:r>
            <a:r>
              <a:rPr lang="fr-FR" sz="1800">
                <a:solidFill>
                  <a:schemeClr val="dk1"/>
                </a:solidFill>
                <a:latin typeface="Arial"/>
                <a:ea typeface="Arial"/>
                <a:cs typeface="Arial"/>
                <a:sym typeface="Arial"/>
              </a:rPr>
              <a:t> </a:t>
            </a:r>
            <a:r>
              <a:rPr lang="fr-FR" sz="1800">
                <a:solidFill>
                  <a:srgbClr val="FF0000"/>
                </a:solidFill>
                <a:latin typeface="Arial"/>
                <a:ea typeface="Arial"/>
                <a:cs typeface="Arial"/>
                <a:sym typeface="Arial"/>
              </a:rPr>
              <a:t>Amts</a:t>
            </a:r>
            <a:r>
              <a:rPr lang="fr-FR" sz="1800">
                <a:solidFill>
                  <a:schemeClr val="dk1"/>
                </a:solidFill>
                <a:latin typeface="Arial"/>
                <a:ea typeface="Arial"/>
                <a:cs typeface="Arial"/>
                <a:sym typeface="Arial"/>
              </a:rPr>
              <a:t> um jährlich 400 Millionen Euro zu erhöhen, um Fluchtursachen zu bekämpfen. Die </a:t>
            </a:r>
            <a:r>
              <a:rPr lang="fr-FR" sz="1800">
                <a:solidFill>
                  <a:srgbClr val="FF0000"/>
                </a:solidFill>
                <a:latin typeface="Arial"/>
                <a:ea typeface="Arial"/>
                <a:cs typeface="Arial"/>
                <a:sym typeface="Arial"/>
              </a:rPr>
              <a:t>Bundesregierung</a:t>
            </a:r>
            <a:r>
              <a:rPr lang="fr-FR" sz="1800">
                <a:solidFill>
                  <a:schemeClr val="dk1"/>
                </a:solidFill>
                <a:latin typeface="Arial"/>
                <a:ea typeface="Arial"/>
                <a:cs typeface="Arial"/>
                <a:sym typeface="Arial"/>
              </a:rPr>
              <a:t>, </a:t>
            </a:r>
            <a:r>
              <a:rPr lang="fr-FR" sz="1800">
                <a:solidFill>
                  <a:srgbClr val="FF0000"/>
                </a:solidFill>
                <a:latin typeface="Arial"/>
                <a:ea typeface="Arial"/>
                <a:cs typeface="Arial"/>
                <a:sym typeface="Arial"/>
              </a:rPr>
              <a:t>Länder</a:t>
            </a:r>
            <a:r>
              <a:rPr lang="fr-FR" sz="1800">
                <a:solidFill>
                  <a:schemeClr val="dk1"/>
                </a:solidFill>
                <a:latin typeface="Arial"/>
                <a:ea typeface="Arial"/>
                <a:cs typeface="Arial"/>
                <a:sym typeface="Arial"/>
              </a:rPr>
              <a:t> und </a:t>
            </a:r>
            <a:r>
              <a:rPr lang="fr-FR" sz="1800">
                <a:solidFill>
                  <a:srgbClr val="FF0000"/>
                </a:solidFill>
                <a:latin typeface="Arial"/>
                <a:ea typeface="Arial"/>
                <a:cs typeface="Arial"/>
                <a:sym typeface="Arial"/>
              </a:rPr>
              <a:t>Kommunen</a:t>
            </a:r>
            <a:r>
              <a:rPr lang="fr-FR" sz="1800">
                <a:solidFill>
                  <a:schemeClr val="dk1"/>
                </a:solidFill>
                <a:latin typeface="Arial"/>
                <a:ea typeface="Arial"/>
                <a:cs typeface="Arial"/>
                <a:sym typeface="Arial"/>
              </a:rPr>
              <a:t> finanzieren für Asylbewerber mit guter Bleibeperspektive einen Deutschkurs im Umfang von 600 Stunden. </a:t>
            </a:r>
            <a:r>
              <a:rPr lang="fr-FR" sz="1800">
                <a:solidFill>
                  <a:srgbClr val="FF0000"/>
                </a:solidFill>
                <a:latin typeface="Arial"/>
                <a:ea typeface="Arial"/>
                <a:cs typeface="Arial"/>
                <a:sym typeface="Arial"/>
              </a:rPr>
              <a:t>Die Bundesagentur für Arbeit</a:t>
            </a:r>
            <a:r>
              <a:rPr lang="fr-FR" sz="1800">
                <a:solidFill>
                  <a:schemeClr val="dk1"/>
                </a:solidFill>
                <a:latin typeface="Arial"/>
                <a:ea typeface="Arial"/>
                <a:cs typeface="Arial"/>
                <a:sym typeface="Arial"/>
              </a:rPr>
              <a:t> und </a:t>
            </a:r>
            <a:r>
              <a:rPr lang="fr-FR" sz="1800">
                <a:solidFill>
                  <a:srgbClr val="FF0000"/>
                </a:solidFill>
                <a:latin typeface="Arial"/>
                <a:ea typeface="Arial"/>
                <a:cs typeface="Arial"/>
                <a:sym typeface="Arial"/>
              </a:rPr>
              <a:t>das Bundesamt für Migration und Flüchtlinge</a:t>
            </a:r>
            <a:r>
              <a:rPr lang="fr-FR" sz="1800">
                <a:solidFill>
                  <a:schemeClr val="dk1"/>
                </a:solidFill>
                <a:latin typeface="Arial"/>
                <a:ea typeface="Arial"/>
                <a:cs typeface="Arial"/>
                <a:sym typeface="Arial"/>
              </a:rPr>
              <a:t> wurden unter die gemeinsame Führung von Frank-Jürgen Weise gestellt um eine individuell abgestimmte Förderung der Asylbewerber zu ermöglichen.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fr-FR" sz="2000" u="none" cap="none" strike="noStrike">
                <a:solidFill>
                  <a:srgbClr val="7889FB"/>
                </a:solidFill>
                <a:latin typeface="Arial"/>
                <a:ea typeface="Arial"/>
                <a:cs typeface="Arial"/>
                <a:sym typeface="Arial"/>
              </a:rPr>
              <a:t>Sexuelle Übergriffe in der Silvesternacht 2015/16</a:t>
            </a:r>
            <a:br>
              <a:rPr b="1" i="0" lang="fr-FR" sz="2000" u="none" cap="none" strike="noStrike">
                <a:solidFill>
                  <a:srgbClr val="7889FB"/>
                </a:solidFill>
                <a:latin typeface="Arial"/>
                <a:ea typeface="Arial"/>
                <a:cs typeface="Arial"/>
                <a:sym typeface="Arial"/>
              </a:rPr>
            </a:br>
          </a:p>
        </p:txBody>
      </p:sp>
      <p:pic>
        <p:nvPicPr>
          <p:cNvPr descr="https://upload.wikimedia.org/wikipedia/commons/thumb/3/3d/K%C3%B6lner_Dom_-_Nordseite_und_Bahnhofsvorplatz_bei_Nacht_-_Ausschnitt_%288117-19%29.jpg/220px-K%C3%B6lner_Dom_-_Nordseite_und_Bahnhofsvorplatz_bei_Nacht_-_Ausschnitt_%288117-19%29.jpg" id="122" name="Shape 122"/>
          <p:cNvPicPr preferRelativeResize="0"/>
          <p:nvPr>
            <p:ph idx="1" type="body"/>
          </p:nvPr>
        </p:nvPicPr>
        <p:blipFill rotWithShape="1">
          <a:blip r:embed="rId3">
            <a:alphaModFix/>
          </a:blip>
          <a:srcRect b="0" l="0" r="0" t="0"/>
          <a:stretch/>
        </p:blipFill>
        <p:spPr>
          <a:xfrm>
            <a:off x="5791200" y="1371600"/>
            <a:ext cx="2794000" cy="1917700"/>
          </a:xfrm>
          <a:prstGeom prst="rect">
            <a:avLst/>
          </a:prstGeom>
          <a:noFill/>
          <a:ln>
            <a:noFill/>
          </a:ln>
        </p:spPr>
      </p:pic>
      <p:sp>
        <p:nvSpPr>
          <p:cNvPr id="123" name="Shape 123"/>
          <p:cNvSpPr/>
          <p:nvPr/>
        </p:nvSpPr>
        <p:spPr>
          <a:xfrm>
            <a:off x="285719" y="1371600"/>
            <a:ext cx="5505480" cy="4801313"/>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dk1"/>
                </a:solidFill>
                <a:latin typeface="Arial"/>
                <a:ea typeface="Arial"/>
                <a:cs typeface="Arial"/>
                <a:sym typeface="Arial"/>
              </a:rPr>
              <a:t>In der </a:t>
            </a:r>
            <a:r>
              <a:rPr b="1" lang="fr-FR" sz="1800">
                <a:solidFill>
                  <a:schemeClr val="dk1"/>
                </a:solidFill>
                <a:latin typeface="Arial"/>
                <a:ea typeface="Arial"/>
                <a:cs typeface="Arial"/>
                <a:sym typeface="Arial"/>
              </a:rPr>
              <a:t>Silvesternacht 2015/2016</a:t>
            </a:r>
            <a:r>
              <a:rPr lang="fr-FR" sz="1800">
                <a:solidFill>
                  <a:schemeClr val="dk1"/>
                </a:solidFill>
                <a:latin typeface="Arial"/>
                <a:ea typeface="Arial"/>
                <a:cs typeface="Arial"/>
                <a:sym typeface="Arial"/>
              </a:rPr>
              <a:t> kam es in Köln im Bereich Hauptbahnhof-Kölner Dom zu zahlreichen (über 500) sexuellen Übergriffen auf Frauen durch Gruppen junger Männer aus dem nordafrikanisch/arabischen Raum. In vielen Fällen wurden sowohl Sexual- als auch Eigentumsdelikte und Körperverletzungsdelikte verübt. Aus weiteren deutschen und europäischen Städten wurden ähnliche Vorfälle berichtet. Die Übergriffe erfuhren große nationale und internationale Beachtung.</a:t>
            </a:r>
          </a:p>
          <a:p>
            <a:pPr indent="0" lvl="0" marL="0" marR="0" rtl="0" algn="l">
              <a:spcBef>
                <a:spcPts val="0"/>
              </a:spcBef>
              <a:buNone/>
            </a:pPr>
            <a:r>
              <a:t/>
            </a:r>
            <a:endParaRPr sz="1800">
              <a:solidFill>
                <a:schemeClr val="dk1"/>
              </a:solidFill>
              <a:latin typeface="Arial"/>
              <a:ea typeface="Arial"/>
              <a:cs typeface="Arial"/>
              <a:sym typeface="Arial"/>
            </a:endParaRPr>
          </a:p>
          <a:p>
            <a:pPr indent="0" lvl="0" marL="0" marR="0" rtl="0" algn="l">
              <a:spcBef>
                <a:spcPts val="0"/>
              </a:spcBef>
              <a:buSzPct val="25000"/>
              <a:buNone/>
            </a:pPr>
            <a:r>
              <a:rPr lang="fr-FR" sz="1800">
                <a:solidFill>
                  <a:schemeClr val="dk1"/>
                </a:solidFill>
                <a:latin typeface="Arial"/>
                <a:ea typeface="Arial"/>
                <a:cs typeface="Arial"/>
                <a:sym typeface="Arial"/>
              </a:rPr>
              <a:t>Der Polizei wurde vorgeworfen, die Lage nicht unter Kontrolle gehabt und am Folgetag </a:t>
            </a:r>
            <a:r>
              <a:rPr lang="fr-FR" sz="1800">
                <a:solidFill>
                  <a:srgbClr val="252525"/>
                </a:solidFill>
                <a:latin typeface="Arial"/>
                <a:ea typeface="Arial"/>
                <a:cs typeface="Arial"/>
                <a:sym typeface="Arial"/>
              </a:rPr>
              <a:t>zunächst einen geschönten Polizeibericht herausgegeben zu haben. Kritisiert wurden auch diverse Medien für ihre späte oder sehr eingeschränkte Berichterstattung.</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idx="1" type="body"/>
          </p:nvPr>
        </p:nvSpPr>
        <p:spPr>
          <a:xfrm>
            <a:off x="698500" y="990600"/>
            <a:ext cx="7912100" cy="5097462"/>
          </a:xfrm>
          <a:prstGeom prst="rect">
            <a:avLst/>
          </a:prstGeom>
          <a:noFill/>
          <a:ln>
            <a:noFill/>
          </a:ln>
        </p:spPr>
        <p:txBody>
          <a:bodyPr anchorCtr="0" anchor="t" bIns="0" lIns="0" rIns="0" tIns="0">
            <a:noAutofit/>
          </a:bodyPr>
          <a:lstStyle/>
          <a:p>
            <a:pPr indent="-342900" lvl="0" marL="342900" marR="0" rtl="0" algn="l">
              <a:spcBef>
                <a:spcPts val="0"/>
              </a:spcBef>
              <a:spcAft>
                <a:spcPts val="0"/>
              </a:spcAft>
              <a:buClr>
                <a:srgbClr val="7889FB"/>
              </a:buClr>
              <a:buSzPct val="110000"/>
              <a:buFont typeface="Arial"/>
              <a:buNone/>
            </a:pPr>
            <a:r>
              <a:t/>
            </a:r>
            <a:endParaRPr b="0" i="0" sz="1600" u="none" cap="none" strike="noStrike">
              <a:solidFill>
                <a:srgbClr val="000000"/>
              </a:solidFill>
              <a:latin typeface="Arial"/>
              <a:ea typeface="Arial"/>
              <a:cs typeface="Arial"/>
              <a:sym typeface="Arial"/>
            </a:endParaRPr>
          </a:p>
          <a:p>
            <a:pPr indent="-342900" lvl="0" marL="342900" marR="0" rtl="0" algn="l">
              <a:spcBef>
                <a:spcPts val="400"/>
              </a:spcBef>
              <a:spcAft>
                <a:spcPts val="0"/>
              </a:spcAft>
              <a:buClr>
                <a:srgbClr val="7889FB"/>
              </a:buClr>
              <a:buSzPct val="110000"/>
              <a:buFont typeface="Arial"/>
              <a:buAutoNum type="arabicPeriod"/>
            </a:pPr>
            <a:r>
              <a:rPr b="0" i="0" lang="fr-FR" sz="1600" u="none" cap="none" strike="noStrike">
                <a:solidFill>
                  <a:srgbClr val="000000"/>
                </a:solidFill>
                <a:latin typeface="Arial"/>
                <a:ea typeface="Arial"/>
                <a:cs typeface="Arial"/>
                <a:sym typeface="Arial"/>
              </a:rPr>
              <a:t> Aus welchen Ländern flohen die Menschen nach Europa?</a:t>
            </a:r>
          </a:p>
          <a:p>
            <a:pPr indent="-342900" lvl="0" marL="342900" marR="0" rtl="0" algn="l">
              <a:spcBef>
                <a:spcPts val="400"/>
              </a:spcBef>
              <a:spcAft>
                <a:spcPts val="0"/>
              </a:spcAft>
              <a:buClr>
                <a:srgbClr val="7889FB"/>
              </a:buClr>
              <a:buSzPct val="110000"/>
              <a:buFont typeface="Arial"/>
              <a:buAutoNum type="arabicPeriod"/>
            </a:pPr>
            <a:r>
              <a:rPr b="0" i="0" lang="fr-FR" sz="1600" u="none" cap="none" strike="noStrike">
                <a:solidFill>
                  <a:srgbClr val="000000"/>
                </a:solidFill>
                <a:latin typeface="Arial"/>
                <a:ea typeface="Arial"/>
                <a:cs typeface="Arial"/>
                <a:sym typeface="Arial"/>
              </a:rPr>
              <a:t> Welche Ursachen hatte die Flucht?</a:t>
            </a:r>
          </a:p>
          <a:p>
            <a:pPr indent="-342900" lvl="0" marL="342900" marR="0" rtl="0" algn="l">
              <a:spcBef>
                <a:spcPts val="400"/>
              </a:spcBef>
              <a:spcAft>
                <a:spcPts val="0"/>
              </a:spcAft>
              <a:buClr>
                <a:srgbClr val="7889FB"/>
              </a:buClr>
              <a:buSzPct val="110000"/>
              <a:buFont typeface="Arial"/>
              <a:buAutoNum type="arabicPeriod"/>
            </a:pPr>
            <a:r>
              <a:rPr b="0" i="0" lang="fr-FR" sz="1600" u="none" cap="none" strike="noStrike">
                <a:solidFill>
                  <a:srgbClr val="000000"/>
                </a:solidFill>
                <a:latin typeface="Arial"/>
                <a:ea typeface="Arial"/>
                <a:cs typeface="Arial"/>
                <a:sym typeface="Arial"/>
              </a:rPr>
              <a:t> Welches Amt ist mit dem Schutz von Flüchtlingen und Staatenlosen beauftragt?</a:t>
            </a:r>
          </a:p>
          <a:p>
            <a:pPr indent="-342900" lvl="0" marL="342900" marR="0" rtl="0" algn="l">
              <a:spcBef>
                <a:spcPts val="400"/>
              </a:spcBef>
              <a:spcAft>
                <a:spcPts val="0"/>
              </a:spcAft>
              <a:buClr>
                <a:srgbClr val="7889FB"/>
              </a:buClr>
              <a:buSzPct val="110000"/>
              <a:buFont typeface="Arial"/>
              <a:buAutoNum type="arabicPeriod"/>
            </a:pPr>
            <a:r>
              <a:rPr b="0" i="0" lang="fr-FR" sz="1600" u="none" cap="none" strike="noStrike">
                <a:solidFill>
                  <a:srgbClr val="000000"/>
                </a:solidFill>
                <a:latin typeface="Arial"/>
                <a:ea typeface="Arial"/>
                <a:cs typeface="Arial"/>
                <a:sym typeface="Arial"/>
              </a:rPr>
              <a:t> Welche Ämter beteiligen sich an den finanz- und sozialpolitischen Maßnahmen in der Flüchtlingskrise?</a:t>
            </a:r>
          </a:p>
          <a:p>
            <a:pPr indent="-342900" lvl="0" marL="342900" marR="0" rtl="0" algn="l">
              <a:spcBef>
                <a:spcPts val="400"/>
              </a:spcBef>
              <a:spcAft>
                <a:spcPts val="0"/>
              </a:spcAft>
              <a:buClr>
                <a:srgbClr val="7889FB"/>
              </a:buClr>
              <a:buSzPct val="110000"/>
              <a:buFont typeface="Arial"/>
              <a:buAutoNum type="arabicPeriod"/>
            </a:pPr>
            <a:r>
              <a:rPr b="0" i="0" lang="fr-FR" sz="1600" u="none" cap="none" strike="noStrike">
                <a:solidFill>
                  <a:srgbClr val="000000"/>
                </a:solidFill>
                <a:latin typeface="Arial"/>
                <a:ea typeface="Arial"/>
                <a:cs typeface="Arial"/>
                <a:sym typeface="Arial"/>
              </a:rPr>
              <a:t> Unterstützen Sie die Richtlinie Deutschlands in der Flüchtlingskrise?</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