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Palatino Linotype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alatinoLinotype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PalatinoLinotype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PalatinoLinotype-bold.fntdata"/><Relationship Id="rId18" Type="http://schemas.openxmlformats.org/officeDocument/2006/relationships/font" Target="fonts/PalatinoLinotyp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" name="Shape 17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ctrTitle"/>
          </p:nvPr>
        </p:nvSpPr>
        <p:spPr>
          <a:xfrm>
            <a:off x="685800" y="6096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80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371600" y="49530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320"/>
              </a:spcBef>
              <a:buClr>
                <a:srgbClr val="888888"/>
              </a:buClr>
              <a:buFont typeface="Courier New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722312" y="1371600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4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722312" y="4068762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Courier New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31" name="Shape 31"/>
          <p:cNvSpPr/>
          <p:nvPr/>
        </p:nvSpPr>
        <p:spPr>
          <a:xfrm>
            <a:off x="4495800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4695825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296728" y="3924300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365760" y="1600200"/>
            <a:ext cx="4041648" cy="45262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600200"/>
            <a:ext cx="4040187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648200" y="1600200"/>
            <a:ext cx="4041774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480"/>
              </a:spcBef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1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360"/>
              </a:spcBef>
              <a:buClr>
                <a:srgbClr val="7F7F7F"/>
              </a:buClr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320"/>
              </a:spcBef>
              <a:buClr>
                <a:srgbClr val="7F7F7F"/>
              </a:buClr>
              <a:buFont typeface="Courier New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320"/>
              </a:spcBef>
              <a:buClr>
                <a:srgbClr val="7F7F7F"/>
              </a:buClr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57200" y="2212848"/>
            <a:ext cx="4041648" cy="3913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72583" y="2212848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5907087" y="266700"/>
            <a:ext cx="3008313" cy="2095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719137" y="273050"/>
            <a:ext cx="4995862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07950" lvl="1" marL="742950" marR="0" rtl="0" algn="l">
              <a:spcBef>
                <a:spcPts val="56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76200" lvl="2" marL="11430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01600" lvl="3" marL="1600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01600" lvl="4" marL="20574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01600" lvl="5" marL="25146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01600" lvl="6" marL="29718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01600" lvl="7" marL="34290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01600" lvl="8" marL="3886200" marR="0" rtl="0" algn="l">
              <a:spcBef>
                <a:spcPts val="40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5907087" y="2438400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25000"/>
              </a:lnSpc>
              <a:spcBef>
                <a:spcPts val="320"/>
              </a:spcBef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1679575" y="228600"/>
            <a:ext cx="5711824" cy="895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1508125" y="1143000"/>
            <a:ext cx="6054724" cy="4541043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  <a:effectLst>
            <a:outerShdw blurRad="88900" rotWithShape="0" algn="ctr" dir="5400000" dist="50800">
              <a:srgbClr val="000000">
                <a:alpha val="24705"/>
              </a:srgbClr>
            </a:outerShdw>
          </a:effectLst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7F7F7F"/>
              </a:buClr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560"/>
              </a:spcBef>
              <a:buClr>
                <a:srgbClr val="7F7F7F"/>
              </a:buClr>
              <a:buFont typeface="Courier New"/>
              <a:buNone/>
              <a:defRPr b="0" i="0" sz="28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480"/>
              </a:spcBef>
              <a:buClr>
                <a:srgbClr val="7F7F7F"/>
              </a:buClr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400"/>
              </a:spcBef>
              <a:buClr>
                <a:srgbClr val="7F7F7F"/>
              </a:buClr>
              <a:buFont typeface="Courier New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400"/>
              </a:spcBef>
              <a:buClr>
                <a:srgbClr val="7F7F7F"/>
              </a:buClr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1679575" y="5810250"/>
            <a:ext cx="5711824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320"/>
              </a:spcBef>
              <a:buClr>
                <a:srgbClr val="7F7F7F"/>
              </a:buClr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240"/>
              </a:spcBef>
              <a:buClr>
                <a:srgbClr val="7F7F7F"/>
              </a:buClr>
              <a:buFont typeface="Courier New"/>
              <a:buNone/>
              <a:defRPr b="0" i="0" sz="12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200"/>
              </a:spcBef>
              <a:buClr>
                <a:srgbClr val="7F7F7F"/>
              </a:buClr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80"/>
              </a:spcBef>
              <a:buClr>
                <a:srgbClr val="7F7F7F"/>
              </a:buClr>
              <a:buFont typeface="Courier New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80"/>
              </a:spcBef>
              <a:buClr>
                <a:srgbClr val="7F7F7F"/>
              </a:buClr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e-DE" sz="12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76000">
              <a:srgbClr val="F3F3F3"/>
            </a:gs>
            <a:gs pos="92000">
              <a:srgbClr val="D8D8D8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Font typeface="Palatino Linotype"/>
              <a:buNone/>
              <a:defRPr b="0" i="0" sz="5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184150" lvl="1" marL="74295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127000" lvl="2" marL="1143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127000" lvl="3" marL="1600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127000" lvl="4" marL="20574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127000" lvl="5" marL="25146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127000" lvl="6" marL="29718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127000" lvl="7" marL="34290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Courier New"/>
              <a:buChar char="o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127000" lvl="8" marL="3886200" marR="0" rtl="0" algn="l">
              <a:spcBef>
                <a:spcPts val="320"/>
              </a:spcBef>
              <a:buClr>
                <a:srgbClr val="7F7F7F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363346" y="6356350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659164" y="6356350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25" rIns="45700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de-DE" sz="1200" u="none" cap="none" strike="noStrik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</a:p>
        </p:txBody>
      </p:sp>
      <p:sp>
        <p:nvSpPr>
          <p:cNvPr id="11" name="Shape 11"/>
          <p:cNvSpPr/>
          <p:nvPr/>
        </p:nvSpPr>
        <p:spPr>
          <a:xfrm>
            <a:off x="8457760" y="6499383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569118" y="6499383"/>
            <a:ext cx="84771" cy="84771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0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685800" y="609600"/>
            <a:ext cx="77724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44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Zungenbrecher auf Deutsch</a:t>
            </a:r>
          </a:p>
        </p:txBody>
      </p:sp>
      <p:sp>
        <p:nvSpPr>
          <p:cNvPr id="90" name="Shape 90"/>
          <p:cNvSpPr txBox="1"/>
          <p:nvPr>
            <p:ph idx="1" type="subTitle"/>
          </p:nvPr>
        </p:nvSpPr>
        <p:spPr>
          <a:xfrm>
            <a:off x="1371600" y="4953000"/>
            <a:ext cx="6400799" cy="121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888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4" y="2130449"/>
            <a:ext cx="4549885" cy="244827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type="title"/>
          </p:nvPr>
        </p:nvSpPr>
        <p:spPr>
          <a:xfrm>
            <a:off x="457200" y="188640"/>
            <a:ext cx="8229600" cy="21602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„Der C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ttbusser P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stku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er putzt den C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ttbusser P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stku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kasten mit C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ttbusser P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stku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kastenpaste.“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83568" y="4581128"/>
            <a:ext cx="7056783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Cottbus – die Stadt im Osten Deutschlands (130 km von Berlin)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Kutsche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 Kutscher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Post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 Kasten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Paste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457200" y="188640"/>
            <a:ext cx="8147247" cy="1411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„V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 dem Sch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aden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aden 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aden 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adenmädchen Sch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ade ab.“</a:t>
            </a:r>
          </a:p>
        </p:txBody>
      </p:sp>
      <p:pic>
        <p:nvPicPr>
          <p:cNvPr id="166" name="Shape 16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608741"/>
            <a:ext cx="3665379" cy="274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63546" y="1628800"/>
            <a:ext cx="3648405" cy="273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971600" y="4725144"/>
            <a:ext cx="774035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 Laden – das Geschäft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abladen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Schokolade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das Mädchen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1340767"/>
            <a:ext cx="3140773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>
            <p:ph type="title"/>
          </p:nvPr>
        </p:nvSpPr>
        <p:spPr>
          <a:xfrm>
            <a:off x="457200" y="116631"/>
            <a:ext cx="8147247" cy="14835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scher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tz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scht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sche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sche,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sche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sche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scht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scher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</a:t>
            </a:r>
            <a:r>
              <a:rPr b="1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tz.“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1331640" y="4221087"/>
            <a:ext cx="6768751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fischen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 Fischer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frisch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Fritz – der Name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 Fisch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107407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t/>
            </a:r>
            <a:endParaRPr b="0" i="0" sz="5400" u="none" cap="none" strike="noStrike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480"/>
              </a:spcBef>
              <a:buClr>
                <a:srgbClr val="7F7F7F"/>
              </a:buClr>
              <a:buSzPct val="25000"/>
              <a:buFont typeface="Arial"/>
              <a:buNone/>
            </a:pPr>
            <a:r>
              <a:rPr b="0" i="0" lang="de-DE" sz="2400" u="none" cap="none" strike="noStrik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vorbereitet von Daria Grischina 2016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971600" y="-24475"/>
            <a:ext cx="7416824" cy="165618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„Erst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lapperten die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lapper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langen, bis dann die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lappern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lapper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langen.“ </a:t>
            </a:r>
          </a:p>
        </p:txBody>
      </p:sp>
      <p:pic>
        <p:nvPicPr>
          <p:cNvPr id="96" name="Shape 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1919" y="1798116"/>
            <a:ext cx="3129210" cy="269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688" y="2060848"/>
            <a:ext cx="1676399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043608" y="4509119"/>
            <a:ext cx="576064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Schlange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schlapp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Klapperschlange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Klapper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klingen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„Einem Jungen ist es ge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ungen, eine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ange Sch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ange zu fangen.“</a:t>
            </a:r>
          </a:p>
        </p:txBody>
      </p:sp>
      <p:pic>
        <p:nvPicPr>
          <p:cNvPr id="104" name="Shape 1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3" y="1844824"/>
            <a:ext cx="3332087" cy="2224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755575" y="4293096"/>
            <a:ext cx="59046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 Junge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gelingen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lange Schlange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fangen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457200" y="188640"/>
            <a:ext cx="8075240" cy="1411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„Sieben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nee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ipper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ippen sieben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ippen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nee“</a:t>
            </a:r>
          </a:p>
        </p:txBody>
      </p:sp>
      <p:pic>
        <p:nvPicPr>
          <p:cNvPr id="111" name="Shape 1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772816"/>
            <a:ext cx="4023077" cy="2262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1043608" y="4365103"/>
            <a:ext cx="705678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sieben – 7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 Schneeschipper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schippen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Schippe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 Schnee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leine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atzen und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leine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inder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ugeln gern mit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ugeln und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linkern.“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342900" marR="0" rtl="0" algn="l">
              <a:spcBef>
                <a:spcPts val="480"/>
              </a:spcBef>
              <a:buClr>
                <a:srgbClr val="7F7F7F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3" y="1844824"/>
            <a:ext cx="3551815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0071" y="1682806"/>
            <a:ext cx="3312367" cy="248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 flipH="1">
            <a:off x="1115616" y="4666891"/>
            <a:ext cx="678617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das Kind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kugeln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gern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Kugel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 Klinker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539552" y="404663"/>
            <a:ext cx="8064896" cy="11955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wi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wei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gen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weigen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wi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tsch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erten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wei Schwalben“</a:t>
            </a:r>
          </a:p>
        </p:txBody>
      </p:sp>
      <p:pic>
        <p:nvPicPr>
          <p:cNvPr id="127" name="Shape 1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5976" y="1628800"/>
            <a:ext cx="3455905" cy="231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9591" y="1628800"/>
            <a:ext cx="2486024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043608" y="4365103"/>
            <a:ext cx="7200799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zwischen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zwei – 2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der Zweig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Zwetschge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zwitschern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Schwalbe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683568" y="836712"/>
            <a:ext cx="7632848" cy="13681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b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b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iener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eiber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ürden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eiße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äsche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aschen,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ir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üssten,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armes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asser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äre.“</a:t>
            </a:r>
          </a:p>
        </p:txBody>
      </p:sp>
      <p:pic>
        <p:nvPicPr>
          <p:cNvPr id="135" name="Shape 1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2240674"/>
            <a:ext cx="3906360" cy="223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2204864"/>
            <a:ext cx="345735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827583" y="5013176"/>
            <a:ext cx="792088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Wien – die Hauptstadt von Österreich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das Weib – die Frau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waschen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die weiße Wäsche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das warme Wasser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„Wenn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riechen hinter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riechen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riechen,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riechen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riechen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riechen nach.“</a:t>
            </a:r>
          </a:p>
        </p:txBody>
      </p:sp>
      <p:pic>
        <p:nvPicPr>
          <p:cNvPr id="143" name="Shape 1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1916832"/>
            <a:ext cx="3423578" cy="2520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3633" y="1916832"/>
            <a:ext cx="4390732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611560" y="4653135"/>
            <a:ext cx="7848871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Griechenland – das Land im Süden Europas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kriechen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hinter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0"/>
            <a:ext cx="8229600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207142"/>
              </a:lnSpc>
              <a:spcBef>
                <a:spcPts val="0"/>
              </a:spcBef>
              <a:buClr>
                <a:schemeClr val="dk2"/>
              </a:buClr>
              <a:buSzPct val="25000"/>
              <a:buFont typeface="Palatino Linotype"/>
              <a:buNone/>
            </a:pP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„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aukraut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eibt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aukraut und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Br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autkleid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eibt </a:t>
            </a:r>
            <a:r>
              <a:rPr b="0" i="0" lang="de-DE" sz="2800" u="sng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Br</a:t>
            </a:r>
            <a:r>
              <a:rPr b="0" i="0" lang="de-DE" sz="2800" u="none" cap="none" strike="noStrik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autkleid.“</a:t>
            </a:r>
          </a:p>
        </p:txBody>
      </p:sp>
      <p:pic>
        <p:nvPicPr>
          <p:cNvPr id="151" name="Shape 1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3" y="1778706"/>
            <a:ext cx="2533891" cy="2381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17882" y="1268759"/>
            <a:ext cx="2061799" cy="293303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1187624" y="4797151"/>
            <a:ext cx="6480719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das Blaukraut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das Brautkleid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de-DE" sz="18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bleiben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Исполнительная">
  <a:themeElements>
    <a:clrScheme name="Исполнительная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