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sldIdLst>
    <p:sldId id="273" r:id="rId2"/>
    <p:sldId id="274" r:id="rId3"/>
    <p:sldId id="258" r:id="rId4"/>
    <p:sldId id="275" r:id="rId5"/>
    <p:sldId id="259" r:id="rId6"/>
    <p:sldId id="276" r:id="rId7"/>
    <p:sldId id="277" r:id="rId8"/>
    <p:sldId id="261" r:id="rId9"/>
    <p:sldId id="278" r:id="rId10"/>
    <p:sldId id="262" r:id="rId11"/>
    <p:sldId id="279" r:id="rId12"/>
    <p:sldId id="280" r:id="rId13"/>
    <p:sldId id="264" r:id="rId14"/>
    <p:sldId id="281" r:id="rId15"/>
    <p:sldId id="265" r:id="rId16"/>
    <p:sldId id="282"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452"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9D935B1-BDC4-4564-B57A-4A83E5FE7B05}" type="datetimeFigureOut">
              <a:rPr lang="en-US" smtClean="0"/>
              <a:pPr/>
              <a:t>4/7/2015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A18EB61-0083-4C9E-B83A-FFD77DACEBCE}" type="slidenum">
              <a:rPr lang="en-US" smtClean="0"/>
              <a:pPr/>
              <a:t>‹#›</a:t>
            </a:fld>
            <a:endParaRPr lang="en-US"/>
          </a:p>
        </p:txBody>
      </p:sp>
    </p:spTree>
    <p:extLst>
      <p:ext uri="{BB962C8B-B14F-4D97-AF65-F5344CB8AC3E}">
        <p14:creationId xmlns:p14="http://schemas.microsoft.com/office/powerpoint/2010/main" val="23898840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mtClean="0"/>
              <a:t>611</a:t>
            </a:r>
            <a:endParaRPr lang="en-US"/>
          </a:p>
        </p:txBody>
      </p:sp>
      <p:sp>
        <p:nvSpPr>
          <p:cNvPr id="4" name="Slide Number Placeholder 3"/>
          <p:cNvSpPr>
            <a:spLocks noGrp="1"/>
          </p:cNvSpPr>
          <p:nvPr>
            <p:ph type="sldNum" sz="quarter" idx="10"/>
          </p:nvPr>
        </p:nvSpPr>
        <p:spPr/>
        <p:txBody>
          <a:bodyPr/>
          <a:lstStyle/>
          <a:p>
            <a:fld id="{D6A07061-E546-48D7-8D21-2FBA4BE725FC}" type="slidenum">
              <a:rPr lang="en-US" smtClean="0"/>
              <a:pPr/>
              <a:t>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mtClean="0"/>
              <a:t>211</a:t>
            </a:r>
            <a:endParaRPr lang="en-US"/>
          </a:p>
        </p:txBody>
      </p:sp>
      <p:sp>
        <p:nvSpPr>
          <p:cNvPr id="4" name="Slide Number Placeholder 3"/>
          <p:cNvSpPr>
            <a:spLocks noGrp="1"/>
          </p:cNvSpPr>
          <p:nvPr>
            <p:ph type="sldNum" sz="quarter" idx="10"/>
          </p:nvPr>
        </p:nvSpPr>
        <p:spPr/>
        <p:txBody>
          <a:bodyPr/>
          <a:lstStyle/>
          <a:p>
            <a:fld id="{D6A07061-E546-48D7-8D21-2FBA4BE725FC}" type="slidenum">
              <a:rPr lang="en-US" smtClean="0"/>
              <a:pPr/>
              <a:t>7</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0B722A9D-AEC7-4A0F-A1E8-E5311C7592F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48CA583-03BF-4E4C-BF0D-DC8BC9141EED}"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9725" y="787400"/>
            <a:ext cx="2117725" cy="5300663"/>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4963" y="787400"/>
            <a:ext cx="6202362" cy="53006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163025D-FE57-4746-AFA6-1F7FC0B7B96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B85B2ED6-C062-4589-A0BD-E8BDE620425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sldNum" idx="10"/>
          </p:nvPr>
        </p:nvSpPr>
        <p:spPr>
          <a:ln/>
        </p:spPr>
        <p:txBody>
          <a:bodyPr/>
          <a:lstStyle>
            <a:lvl1pPr>
              <a:defRPr/>
            </a:lvl1pPr>
          </a:lstStyle>
          <a:p>
            <a:pPr>
              <a:defRPr/>
            </a:pPr>
            <a:fld id="{2C151823-F296-4860-A1CF-F015F257733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698500"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29175"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sldNum" idx="10"/>
          </p:nvPr>
        </p:nvSpPr>
        <p:spPr>
          <a:ln/>
        </p:spPr>
        <p:txBody>
          <a:bodyPr/>
          <a:lstStyle>
            <a:lvl1pPr>
              <a:defRPr/>
            </a:lvl1pPr>
          </a:lstStyle>
          <a:p>
            <a:pPr>
              <a:defRPr/>
            </a:pPr>
            <a:fld id="{87162D92-E9AD-44BF-B144-9408591ACC1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sldNum" idx="10"/>
          </p:nvPr>
        </p:nvSpPr>
        <p:spPr>
          <a:ln/>
        </p:spPr>
        <p:txBody>
          <a:bodyPr/>
          <a:lstStyle>
            <a:lvl1pPr>
              <a:defRPr/>
            </a:lvl1pPr>
          </a:lstStyle>
          <a:p>
            <a:pPr>
              <a:defRPr/>
            </a:pPr>
            <a:fld id="{F23C370E-C802-4A32-8F59-9BFEE12D2614}"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Rectangle 8"/>
          <p:cNvSpPr>
            <a:spLocks noGrp="1" noChangeArrowheads="1"/>
          </p:cNvSpPr>
          <p:nvPr>
            <p:ph type="sldNum" idx="10"/>
          </p:nvPr>
        </p:nvSpPr>
        <p:spPr>
          <a:ln/>
        </p:spPr>
        <p:txBody>
          <a:bodyPr/>
          <a:lstStyle>
            <a:lvl1pPr>
              <a:defRPr/>
            </a:lvl1pPr>
          </a:lstStyle>
          <a:p>
            <a:pPr>
              <a:defRPr/>
            </a:pPr>
            <a:fld id="{14CD8AF6-5321-4EB0-85BF-0D9BF885909A}"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sldNum" idx="10"/>
          </p:nvPr>
        </p:nvSpPr>
        <p:spPr>
          <a:ln/>
        </p:spPr>
        <p:txBody>
          <a:bodyPr/>
          <a:lstStyle>
            <a:lvl1pPr>
              <a:defRPr/>
            </a:lvl1pPr>
          </a:lstStyle>
          <a:p>
            <a:pPr>
              <a:defRPr/>
            </a:pPr>
            <a:fld id="{5B70C4C9-1EBD-4BB7-B530-4898196D7C93}"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3DCAAE53-FF69-49D1-AA5A-B17B2475ED31}"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271C5909-6C5B-467D-83C4-8E96DD6AAC6A}"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13" cstate="print"/>
          <a:srcRect/>
          <a:stretch>
            <a:fillRect/>
          </a:stretch>
        </p:blipFill>
        <p:spPr bwMode="auto">
          <a:xfrm>
            <a:off x="4763" y="0"/>
            <a:ext cx="9139237" cy="387350"/>
          </a:xfrm>
          <a:prstGeom prst="rect">
            <a:avLst/>
          </a:prstGeom>
          <a:noFill/>
          <a:ln w="21600">
            <a:noFill/>
            <a:round/>
            <a:headEnd/>
            <a:tailEnd/>
          </a:ln>
        </p:spPr>
      </p:pic>
      <p:sp>
        <p:nvSpPr>
          <p:cNvPr id="3075" name="Rectangle 3"/>
          <p:cNvSpPr>
            <a:spLocks noChangeArrowheads="1"/>
          </p:cNvSpPr>
          <p:nvPr/>
        </p:nvSpPr>
        <p:spPr bwMode="auto">
          <a:xfrm>
            <a:off x="4763" y="6473825"/>
            <a:ext cx="9139237" cy="384175"/>
          </a:xfrm>
          <a:prstGeom prst="rect">
            <a:avLst/>
          </a:prstGeom>
          <a:solidFill>
            <a:srgbClr val="6666FF"/>
          </a:solidFill>
          <a:ln w="9525">
            <a:noFill/>
            <a:round/>
            <a:headEnd/>
            <a:tailEnd/>
          </a:ln>
          <a:effectLst/>
        </p:spPr>
        <p:txBody>
          <a:bodyPr wrap="none" anchor="ctr"/>
          <a:lstStyle/>
          <a:p>
            <a:pPr>
              <a:defRPr/>
            </a:pPr>
            <a:endParaRPr lang="en-US"/>
          </a:p>
        </p:txBody>
      </p:sp>
      <p:sp>
        <p:nvSpPr>
          <p:cNvPr id="1028" name="Rectangle 5"/>
          <p:cNvSpPr>
            <a:spLocks noGrp="1" noChangeArrowheads="1"/>
          </p:cNvSpPr>
          <p:nvPr>
            <p:ph type="body" idx="1"/>
          </p:nvPr>
        </p:nvSpPr>
        <p:spPr bwMode="auto">
          <a:xfrm>
            <a:off x="698500" y="1387475"/>
            <a:ext cx="8108950" cy="4700588"/>
          </a:xfrm>
          <a:prstGeom prst="rect">
            <a:avLst/>
          </a:prstGeom>
          <a:noFill/>
          <a:ln w="9525">
            <a:noFill/>
            <a:round/>
            <a:headEnd/>
            <a:tailEnd/>
          </a:ln>
        </p:spPr>
        <p:txBody>
          <a:bodyPr vert="horz" wrap="square" lIns="0" tIns="0" rIns="0" bIns="0" numCol="1" anchor="t" anchorCtr="0" compatLnSpc="1">
            <a:prstTxWarp prst="textNoShape">
              <a:avLst/>
            </a:prstTxWarp>
          </a:bodyPr>
          <a:lstStyle/>
          <a:p>
            <a:pPr lvl="0"/>
            <a:r>
              <a:rPr lang="en-GB" smtClean="0"/>
              <a:t>Click to edit the outline text format</a:t>
            </a:r>
          </a:p>
          <a:p>
            <a:pPr lvl="1"/>
            <a:r>
              <a:rPr lang="en-GB" smtClean="0"/>
              <a:t>Second Outline Level</a:t>
            </a:r>
          </a:p>
          <a:p>
            <a:pPr lvl="2"/>
            <a:r>
              <a:rPr lang="en-GB" smtClean="0"/>
              <a:t>Third Outline Level</a:t>
            </a:r>
          </a:p>
          <a:p>
            <a:pPr lvl="3"/>
            <a:r>
              <a:rPr lang="en-GB" smtClean="0"/>
              <a:t>Fourth Outline Level</a:t>
            </a:r>
          </a:p>
          <a:p>
            <a:pPr lvl="4"/>
            <a:r>
              <a:rPr lang="en-GB" smtClean="0"/>
              <a:t>Fifth Outline Level</a:t>
            </a:r>
          </a:p>
          <a:p>
            <a:pPr lvl="4"/>
            <a:r>
              <a:rPr lang="en-GB" smtClean="0"/>
              <a:t>Sixth Outline Level</a:t>
            </a:r>
          </a:p>
          <a:p>
            <a:pPr lvl="4"/>
            <a:r>
              <a:rPr lang="en-GB" smtClean="0"/>
              <a:t>Seventh Outline Level</a:t>
            </a:r>
          </a:p>
          <a:p>
            <a:pPr lvl="4"/>
            <a:r>
              <a:rPr lang="en-GB" smtClean="0"/>
              <a:t>Eighth Outline Level</a:t>
            </a:r>
          </a:p>
          <a:p>
            <a:pPr lvl="4"/>
            <a:r>
              <a:rPr lang="en-GB" smtClean="0"/>
              <a:t>Ninth Outline Level</a:t>
            </a:r>
          </a:p>
        </p:txBody>
      </p:sp>
      <p:sp>
        <p:nvSpPr>
          <p:cNvPr id="3078" name="Text Box 6"/>
          <p:cNvSpPr txBox="1">
            <a:spLocks noChangeArrowheads="1"/>
          </p:cNvSpPr>
          <p:nvPr/>
        </p:nvSpPr>
        <p:spPr bwMode="auto">
          <a:xfrm>
            <a:off x="990600" y="77788"/>
            <a:ext cx="181822" cy="305662"/>
          </a:xfrm>
          <a:prstGeom prst="rect">
            <a:avLst/>
          </a:prstGeom>
          <a:noFill/>
          <a:ln w="21600">
            <a:noFill/>
            <a:round/>
            <a:headEnd/>
            <a:tailEnd/>
          </a:ln>
          <a:effectLst/>
        </p:spPr>
        <p:txBody>
          <a:bodyPr wrap="none" lIns="90000" tIns="46800" rIns="90000" bIns="46800">
            <a:spAutoFit/>
          </a:bodyPr>
          <a:lstStyle/>
          <a:p>
            <a:pPr defTabSz="457200">
              <a:lnSpc>
                <a:spcPct val="98000"/>
              </a:lnSpc>
              <a:spcBef>
                <a:spcPts val="3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US" sz="1400" b="1" dirty="0">
              <a:solidFill>
                <a:srgbClr val="FFFFFF"/>
              </a:solidFill>
            </a:endParaRPr>
          </a:p>
        </p:txBody>
      </p:sp>
      <p:sp>
        <p:nvSpPr>
          <p:cNvPr id="3079" name="Rectangle 7"/>
          <p:cNvSpPr>
            <a:spLocks noChangeArrowheads="1"/>
          </p:cNvSpPr>
          <p:nvPr/>
        </p:nvSpPr>
        <p:spPr bwMode="auto">
          <a:xfrm>
            <a:off x="7171736" y="6544050"/>
            <a:ext cx="1702389" cy="169277"/>
          </a:xfrm>
          <a:prstGeom prst="rect">
            <a:avLst/>
          </a:prstGeom>
          <a:noFill/>
          <a:ln w="21600">
            <a:noFill/>
            <a:round/>
            <a:headEnd/>
            <a:tailEnd/>
          </a:ln>
          <a:effectLst/>
        </p:spPr>
        <p:txBody>
          <a:bodyPr wrap="none" lIns="0" tIns="0" rIns="0" bIns="0">
            <a:spAutoFit/>
          </a:bodyPr>
          <a:lstStyle/>
          <a:p>
            <a:pPr algn="r" defTabSz="457200" eaLnBrk="0" hangingPunct="0">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1100" dirty="0" smtClean="0">
                <a:solidFill>
                  <a:srgbClr val="FFFFFF"/>
                </a:solidFill>
              </a:rPr>
              <a:t>© 2015 albert-learning.com</a:t>
            </a:r>
            <a:endParaRPr lang="en-US" sz="1100" dirty="0">
              <a:solidFill>
                <a:srgbClr val="FFFFFF"/>
              </a:solidFill>
            </a:endParaRPr>
          </a:p>
        </p:txBody>
      </p:sp>
      <p:sp>
        <p:nvSpPr>
          <p:cNvPr id="3080" name="Rectangle 8"/>
          <p:cNvSpPr>
            <a:spLocks noGrp="1" noChangeArrowheads="1"/>
          </p:cNvSpPr>
          <p:nvPr>
            <p:ph type="sldNum"/>
          </p:nvPr>
        </p:nvSpPr>
        <p:spPr bwMode="auto">
          <a:xfrm>
            <a:off x="598488" y="6526213"/>
            <a:ext cx="150812" cy="150812"/>
          </a:xfrm>
          <a:prstGeom prst="rect">
            <a:avLst/>
          </a:prstGeom>
          <a:noFill/>
          <a:ln w="21600">
            <a:noFill/>
            <a:round/>
            <a:headEnd/>
            <a:tailEnd/>
          </a:ln>
          <a:effectLst/>
        </p:spPr>
        <p:txBody>
          <a:bodyPr vert="horz" wrap="square" lIns="0" tIns="0" rIns="0" bIns="0" numCol="1" anchor="t" anchorCtr="0" compatLnSpc="1">
            <a:prstTxWarp prst="textNoShape">
              <a:avLst/>
            </a:prstTxWarp>
          </a:bodyPr>
          <a:lstStyle>
            <a:lvl1pPr algn="r">
              <a:spcBef>
                <a:spcPts val="625"/>
              </a:spcBef>
              <a:buSzPct val="100000"/>
              <a:defRPr sz="1000" b="1" smtClean="0">
                <a:solidFill>
                  <a:srgbClr val="FFFFFF"/>
                </a:solidFill>
              </a:defRPr>
            </a:lvl1pPr>
          </a:lstStyle>
          <a:p>
            <a:pPr>
              <a:defRPr/>
            </a:pPr>
            <a:fld id="{98F6EB86-9D46-48BA-96E4-F8F79B28F23F}" type="slidenum">
              <a:rPr lang="en-US"/>
              <a:pPr>
                <a:defRPr/>
              </a:pPr>
              <a:t>‹#›</a:t>
            </a:fld>
            <a:endParaRPr lang="en-US"/>
          </a:p>
        </p:txBody>
      </p:sp>
      <p:sp>
        <p:nvSpPr>
          <p:cNvPr id="3081" name="Line 9"/>
          <p:cNvSpPr>
            <a:spLocks noChangeShapeType="1"/>
          </p:cNvSpPr>
          <p:nvPr/>
        </p:nvSpPr>
        <p:spPr bwMode="auto">
          <a:xfrm>
            <a:off x="990600" y="147638"/>
            <a:ext cx="1588" cy="234950"/>
          </a:xfrm>
          <a:prstGeom prst="line">
            <a:avLst/>
          </a:prstGeom>
          <a:noFill/>
          <a:ln w="9360">
            <a:solidFill>
              <a:srgbClr val="FFFFFF"/>
            </a:solidFill>
            <a:miter lim="800000"/>
            <a:headEnd/>
            <a:tailEnd/>
          </a:ln>
          <a:effectLst/>
        </p:spPr>
        <p:txBody>
          <a:bodyPr/>
          <a:lstStyle/>
          <a:p>
            <a:pPr>
              <a:defRPr/>
            </a:pPr>
            <a:endParaRPr lang="en-US"/>
          </a:p>
        </p:txBody>
      </p:sp>
      <p:pic>
        <p:nvPicPr>
          <p:cNvPr id="10" name="Picture 9"/>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7812360" y="-387424"/>
            <a:ext cx="1152000" cy="1152000"/>
          </a:xfrm>
          <a:prstGeom prst="rect">
            <a:avLst/>
          </a:prstGeom>
        </p:spPr>
      </p:pic>
      <p:sp>
        <p:nvSpPr>
          <p:cNvPr id="2" name="TextBox 1"/>
          <p:cNvSpPr txBox="1"/>
          <p:nvPr userDrawn="1"/>
        </p:nvSpPr>
        <p:spPr>
          <a:xfrm>
            <a:off x="990600" y="45953"/>
            <a:ext cx="5919858" cy="369332"/>
          </a:xfrm>
          <a:prstGeom prst="rect">
            <a:avLst/>
          </a:prstGeom>
          <a:noFill/>
        </p:spPr>
        <p:txBody>
          <a:bodyPr wrap="square" rtlCol="0">
            <a:spAutoFit/>
          </a:bodyPr>
          <a:lstStyle/>
          <a:p>
            <a:r>
              <a:rPr lang="en-IN" b="1" dirty="0" smtClean="0">
                <a:solidFill>
                  <a:schemeClr val="bg1"/>
                </a:solidFill>
              </a:rPr>
              <a:t>TOEIC Reading Comprehension Exercise 19</a:t>
            </a:r>
            <a:endParaRPr lang="en-IN" b="1" dirty="0">
              <a:solidFill>
                <a:schemeClr val="bg1"/>
              </a:solidFill>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mj-lt"/>
          <a:ea typeface="+mj-ea"/>
          <a:cs typeface="+mj-cs"/>
        </a:defRPr>
      </a:lvl1pPr>
      <a:lvl2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2pPr>
      <a:lvl3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3pPr>
      <a:lvl4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4pPr>
      <a:lvl5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5pPr>
      <a:lvl6pPr marL="25146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6pPr>
      <a:lvl7pPr marL="29718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7pPr>
      <a:lvl8pPr marL="34290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8pPr>
      <a:lvl9pPr marL="38862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9pPr>
    </p:titleStyle>
    <p:bodyStyle>
      <a:lvl1pPr marL="161925" indent="-161925" algn="l" defTabSz="457200" rtl="0" eaLnBrk="0" fontAlgn="base" hangingPunct="0">
        <a:spcBef>
          <a:spcPts val="400"/>
        </a:spcBef>
        <a:spcAft>
          <a:spcPct val="0"/>
        </a:spcAft>
        <a:buClr>
          <a:srgbClr val="7889FB"/>
        </a:buClr>
        <a:buSzPct val="110000"/>
        <a:buFont typeface="Wingdings" charset="2"/>
        <a:buChar char=""/>
        <a:defRPr sz="1600">
          <a:solidFill>
            <a:srgbClr val="000000"/>
          </a:solidFill>
          <a:latin typeface="+mn-lt"/>
          <a:ea typeface="+mn-ea"/>
          <a:cs typeface="+mn-cs"/>
        </a:defRPr>
      </a:lvl1pPr>
      <a:lvl2pPr marL="50482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2pPr>
      <a:lvl3pPr marL="85407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3pPr>
      <a:lvl4pPr marL="1200150" indent="-173038" algn="l" defTabSz="457200" rtl="0" eaLnBrk="0" fontAlgn="base" hangingPunct="0">
        <a:spcBef>
          <a:spcPts val="300"/>
        </a:spcBef>
        <a:spcAft>
          <a:spcPct val="0"/>
        </a:spcAft>
        <a:buClr>
          <a:srgbClr val="7889FB"/>
        </a:buClr>
        <a:buSzPct val="100000"/>
        <a:buFont typeface="Arial" charset="0"/>
        <a:buChar char="&gt;"/>
        <a:defRPr sz="1200">
          <a:solidFill>
            <a:srgbClr val="000000"/>
          </a:solidFill>
          <a:latin typeface="+mn-lt"/>
          <a:cs typeface="+mn-cs"/>
        </a:defRPr>
      </a:lvl4pPr>
      <a:lvl5pPr marL="1533525" indent="-161925" algn="l" defTabSz="457200" rtl="0" eaLnBrk="0" fontAlgn="base" hangingPunct="0">
        <a:spcBef>
          <a:spcPts val="300"/>
        </a:spcBef>
        <a:spcAft>
          <a:spcPct val="0"/>
        </a:spcAft>
        <a:buClr>
          <a:srgbClr val="7889FB"/>
        </a:buClr>
        <a:buSzPct val="100000"/>
        <a:buFont typeface="Arial" charset="0"/>
        <a:buChar char="–"/>
        <a:defRPr sz="1200">
          <a:solidFill>
            <a:srgbClr val="000000"/>
          </a:solidFill>
          <a:latin typeface="+mn-lt"/>
          <a:cs typeface="+mn-cs"/>
        </a:defRPr>
      </a:lvl5pPr>
      <a:lvl6pPr marL="19907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6pPr>
      <a:lvl7pPr marL="24479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7pPr>
      <a:lvl8pPr marL="29051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8pPr>
      <a:lvl9pPr marL="33623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2.bp.blogspot.com/-izxfWjreg2Q/T1zHGM3i6vI/AAAAAAAAAc4/uNuqRe72YD8/s1600/toeic+exam.png"/>
          <p:cNvPicPr>
            <a:picLocks noChangeAspect="1" noChangeArrowheads="1"/>
          </p:cNvPicPr>
          <p:nvPr/>
        </p:nvPicPr>
        <p:blipFill>
          <a:blip r:embed="rId2" cstate="print"/>
          <a:srcRect/>
          <a:stretch>
            <a:fillRect/>
          </a:stretch>
        </p:blipFill>
        <p:spPr bwMode="auto">
          <a:xfrm>
            <a:off x="2209800" y="990600"/>
            <a:ext cx="4968552" cy="3116372"/>
          </a:xfrm>
          <a:prstGeom prst="rect">
            <a:avLst/>
          </a:prstGeom>
          <a:noFill/>
        </p:spPr>
      </p:pic>
      <p:sp>
        <p:nvSpPr>
          <p:cNvPr id="6" name="Subtitle 5"/>
          <p:cNvSpPr>
            <a:spLocks noGrp="1"/>
          </p:cNvSpPr>
          <p:nvPr>
            <p:ph type="subTitle" idx="1"/>
          </p:nvPr>
        </p:nvSpPr>
        <p:spPr/>
        <p:txBody>
          <a:bodyPr/>
          <a:lstStyle/>
          <a:p>
            <a:r>
              <a:rPr lang="en-US" sz="4000" dirty="0" smtClean="0">
                <a:solidFill>
                  <a:schemeClr val="accent6">
                    <a:lumMod val="50000"/>
                  </a:schemeClr>
                </a:solidFill>
              </a:rPr>
              <a:t>READING COMPREHENSION</a:t>
            </a:r>
          </a:p>
          <a:p>
            <a:r>
              <a:rPr lang="en-US" sz="4000" dirty="0" smtClean="0">
                <a:solidFill>
                  <a:schemeClr val="accent6">
                    <a:lumMod val="50000"/>
                  </a:schemeClr>
                </a:solidFill>
              </a:rPr>
              <a:t>Exercise 19</a:t>
            </a:r>
          </a:p>
          <a:p>
            <a:endParaRPr lang="en-US" dirty="0" smtClean="0"/>
          </a:p>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909392"/>
            <a:ext cx="8568000" cy="6048000"/>
          </a:xfrm>
        </p:spPr>
        <p:txBody>
          <a:bodyPr/>
          <a:lstStyle/>
          <a:p>
            <a:pPr>
              <a:buNone/>
            </a:pPr>
            <a:r>
              <a:rPr lang="en-US" b="1" dirty="0" smtClean="0">
                <a:solidFill>
                  <a:schemeClr val="tx1"/>
                </a:solidFill>
              </a:rPr>
              <a:t>4) When the writer refers to Corduroy’s ‘utilitarian tenacity’ he means that </a:t>
            </a:r>
          </a:p>
          <a:p>
            <a:pPr>
              <a:buNone/>
            </a:pPr>
            <a:r>
              <a:rPr lang="en-US" dirty="0" smtClean="0"/>
              <a:t>  a. It doesn’t need frequent washing</a:t>
            </a:r>
          </a:p>
          <a:p>
            <a:pPr>
              <a:buNone/>
            </a:pPr>
            <a:r>
              <a:rPr lang="en-US" dirty="0" smtClean="0"/>
              <a:t>  b. Though expensive, it is economic in the long run</a:t>
            </a:r>
          </a:p>
          <a:p>
            <a:pPr>
              <a:buNone/>
            </a:pPr>
            <a:r>
              <a:rPr lang="en-US" dirty="0" smtClean="0"/>
              <a:t>  c. It has remained fashionable over several years</a:t>
            </a:r>
          </a:p>
          <a:p>
            <a:pPr>
              <a:buNone/>
            </a:pPr>
            <a:r>
              <a:rPr lang="en-US" dirty="0" smtClean="0"/>
              <a:t>  d. It is useful because it is durable</a:t>
            </a:r>
          </a:p>
          <a:p>
            <a:endParaRPr lang="en-US" dirty="0" smtClean="0"/>
          </a:p>
          <a:p>
            <a:pPr>
              <a:buNone/>
            </a:pPr>
            <a:r>
              <a:rPr lang="en-US" b="1" dirty="0" smtClean="0">
                <a:solidFill>
                  <a:schemeClr val="tx1"/>
                </a:solidFill>
              </a:rPr>
              <a:t>5) Corduroy is a fabric for all seasons because</a:t>
            </a:r>
          </a:p>
          <a:p>
            <a:pPr>
              <a:buNone/>
            </a:pPr>
            <a:r>
              <a:rPr lang="en-US" dirty="0" smtClean="0"/>
              <a:t>  a. Of its peculiar texture and warmth</a:t>
            </a:r>
          </a:p>
          <a:p>
            <a:pPr>
              <a:buNone/>
            </a:pPr>
            <a:r>
              <a:rPr lang="en-US" dirty="0" smtClean="0"/>
              <a:t>  b. It is made popular by catchy advertisements</a:t>
            </a:r>
          </a:p>
          <a:p>
            <a:pPr>
              <a:buNone/>
            </a:pPr>
            <a:r>
              <a:rPr lang="en-US" dirty="0" smtClean="0"/>
              <a:t>  c. It can be worn not only in winter but also in summer</a:t>
            </a:r>
          </a:p>
          <a:p>
            <a:pPr>
              <a:buNone/>
            </a:pPr>
            <a:r>
              <a:rPr lang="en-US" dirty="0" smtClean="0"/>
              <a:t>  d. It has remained fashionable over several years</a:t>
            </a:r>
          </a:p>
          <a:p>
            <a:endParaRPr lang="en-US" dirty="0" smtClean="0">
              <a:solidFill>
                <a:schemeClr val="accent2"/>
              </a:solidFill>
            </a:endParaRPr>
          </a:p>
          <a:p>
            <a:pPr>
              <a:buNone/>
            </a:pPr>
            <a:r>
              <a:rPr lang="en-US" b="1" dirty="0" smtClean="0">
                <a:solidFill>
                  <a:schemeClr val="tx1"/>
                </a:solidFill>
              </a:rPr>
              <a:t>6) Which one of the following is not a fabric</a:t>
            </a:r>
          </a:p>
          <a:p>
            <a:pPr>
              <a:buNone/>
            </a:pPr>
            <a:r>
              <a:rPr lang="en-US" dirty="0" smtClean="0"/>
              <a:t>  a. Velvet</a:t>
            </a:r>
          </a:p>
          <a:p>
            <a:pPr>
              <a:buNone/>
            </a:pPr>
            <a:r>
              <a:rPr lang="en-US" dirty="0" smtClean="0"/>
              <a:t>  b. Cotton</a:t>
            </a:r>
          </a:p>
          <a:p>
            <a:pPr>
              <a:buNone/>
            </a:pPr>
            <a:r>
              <a:rPr lang="en-US" dirty="0" smtClean="0"/>
              <a:t>  c. Plastic</a:t>
            </a:r>
          </a:p>
          <a:p>
            <a:pPr>
              <a:buNone/>
            </a:pPr>
            <a:r>
              <a:rPr lang="en-US" dirty="0" smtClean="0"/>
              <a:t>  d. Silk</a:t>
            </a:r>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909392"/>
            <a:ext cx="8568000" cy="6048000"/>
          </a:xfrm>
        </p:spPr>
        <p:txBody>
          <a:bodyPr/>
          <a:lstStyle/>
          <a:p>
            <a:pPr>
              <a:buNone/>
            </a:pPr>
            <a:r>
              <a:rPr lang="en-US" b="1" dirty="0" smtClean="0">
                <a:solidFill>
                  <a:schemeClr val="tx1"/>
                </a:solidFill>
              </a:rPr>
              <a:t>4) When the writer refers to Corduroy’s ‘utilitarian tenacity’ he means that </a:t>
            </a:r>
          </a:p>
          <a:p>
            <a:pPr>
              <a:buNone/>
            </a:pPr>
            <a:r>
              <a:rPr lang="en-US" dirty="0" smtClean="0"/>
              <a:t>  a. It doesn’t need frequent washing</a:t>
            </a:r>
          </a:p>
          <a:p>
            <a:pPr>
              <a:buNone/>
            </a:pPr>
            <a:r>
              <a:rPr lang="en-US" dirty="0" smtClean="0"/>
              <a:t>  b. Though expensive, it is economic in the long run</a:t>
            </a:r>
          </a:p>
          <a:p>
            <a:pPr>
              <a:buNone/>
            </a:pPr>
            <a:r>
              <a:rPr lang="en-US" dirty="0" smtClean="0"/>
              <a:t>  c. It has remained fashionable over several years</a:t>
            </a:r>
          </a:p>
          <a:p>
            <a:pPr>
              <a:buNone/>
            </a:pPr>
            <a:r>
              <a:rPr lang="en-US" dirty="0" smtClean="0"/>
              <a:t>  </a:t>
            </a:r>
            <a:r>
              <a:rPr lang="en-US" b="1" dirty="0" smtClean="0"/>
              <a:t>d. It is useful because it is durable</a:t>
            </a:r>
          </a:p>
          <a:p>
            <a:endParaRPr lang="en-US" dirty="0" smtClean="0"/>
          </a:p>
          <a:p>
            <a:pPr>
              <a:buNone/>
            </a:pPr>
            <a:r>
              <a:rPr lang="en-US" b="1" dirty="0" smtClean="0">
                <a:solidFill>
                  <a:schemeClr val="tx1"/>
                </a:solidFill>
              </a:rPr>
              <a:t>5) Corduroy is a fabric for all seasons because</a:t>
            </a:r>
          </a:p>
          <a:p>
            <a:pPr>
              <a:buNone/>
            </a:pPr>
            <a:r>
              <a:rPr lang="en-US" dirty="0" smtClean="0"/>
              <a:t>  a. Of its peculiar texture and warmth</a:t>
            </a:r>
          </a:p>
          <a:p>
            <a:pPr>
              <a:buNone/>
            </a:pPr>
            <a:r>
              <a:rPr lang="en-US" dirty="0" smtClean="0"/>
              <a:t>  b. It is made popular by catchy advertisements</a:t>
            </a:r>
          </a:p>
          <a:p>
            <a:pPr>
              <a:buNone/>
            </a:pPr>
            <a:r>
              <a:rPr lang="en-US" b="1" dirty="0" smtClean="0"/>
              <a:t>  c. It can be worn not only in winter but also in summer</a:t>
            </a:r>
          </a:p>
          <a:p>
            <a:pPr>
              <a:buNone/>
            </a:pPr>
            <a:r>
              <a:rPr lang="en-US" dirty="0" smtClean="0"/>
              <a:t>  d. It has remained fashionable over several years</a:t>
            </a:r>
          </a:p>
          <a:p>
            <a:endParaRPr lang="en-US" dirty="0" smtClean="0">
              <a:solidFill>
                <a:schemeClr val="accent2"/>
              </a:solidFill>
            </a:endParaRPr>
          </a:p>
          <a:p>
            <a:pPr>
              <a:buNone/>
            </a:pPr>
            <a:r>
              <a:rPr lang="en-US" b="1" dirty="0" smtClean="0">
                <a:solidFill>
                  <a:schemeClr val="tx1"/>
                </a:solidFill>
              </a:rPr>
              <a:t>6) Which one of the following is not a fabric</a:t>
            </a:r>
          </a:p>
          <a:p>
            <a:pPr>
              <a:buNone/>
            </a:pPr>
            <a:r>
              <a:rPr lang="en-US" dirty="0" smtClean="0"/>
              <a:t>  a. Velvet</a:t>
            </a:r>
          </a:p>
          <a:p>
            <a:pPr>
              <a:buNone/>
            </a:pPr>
            <a:r>
              <a:rPr lang="en-US" dirty="0" smtClean="0"/>
              <a:t>  b. Cotton</a:t>
            </a:r>
          </a:p>
          <a:p>
            <a:pPr>
              <a:buNone/>
            </a:pPr>
            <a:r>
              <a:rPr lang="en-US" b="1" dirty="0" smtClean="0"/>
              <a:t>  c. Plastic</a:t>
            </a:r>
          </a:p>
          <a:p>
            <a:pPr>
              <a:buNone/>
            </a:pPr>
            <a:r>
              <a:rPr lang="en-US" dirty="0" smtClean="0"/>
              <a:t>  d. Silk</a:t>
            </a:r>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04800" y="1601212"/>
            <a:ext cx="8305800" cy="3046988"/>
          </a:xfrm>
          <a:prstGeom prst="rect">
            <a:avLst/>
          </a:prstGeom>
          <a:noFill/>
        </p:spPr>
        <p:txBody>
          <a:bodyPr wrap="square" rtlCol="0">
            <a:spAutoFit/>
          </a:bodyPr>
          <a:lstStyle/>
          <a:p>
            <a:r>
              <a:rPr lang="en-US" sz="1600" dirty="0" smtClean="0"/>
              <a:t>It is a strong belief among certain groups of people that the medical community should take every possible step to keep a person alive, without regard for the quality of that person's life. But other people argue just as strongly that patients who are facing a life of pain and encumbrances on others have the right to decide for themselves whether or not to continue with life-prolonging medications and therapies. The question, however, is really far more difficult than just the issue of a terminally ill patient of sound mind who directs the physician not to continue with any treatment that does not in any way cure the disease but only helps to draw out a painful death. When the quality of life has disintegrated, when there is no hope of reprieve, when there is intense and ever present pain, does the patient have the right to be put to death? The patient in this case is not asking the physician to discontinue treatment but instead is requesting the physician, the supposed protector of life, to purposefully bring a life to a close.</a:t>
            </a:r>
            <a:endParaRPr lang="en-US" sz="1600" dirty="0"/>
          </a:p>
        </p:txBody>
      </p:sp>
      <p:sp>
        <p:nvSpPr>
          <p:cNvPr id="4" name="Rectangle 3"/>
          <p:cNvSpPr/>
          <p:nvPr/>
        </p:nvSpPr>
        <p:spPr>
          <a:xfrm>
            <a:off x="1219200" y="762000"/>
            <a:ext cx="6858000" cy="461665"/>
          </a:xfrm>
          <a:prstGeom prst="rect">
            <a:avLst/>
          </a:prstGeom>
        </p:spPr>
        <p:txBody>
          <a:bodyPr wrap="square">
            <a:spAutoFit/>
          </a:bodyPr>
          <a:lstStyle/>
          <a:p>
            <a:r>
              <a:rPr lang="en-US" sz="2400" b="1" dirty="0" smtClean="0">
                <a:solidFill>
                  <a:schemeClr val="accent2">
                    <a:lumMod val="75000"/>
                  </a:schemeClr>
                </a:solidFill>
              </a:rPr>
              <a:t>Read the passage and answer the questions</a:t>
            </a:r>
            <a:endParaRPr lang="en-GB" sz="2400" b="1"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909392"/>
            <a:ext cx="8568000" cy="6048000"/>
          </a:xfrm>
        </p:spPr>
        <p:txBody>
          <a:bodyPr/>
          <a:lstStyle/>
          <a:p>
            <a:pPr>
              <a:buNone/>
            </a:pPr>
            <a:r>
              <a:rPr lang="en-US" b="1" dirty="0" smtClean="0">
                <a:solidFill>
                  <a:schemeClr val="tx1"/>
                </a:solidFill>
              </a:rPr>
              <a:t>1) With what subject is the passage mainly concerned?</a:t>
            </a:r>
          </a:p>
          <a:p>
            <a:pPr>
              <a:buNone/>
            </a:pPr>
            <a:r>
              <a:rPr lang="en-US" dirty="0" smtClean="0"/>
              <a:t>  a. Community beliefs</a:t>
            </a:r>
          </a:p>
          <a:p>
            <a:pPr>
              <a:buNone/>
            </a:pPr>
            <a:r>
              <a:rPr lang="en-US" dirty="0" smtClean="0"/>
              <a:t>  b. Ways to prolong life</a:t>
            </a:r>
          </a:p>
          <a:p>
            <a:pPr>
              <a:buNone/>
            </a:pPr>
            <a:r>
              <a:rPr lang="en-US" dirty="0" smtClean="0"/>
              <a:t>  c. The right to die</a:t>
            </a:r>
            <a:endParaRPr lang="en-US" b="1" dirty="0" smtClean="0"/>
          </a:p>
          <a:p>
            <a:pPr>
              <a:buNone/>
            </a:pPr>
            <a:r>
              <a:rPr lang="en-US" dirty="0" smtClean="0"/>
              <a:t>  d.</a:t>
            </a:r>
            <a:r>
              <a:rPr lang="en-US" b="1" dirty="0" smtClean="0"/>
              <a:t> </a:t>
            </a:r>
            <a:r>
              <a:rPr lang="en-US" dirty="0" smtClean="0"/>
              <a:t>The role of the physician</a:t>
            </a:r>
            <a:br>
              <a:rPr lang="en-US" dirty="0" smtClean="0"/>
            </a:br>
            <a:endParaRPr lang="en-US" dirty="0" smtClean="0"/>
          </a:p>
          <a:p>
            <a:pPr>
              <a:buNone/>
            </a:pPr>
            <a:r>
              <a:rPr lang="en-US" b="1" dirty="0" smtClean="0">
                <a:solidFill>
                  <a:schemeClr val="tx1"/>
                </a:solidFill>
              </a:rPr>
              <a:t>2) The phrase "medical community" in line 1-2 means</a:t>
            </a:r>
          </a:p>
          <a:p>
            <a:pPr>
              <a:buNone/>
            </a:pPr>
            <a:r>
              <a:rPr lang="en-US" dirty="0" smtClean="0"/>
              <a:t>  a. The area around a hospital</a:t>
            </a:r>
          </a:p>
          <a:p>
            <a:pPr>
              <a:buNone/>
            </a:pPr>
            <a:r>
              <a:rPr lang="en-US" dirty="0" smtClean="0"/>
              <a:t>  b. Medicines and therapies</a:t>
            </a:r>
          </a:p>
          <a:p>
            <a:pPr>
              <a:buNone/>
            </a:pPr>
            <a:r>
              <a:rPr lang="en-US" dirty="0" smtClean="0"/>
              <a:t>  c. Doctors and nurses</a:t>
            </a:r>
          </a:p>
          <a:p>
            <a:pPr>
              <a:buNone/>
            </a:pPr>
            <a:r>
              <a:rPr lang="en-US" dirty="0" smtClean="0"/>
              <a:t>  d. Medical journals</a:t>
            </a:r>
          </a:p>
          <a:p>
            <a:endParaRPr lang="en-US" dirty="0" smtClean="0"/>
          </a:p>
          <a:p>
            <a:pPr>
              <a:buNone/>
            </a:pPr>
            <a:r>
              <a:rPr lang="en-US" b="1" dirty="0" smtClean="0">
                <a:solidFill>
                  <a:schemeClr val="tx1"/>
                </a:solidFill>
              </a:rPr>
              <a:t>3) To reprieve is to</a:t>
            </a:r>
          </a:p>
          <a:p>
            <a:pPr>
              <a:buNone/>
            </a:pPr>
            <a:r>
              <a:rPr lang="en-US" dirty="0" smtClean="0"/>
              <a:t>  a. Reproduce</a:t>
            </a:r>
          </a:p>
          <a:p>
            <a:pPr>
              <a:buNone/>
            </a:pPr>
            <a:r>
              <a:rPr lang="en-US" dirty="0" smtClean="0"/>
              <a:t>  b. Postpone</a:t>
            </a:r>
          </a:p>
          <a:p>
            <a:pPr>
              <a:buNone/>
            </a:pPr>
            <a:r>
              <a:rPr lang="en-US" dirty="0" smtClean="0"/>
              <a:t>  c. Reduce</a:t>
            </a:r>
          </a:p>
          <a:p>
            <a:pPr>
              <a:buNone/>
            </a:pPr>
            <a:r>
              <a:rPr lang="en-US" dirty="0" smtClean="0"/>
              <a:t>  d. Reluctant</a:t>
            </a:r>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909392"/>
            <a:ext cx="8568000" cy="6048000"/>
          </a:xfrm>
        </p:spPr>
        <p:txBody>
          <a:bodyPr/>
          <a:lstStyle/>
          <a:p>
            <a:pPr>
              <a:buNone/>
            </a:pPr>
            <a:r>
              <a:rPr lang="en-US" b="1" dirty="0" smtClean="0">
                <a:solidFill>
                  <a:schemeClr val="tx1"/>
                </a:solidFill>
              </a:rPr>
              <a:t>1) With what subject is the passage mainly concerned?</a:t>
            </a:r>
          </a:p>
          <a:p>
            <a:pPr>
              <a:buNone/>
            </a:pPr>
            <a:r>
              <a:rPr lang="en-US" dirty="0" smtClean="0"/>
              <a:t>  a. Community beliefs</a:t>
            </a:r>
          </a:p>
          <a:p>
            <a:pPr>
              <a:buNone/>
            </a:pPr>
            <a:r>
              <a:rPr lang="en-US" dirty="0" smtClean="0"/>
              <a:t>  b. Ways to prolong life</a:t>
            </a:r>
          </a:p>
          <a:p>
            <a:pPr>
              <a:buNone/>
            </a:pPr>
            <a:r>
              <a:rPr lang="en-US" dirty="0" smtClean="0"/>
              <a:t>  </a:t>
            </a:r>
            <a:r>
              <a:rPr lang="en-US" b="1" dirty="0" smtClean="0">
                <a:solidFill>
                  <a:schemeClr val="tx1"/>
                </a:solidFill>
              </a:rPr>
              <a:t>c. The right to die</a:t>
            </a:r>
          </a:p>
          <a:p>
            <a:pPr>
              <a:buNone/>
            </a:pPr>
            <a:r>
              <a:rPr lang="en-US" dirty="0" smtClean="0"/>
              <a:t>  d.</a:t>
            </a:r>
            <a:r>
              <a:rPr lang="en-US" b="1" dirty="0" smtClean="0"/>
              <a:t> </a:t>
            </a:r>
            <a:r>
              <a:rPr lang="en-US" dirty="0" smtClean="0"/>
              <a:t>The role of the physician</a:t>
            </a:r>
            <a:br>
              <a:rPr lang="en-US" dirty="0" smtClean="0"/>
            </a:br>
            <a:endParaRPr lang="en-US" dirty="0" smtClean="0"/>
          </a:p>
          <a:p>
            <a:pPr>
              <a:buNone/>
            </a:pPr>
            <a:r>
              <a:rPr lang="en-US" b="1" dirty="0" smtClean="0">
                <a:solidFill>
                  <a:schemeClr val="tx1"/>
                </a:solidFill>
              </a:rPr>
              <a:t>2) The phrase "medical community" in line 1-2 means</a:t>
            </a:r>
          </a:p>
          <a:p>
            <a:pPr>
              <a:buNone/>
            </a:pPr>
            <a:r>
              <a:rPr lang="en-US" dirty="0" smtClean="0"/>
              <a:t>  a. The area around a hospital</a:t>
            </a:r>
          </a:p>
          <a:p>
            <a:pPr>
              <a:buNone/>
            </a:pPr>
            <a:r>
              <a:rPr lang="en-US" dirty="0" smtClean="0"/>
              <a:t>  b. Medicines and therapies</a:t>
            </a:r>
          </a:p>
          <a:p>
            <a:pPr>
              <a:buNone/>
            </a:pPr>
            <a:r>
              <a:rPr lang="en-US" dirty="0" smtClean="0"/>
              <a:t>  </a:t>
            </a:r>
            <a:r>
              <a:rPr lang="en-US" b="1" dirty="0" smtClean="0">
                <a:solidFill>
                  <a:schemeClr val="tx1"/>
                </a:solidFill>
              </a:rPr>
              <a:t>c. Doctors and nurses</a:t>
            </a:r>
          </a:p>
          <a:p>
            <a:pPr>
              <a:buNone/>
            </a:pPr>
            <a:r>
              <a:rPr lang="en-US" dirty="0" smtClean="0"/>
              <a:t>  d. Medical journals</a:t>
            </a:r>
          </a:p>
          <a:p>
            <a:endParaRPr lang="en-US" dirty="0" smtClean="0"/>
          </a:p>
          <a:p>
            <a:pPr>
              <a:buNone/>
            </a:pPr>
            <a:r>
              <a:rPr lang="en-US" b="1" dirty="0" smtClean="0">
                <a:solidFill>
                  <a:schemeClr val="tx1"/>
                </a:solidFill>
              </a:rPr>
              <a:t>3) To reprieve is to</a:t>
            </a:r>
          </a:p>
          <a:p>
            <a:pPr>
              <a:buNone/>
            </a:pPr>
            <a:r>
              <a:rPr lang="en-US" dirty="0" smtClean="0"/>
              <a:t>  a. Reproduce</a:t>
            </a:r>
          </a:p>
          <a:p>
            <a:pPr>
              <a:buNone/>
            </a:pPr>
            <a:r>
              <a:rPr lang="en-US" b="1" dirty="0" smtClean="0">
                <a:solidFill>
                  <a:schemeClr val="tx1"/>
                </a:solidFill>
              </a:rPr>
              <a:t>  b. Postpone</a:t>
            </a:r>
          </a:p>
          <a:p>
            <a:pPr>
              <a:buNone/>
            </a:pPr>
            <a:r>
              <a:rPr lang="en-US" dirty="0" smtClean="0"/>
              <a:t>  c. Reduce</a:t>
            </a:r>
          </a:p>
          <a:p>
            <a:pPr>
              <a:buNone/>
            </a:pPr>
            <a:r>
              <a:rPr lang="en-US" dirty="0" smtClean="0"/>
              <a:t>  d. Reluctant</a:t>
            </a:r>
          </a:p>
          <a:p>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909392"/>
            <a:ext cx="8568000" cy="6048000"/>
          </a:xfrm>
        </p:spPr>
        <p:txBody>
          <a:bodyPr/>
          <a:lstStyle/>
          <a:p>
            <a:pPr>
              <a:buNone/>
            </a:pPr>
            <a:r>
              <a:rPr lang="en-US" b="1" dirty="0" smtClean="0">
                <a:solidFill>
                  <a:schemeClr val="tx1"/>
                </a:solidFill>
              </a:rPr>
              <a:t>4) "However", as it is used in line 7, could best be replaced by which of the following?</a:t>
            </a:r>
          </a:p>
          <a:p>
            <a:pPr>
              <a:buNone/>
            </a:pPr>
            <a:r>
              <a:rPr lang="en-US" dirty="0" smtClean="0"/>
              <a:t>  a. On the contrary</a:t>
            </a:r>
          </a:p>
          <a:p>
            <a:pPr>
              <a:buNone/>
            </a:pPr>
            <a:r>
              <a:rPr lang="en-US" dirty="0" smtClean="0"/>
              <a:t>  b. Thus</a:t>
            </a:r>
          </a:p>
          <a:p>
            <a:pPr>
              <a:buNone/>
            </a:pPr>
            <a:r>
              <a:rPr lang="en-US" dirty="0" smtClean="0"/>
              <a:t>  c. In effect</a:t>
            </a:r>
          </a:p>
          <a:p>
            <a:pPr>
              <a:buNone/>
            </a:pPr>
            <a:r>
              <a:rPr lang="en-US" dirty="0" smtClean="0"/>
              <a:t>  d. Certainly</a:t>
            </a:r>
            <a:br>
              <a:rPr lang="en-US" dirty="0" smtClean="0"/>
            </a:br>
            <a:endParaRPr lang="en-US" dirty="0" smtClean="0"/>
          </a:p>
          <a:p>
            <a:pPr>
              <a:buNone/>
            </a:pPr>
            <a:r>
              <a:rPr lang="en-US" b="1" dirty="0" smtClean="0">
                <a:solidFill>
                  <a:schemeClr val="tx1"/>
                </a:solidFill>
              </a:rPr>
              <a:t>5) In what situation does the author suggest that a patient might have the right to be put to death?</a:t>
            </a:r>
          </a:p>
          <a:p>
            <a:pPr>
              <a:buNone/>
            </a:pPr>
            <a:r>
              <a:rPr lang="en-US" dirty="0" smtClean="0"/>
              <a:t>  a. When the patient is of sound mind</a:t>
            </a:r>
          </a:p>
          <a:p>
            <a:pPr>
              <a:buNone/>
            </a:pPr>
            <a:r>
              <a:rPr lang="en-US" dirty="0" smtClean="0"/>
              <a:t>  b. When pain has disintegrated</a:t>
            </a:r>
          </a:p>
          <a:p>
            <a:pPr>
              <a:buNone/>
            </a:pPr>
            <a:r>
              <a:rPr lang="en-US" dirty="0" smtClean="0"/>
              <a:t>  c. At the request of the physician</a:t>
            </a:r>
          </a:p>
          <a:p>
            <a:pPr>
              <a:buNone/>
            </a:pPr>
            <a:r>
              <a:rPr lang="en-US" dirty="0" smtClean="0"/>
              <a:t>  d. When the patient is facing great pain and inevitable death</a:t>
            </a:r>
            <a:br>
              <a:rPr lang="en-US" dirty="0" smtClean="0"/>
            </a:br>
            <a:endParaRPr lang="en-US" dirty="0" smtClean="0"/>
          </a:p>
          <a:p>
            <a:pPr>
              <a:buNone/>
            </a:pPr>
            <a:r>
              <a:rPr lang="en-US" b="1" dirty="0" smtClean="0">
                <a:solidFill>
                  <a:schemeClr val="tx1"/>
                </a:solidFill>
              </a:rPr>
              <a:t>6) Which of the following statements best applies to the idea presented in the passage?</a:t>
            </a:r>
          </a:p>
          <a:p>
            <a:pPr>
              <a:buNone/>
            </a:pPr>
            <a:r>
              <a:rPr lang="en-US" dirty="0" smtClean="0">
                <a:solidFill>
                  <a:schemeClr val="accent2"/>
                </a:solidFill>
              </a:rPr>
              <a:t>  </a:t>
            </a:r>
            <a:r>
              <a:rPr lang="en-US" dirty="0" smtClean="0">
                <a:solidFill>
                  <a:schemeClr val="tx1"/>
                </a:solidFill>
              </a:rPr>
              <a:t>a. The </a:t>
            </a:r>
            <a:r>
              <a:rPr lang="en-US" dirty="0" smtClean="0"/>
              <a:t>question of a patient's right to die is rarely faced by physicians</a:t>
            </a:r>
          </a:p>
          <a:p>
            <a:pPr>
              <a:buNone/>
            </a:pPr>
            <a:r>
              <a:rPr lang="en-US" dirty="0" smtClean="0"/>
              <a:t>  b. The author firmly states his opinion on the right to die</a:t>
            </a:r>
          </a:p>
          <a:p>
            <a:pPr>
              <a:buNone/>
            </a:pPr>
            <a:r>
              <a:rPr lang="en-US" dirty="0" smtClean="0"/>
              <a:t>  c. All people are in agreement as to a patient's right to die</a:t>
            </a:r>
          </a:p>
          <a:p>
            <a:pPr>
              <a:buNone/>
            </a:pPr>
            <a:r>
              <a:rPr lang="en-US" dirty="0" smtClean="0"/>
              <a:t>  d. Putting a patient to death is more serious than allowing a patient to die</a:t>
            </a:r>
          </a:p>
          <a:p>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909392"/>
            <a:ext cx="8568000" cy="6048000"/>
          </a:xfrm>
        </p:spPr>
        <p:txBody>
          <a:bodyPr/>
          <a:lstStyle/>
          <a:p>
            <a:pPr>
              <a:buNone/>
            </a:pPr>
            <a:r>
              <a:rPr lang="en-US" b="1" dirty="0" smtClean="0">
                <a:solidFill>
                  <a:schemeClr val="tx1"/>
                </a:solidFill>
              </a:rPr>
              <a:t>4) "However", as it is used in line 7, could best be replaced by which of the following?</a:t>
            </a:r>
          </a:p>
          <a:p>
            <a:pPr>
              <a:buNone/>
            </a:pPr>
            <a:r>
              <a:rPr lang="en-US" dirty="0" smtClean="0"/>
              <a:t>  </a:t>
            </a:r>
            <a:r>
              <a:rPr lang="en-US" b="1" dirty="0" smtClean="0"/>
              <a:t>a. On the contrary</a:t>
            </a:r>
          </a:p>
          <a:p>
            <a:pPr>
              <a:buNone/>
            </a:pPr>
            <a:r>
              <a:rPr lang="en-US" dirty="0" smtClean="0"/>
              <a:t>  b. Thus</a:t>
            </a:r>
          </a:p>
          <a:p>
            <a:pPr>
              <a:buNone/>
            </a:pPr>
            <a:r>
              <a:rPr lang="en-US" dirty="0" smtClean="0"/>
              <a:t>  c. In effect</a:t>
            </a:r>
          </a:p>
          <a:p>
            <a:pPr>
              <a:buNone/>
            </a:pPr>
            <a:r>
              <a:rPr lang="en-US" dirty="0" smtClean="0"/>
              <a:t>  d. Certainly</a:t>
            </a:r>
            <a:br>
              <a:rPr lang="en-US" dirty="0" smtClean="0"/>
            </a:br>
            <a:endParaRPr lang="en-US" dirty="0" smtClean="0"/>
          </a:p>
          <a:p>
            <a:pPr>
              <a:buNone/>
            </a:pPr>
            <a:r>
              <a:rPr lang="en-US" b="1" dirty="0" smtClean="0">
                <a:solidFill>
                  <a:schemeClr val="tx1"/>
                </a:solidFill>
              </a:rPr>
              <a:t>5) In what situation does the author suggest that a patient might have the right to be put to death?</a:t>
            </a:r>
          </a:p>
          <a:p>
            <a:pPr>
              <a:buNone/>
            </a:pPr>
            <a:r>
              <a:rPr lang="en-US" dirty="0" smtClean="0"/>
              <a:t>  a. When the patient is of sound mind</a:t>
            </a:r>
          </a:p>
          <a:p>
            <a:pPr>
              <a:buNone/>
            </a:pPr>
            <a:r>
              <a:rPr lang="en-US" dirty="0" smtClean="0"/>
              <a:t>  b. When pain has disintegrated</a:t>
            </a:r>
          </a:p>
          <a:p>
            <a:pPr>
              <a:buNone/>
            </a:pPr>
            <a:r>
              <a:rPr lang="en-US" dirty="0" smtClean="0"/>
              <a:t>  c. At the request of the physician</a:t>
            </a:r>
          </a:p>
          <a:p>
            <a:pPr>
              <a:buNone/>
            </a:pPr>
            <a:r>
              <a:rPr lang="en-US" dirty="0" smtClean="0"/>
              <a:t>  </a:t>
            </a:r>
            <a:r>
              <a:rPr lang="en-US" b="1" dirty="0" smtClean="0"/>
              <a:t>d. When the patient is facing great pain and inevitable death</a:t>
            </a:r>
            <a:r>
              <a:rPr lang="en-US" dirty="0" smtClean="0"/>
              <a:t/>
            </a:r>
            <a:br>
              <a:rPr lang="en-US" dirty="0" smtClean="0"/>
            </a:br>
            <a:endParaRPr lang="en-US" dirty="0" smtClean="0"/>
          </a:p>
          <a:p>
            <a:pPr>
              <a:buNone/>
            </a:pPr>
            <a:r>
              <a:rPr lang="en-US" b="1" dirty="0" smtClean="0">
                <a:solidFill>
                  <a:schemeClr val="tx1"/>
                </a:solidFill>
              </a:rPr>
              <a:t>6) Which of the following statements best applies to the idea presented in the passage?</a:t>
            </a:r>
          </a:p>
          <a:p>
            <a:pPr>
              <a:buNone/>
            </a:pPr>
            <a:r>
              <a:rPr lang="en-US" dirty="0" smtClean="0">
                <a:solidFill>
                  <a:schemeClr val="accent2"/>
                </a:solidFill>
              </a:rPr>
              <a:t>  </a:t>
            </a:r>
            <a:r>
              <a:rPr lang="en-US" dirty="0" smtClean="0">
                <a:solidFill>
                  <a:schemeClr val="tx1"/>
                </a:solidFill>
              </a:rPr>
              <a:t>a. The </a:t>
            </a:r>
            <a:r>
              <a:rPr lang="en-US" dirty="0" smtClean="0"/>
              <a:t>question of a patient's right to die is rarely faced by physicians</a:t>
            </a:r>
          </a:p>
          <a:p>
            <a:pPr>
              <a:buNone/>
            </a:pPr>
            <a:r>
              <a:rPr lang="en-US" dirty="0" smtClean="0"/>
              <a:t>  b. The author firmly states his opinion on the right to die</a:t>
            </a:r>
          </a:p>
          <a:p>
            <a:pPr>
              <a:buNone/>
            </a:pPr>
            <a:r>
              <a:rPr lang="en-US" dirty="0" smtClean="0"/>
              <a:t>  c. All people are in agreement as to a patient's right to die</a:t>
            </a:r>
          </a:p>
          <a:p>
            <a:pPr>
              <a:buNone/>
            </a:pPr>
            <a:r>
              <a:rPr lang="en-US" dirty="0" smtClean="0"/>
              <a:t>  </a:t>
            </a:r>
            <a:r>
              <a:rPr lang="en-US" b="1" dirty="0" smtClean="0"/>
              <a:t>d. Putting a patient to death is more serious than allowing a patient to die</a:t>
            </a: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 y="810000"/>
            <a:ext cx="8568000" cy="3046988"/>
          </a:xfrm>
          <a:prstGeom prst="rect">
            <a:avLst/>
          </a:prstGeom>
          <a:noFill/>
        </p:spPr>
        <p:txBody>
          <a:bodyPr wrap="square" rtlCol="0">
            <a:spAutoFit/>
          </a:bodyPr>
          <a:lstStyle/>
          <a:p>
            <a:endParaRPr lang="en-US" sz="1600" dirty="0" smtClean="0"/>
          </a:p>
          <a:p>
            <a:endParaRPr lang="en-US" sz="1600" dirty="0"/>
          </a:p>
          <a:p>
            <a:endParaRPr lang="en-US" sz="1600" dirty="0" smtClean="0"/>
          </a:p>
          <a:p>
            <a:r>
              <a:rPr lang="en-US" sz="1600" dirty="0" smtClean="0"/>
              <a:t>Soft-bodied animals like caterpillars often a fall a prey to voracious hunters like birds or reptiles. Despite having no means to ‘actively’ defend themselves, with weapons like claws or jaws, they have nevertheless, evolved other equally effective deterrents. A particular species of the caterpillar lives at an altitude of over 2,500 meters in the Himalayas. It uses prominent colors to inform would-be predators of its inedibility. In the event that an inexperienced or adventurous bird did eat the caterpillar, it would probably vomit it out soon after, and subsequently desist from attacking similar species in the future. Though this would do the unfortunate victim no good, the species benefits. A rare example of the martyr among animals. </a:t>
            </a:r>
            <a:endParaRPr lang="en-US" sz="1600" dirty="0"/>
          </a:p>
        </p:txBody>
      </p:sp>
      <p:sp>
        <p:nvSpPr>
          <p:cNvPr id="3" name="Rectangle 2"/>
          <p:cNvSpPr/>
          <p:nvPr/>
        </p:nvSpPr>
        <p:spPr>
          <a:xfrm>
            <a:off x="1219200" y="762000"/>
            <a:ext cx="6858000" cy="461665"/>
          </a:xfrm>
          <a:prstGeom prst="rect">
            <a:avLst/>
          </a:prstGeom>
        </p:spPr>
        <p:txBody>
          <a:bodyPr wrap="square">
            <a:spAutoFit/>
          </a:bodyPr>
          <a:lstStyle/>
          <a:p>
            <a:r>
              <a:rPr lang="en-US" sz="2400" b="1" dirty="0" smtClean="0">
                <a:solidFill>
                  <a:schemeClr val="accent2">
                    <a:lumMod val="75000"/>
                  </a:schemeClr>
                </a:solidFill>
              </a:rPr>
              <a:t>Read the passage and answer the questions</a:t>
            </a:r>
            <a:endParaRPr lang="en-GB" sz="2400" b="1"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909392"/>
            <a:ext cx="8568000" cy="6048000"/>
          </a:xfrm>
        </p:spPr>
        <p:txBody>
          <a:bodyPr/>
          <a:lstStyle/>
          <a:p>
            <a:pPr>
              <a:buNone/>
            </a:pPr>
            <a:r>
              <a:rPr lang="en-US" b="1" dirty="0" smtClean="0">
                <a:solidFill>
                  <a:schemeClr val="tx1"/>
                </a:solidFill>
              </a:rPr>
              <a:t>1) Caterpillars cannot defend themselves because they </a:t>
            </a:r>
          </a:p>
          <a:p>
            <a:pPr>
              <a:buNone/>
            </a:pPr>
            <a:r>
              <a:rPr lang="en-US" dirty="0" smtClean="0"/>
              <a:t>  a. Are lazy</a:t>
            </a:r>
          </a:p>
          <a:p>
            <a:pPr>
              <a:buNone/>
            </a:pPr>
            <a:r>
              <a:rPr lang="en-US" dirty="0" smtClean="0"/>
              <a:t>  b. Have no claws or jaws</a:t>
            </a:r>
          </a:p>
          <a:p>
            <a:pPr>
              <a:buNone/>
            </a:pPr>
            <a:r>
              <a:rPr lang="en-US" dirty="0" smtClean="0"/>
              <a:t>  c. Are passive animals</a:t>
            </a:r>
          </a:p>
          <a:p>
            <a:pPr>
              <a:buNone/>
            </a:pPr>
            <a:r>
              <a:rPr lang="en-US" dirty="0" smtClean="0"/>
              <a:t>  d. Cannot acquire weapons</a:t>
            </a:r>
          </a:p>
          <a:p>
            <a:endParaRPr lang="en-US" dirty="0" smtClean="0"/>
          </a:p>
          <a:p>
            <a:pPr>
              <a:buNone/>
            </a:pPr>
            <a:r>
              <a:rPr lang="en-US" b="1" dirty="0" smtClean="0">
                <a:solidFill>
                  <a:schemeClr val="tx1"/>
                </a:solidFill>
              </a:rPr>
              <a:t>2) The expression ‘other equally effective deterrents’ means </a:t>
            </a:r>
          </a:p>
          <a:p>
            <a:pPr>
              <a:buNone/>
            </a:pPr>
            <a:r>
              <a:rPr lang="en-US" dirty="0" smtClean="0"/>
              <a:t>  a. Deterrents that are as powerful as those the caterpillars have</a:t>
            </a:r>
          </a:p>
          <a:p>
            <a:pPr>
              <a:buNone/>
            </a:pPr>
            <a:r>
              <a:rPr lang="en-US" dirty="0" smtClean="0"/>
              <a:t>  b. Preventive weapons which have equal effect of others</a:t>
            </a:r>
          </a:p>
          <a:p>
            <a:pPr>
              <a:buNone/>
            </a:pPr>
            <a:r>
              <a:rPr lang="en-US" dirty="0" smtClean="0"/>
              <a:t>  c. Preventive equipment which is as effective as something that has been already mentioned in the passage</a:t>
            </a:r>
          </a:p>
          <a:p>
            <a:pPr>
              <a:buNone/>
            </a:pPr>
            <a:r>
              <a:rPr lang="en-US" dirty="0" smtClean="0"/>
              <a:t>  d. Mechanism which scares everyone equally well</a:t>
            </a:r>
          </a:p>
          <a:p>
            <a:endParaRPr lang="en-US" dirty="0" smtClean="0">
              <a:solidFill>
                <a:schemeClr val="accent2"/>
              </a:solidFill>
            </a:endParaRPr>
          </a:p>
          <a:p>
            <a:pPr>
              <a:buNone/>
            </a:pPr>
            <a:r>
              <a:rPr lang="en-US" b="1" dirty="0" smtClean="0">
                <a:solidFill>
                  <a:schemeClr val="tx1"/>
                </a:solidFill>
              </a:rPr>
              <a:t>3) The Himalayan caterpillar uses prominent colors to </a:t>
            </a:r>
          </a:p>
          <a:p>
            <a:pPr>
              <a:buNone/>
            </a:pPr>
            <a:r>
              <a:rPr lang="en-US" dirty="0" smtClean="0"/>
              <a:t>  a. Defend itself</a:t>
            </a:r>
          </a:p>
          <a:p>
            <a:pPr>
              <a:buNone/>
            </a:pPr>
            <a:r>
              <a:rPr lang="en-US" dirty="0" smtClean="0"/>
              <a:t>  b. Warn the predator</a:t>
            </a:r>
          </a:p>
          <a:p>
            <a:pPr>
              <a:buNone/>
            </a:pPr>
            <a:r>
              <a:rPr lang="en-US" dirty="0" smtClean="0"/>
              <a:t>  c. Reveal itself</a:t>
            </a:r>
          </a:p>
          <a:p>
            <a:pPr>
              <a:buNone/>
            </a:pPr>
            <a:r>
              <a:rPr lang="en-US" dirty="0" smtClean="0"/>
              <a:t>  d. Attack the predator</a:t>
            </a: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909392"/>
            <a:ext cx="8568000" cy="6048000"/>
          </a:xfrm>
        </p:spPr>
        <p:txBody>
          <a:bodyPr/>
          <a:lstStyle/>
          <a:p>
            <a:pPr>
              <a:buNone/>
            </a:pPr>
            <a:r>
              <a:rPr lang="en-US" b="1" dirty="0" smtClean="0">
                <a:solidFill>
                  <a:schemeClr val="tx1"/>
                </a:solidFill>
              </a:rPr>
              <a:t>1) Caterpillars cannot defend themselves because they </a:t>
            </a:r>
          </a:p>
          <a:p>
            <a:pPr>
              <a:buNone/>
            </a:pPr>
            <a:r>
              <a:rPr lang="en-US" dirty="0" smtClean="0"/>
              <a:t>  a. Are lazy</a:t>
            </a:r>
          </a:p>
          <a:p>
            <a:pPr>
              <a:buNone/>
            </a:pPr>
            <a:r>
              <a:rPr lang="en-US" b="1" dirty="0" smtClean="0"/>
              <a:t>  b. Have no claws or jaws</a:t>
            </a:r>
          </a:p>
          <a:p>
            <a:pPr>
              <a:buNone/>
            </a:pPr>
            <a:r>
              <a:rPr lang="en-US" dirty="0" smtClean="0"/>
              <a:t>  c. Are passive animals</a:t>
            </a:r>
          </a:p>
          <a:p>
            <a:pPr>
              <a:buNone/>
            </a:pPr>
            <a:r>
              <a:rPr lang="en-US" dirty="0" smtClean="0"/>
              <a:t>  d. Cannot acquire weapons</a:t>
            </a:r>
          </a:p>
          <a:p>
            <a:endParaRPr lang="en-US" dirty="0" smtClean="0"/>
          </a:p>
          <a:p>
            <a:pPr>
              <a:buNone/>
            </a:pPr>
            <a:r>
              <a:rPr lang="en-US" b="1" dirty="0" smtClean="0">
                <a:solidFill>
                  <a:schemeClr val="tx1"/>
                </a:solidFill>
              </a:rPr>
              <a:t>2) The expression ‘other equally effective deterrents’ means </a:t>
            </a:r>
          </a:p>
          <a:p>
            <a:pPr>
              <a:buNone/>
            </a:pPr>
            <a:r>
              <a:rPr lang="en-US" dirty="0" smtClean="0"/>
              <a:t>  a. Deterrents that are as powerful as those the caterpillars have</a:t>
            </a:r>
          </a:p>
          <a:p>
            <a:pPr>
              <a:buNone/>
            </a:pPr>
            <a:r>
              <a:rPr lang="en-US" dirty="0" smtClean="0"/>
              <a:t>  b. Preventive weapons which have equal effect of others</a:t>
            </a:r>
          </a:p>
          <a:p>
            <a:pPr>
              <a:buNone/>
            </a:pPr>
            <a:r>
              <a:rPr lang="en-US" dirty="0" smtClean="0"/>
              <a:t>  c. Preventive equipment which is as effective as something that has been already mentioned in the passage</a:t>
            </a:r>
          </a:p>
          <a:p>
            <a:pPr>
              <a:buNone/>
            </a:pPr>
            <a:r>
              <a:rPr lang="en-US" b="1" dirty="0" smtClean="0"/>
              <a:t>  d. Mechanism which scares everyone equally well</a:t>
            </a:r>
          </a:p>
          <a:p>
            <a:endParaRPr lang="en-US" dirty="0" smtClean="0">
              <a:solidFill>
                <a:schemeClr val="accent2"/>
              </a:solidFill>
            </a:endParaRPr>
          </a:p>
          <a:p>
            <a:pPr>
              <a:buNone/>
            </a:pPr>
            <a:r>
              <a:rPr lang="en-US" b="1" dirty="0" smtClean="0">
                <a:solidFill>
                  <a:schemeClr val="tx1"/>
                </a:solidFill>
              </a:rPr>
              <a:t>3) The Himalayan caterpillar uses prominent colors to </a:t>
            </a:r>
          </a:p>
          <a:p>
            <a:pPr>
              <a:buNone/>
            </a:pPr>
            <a:r>
              <a:rPr lang="en-US" dirty="0" smtClean="0"/>
              <a:t>  a. Defend itself</a:t>
            </a:r>
          </a:p>
          <a:p>
            <a:pPr>
              <a:buNone/>
            </a:pPr>
            <a:r>
              <a:rPr lang="en-US" dirty="0" smtClean="0"/>
              <a:t>  </a:t>
            </a:r>
            <a:r>
              <a:rPr lang="en-US" b="1" dirty="0" smtClean="0"/>
              <a:t>b. Warn the predator</a:t>
            </a:r>
          </a:p>
          <a:p>
            <a:pPr>
              <a:buNone/>
            </a:pPr>
            <a:r>
              <a:rPr lang="en-US" dirty="0" smtClean="0"/>
              <a:t>  c. Reveal itself</a:t>
            </a:r>
          </a:p>
          <a:p>
            <a:pPr>
              <a:buNone/>
            </a:pPr>
            <a:r>
              <a:rPr lang="en-US" dirty="0" smtClean="0"/>
              <a:t>  d. Attack the predator</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909392"/>
            <a:ext cx="8568000" cy="6048000"/>
          </a:xfrm>
        </p:spPr>
        <p:txBody>
          <a:bodyPr/>
          <a:lstStyle/>
          <a:p>
            <a:pPr>
              <a:buNone/>
            </a:pPr>
            <a:r>
              <a:rPr lang="en-US" b="1" dirty="0" smtClean="0">
                <a:solidFill>
                  <a:schemeClr val="tx1"/>
                </a:solidFill>
              </a:rPr>
              <a:t>4) Experienced birds do not attack the Himalayan caterpillars because they are  </a:t>
            </a:r>
          </a:p>
          <a:p>
            <a:pPr>
              <a:buNone/>
            </a:pPr>
            <a:r>
              <a:rPr lang="en-US" dirty="0" smtClean="0"/>
              <a:t>  a. Diseased</a:t>
            </a:r>
          </a:p>
          <a:p>
            <a:pPr>
              <a:buNone/>
            </a:pPr>
            <a:r>
              <a:rPr lang="en-US" dirty="0" smtClean="0"/>
              <a:t>  b. Inedible</a:t>
            </a:r>
          </a:p>
          <a:p>
            <a:pPr>
              <a:buNone/>
            </a:pPr>
            <a:r>
              <a:rPr lang="en-US" dirty="0" smtClean="0"/>
              <a:t>  c. Repulsive</a:t>
            </a:r>
          </a:p>
          <a:p>
            <a:pPr>
              <a:buNone/>
            </a:pPr>
            <a:r>
              <a:rPr lang="en-US" dirty="0" smtClean="0"/>
              <a:t>  d. Very aggressive</a:t>
            </a:r>
          </a:p>
          <a:p>
            <a:endParaRPr lang="en-US" dirty="0" smtClean="0"/>
          </a:p>
          <a:p>
            <a:pPr>
              <a:buNone/>
            </a:pPr>
            <a:r>
              <a:rPr lang="en-US" b="1" dirty="0" smtClean="0">
                <a:solidFill>
                  <a:schemeClr val="tx1"/>
                </a:solidFill>
              </a:rPr>
              <a:t>5) In the context of this passage, a martyr is one who dies</a:t>
            </a:r>
          </a:p>
          <a:p>
            <a:pPr>
              <a:buNone/>
            </a:pPr>
            <a:r>
              <a:rPr lang="en-US" dirty="0" smtClean="0"/>
              <a:t>  a. To save others</a:t>
            </a:r>
          </a:p>
          <a:p>
            <a:pPr>
              <a:buNone/>
            </a:pPr>
            <a:r>
              <a:rPr lang="en-US" dirty="0" smtClean="0"/>
              <a:t>  b. While defending one’s homeland</a:t>
            </a:r>
          </a:p>
          <a:p>
            <a:pPr>
              <a:buNone/>
            </a:pPr>
            <a:r>
              <a:rPr lang="en-US" dirty="0" smtClean="0"/>
              <a:t>  c. Without any gain to oneself</a:t>
            </a:r>
          </a:p>
          <a:p>
            <a:pPr>
              <a:buNone/>
            </a:pPr>
            <a:r>
              <a:rPr lang="en-US" dirty="0" smtClean="0"/>
              <a:t>  d. Without putting up resistance</a:t>
            </a:r>
          </a:p>
          <a:p>
            <a:pPr>
              <a:buNone/>
            </a:pPr>
            <a:endParaRPr lang="en-US" dirty="0" smtClean="0">
              <a:solidFill>
                <a:schemeClr val="accent2"/>
              </a:solidFill>
            </a:endParaRPr>
          </a:p>
          <a:p>
            <a:pPr>
              <a:buNone/>
            </a:pPr>
            <a:r>
              <a:rPr lang="en-US" b="1" dirty="0" smtClean="0">
                <a:solidFill>
                  <a:schemeClr val="tx1"/>
                </a:solidFill>
              </a:rPr>
              <a:t>6) The species of caterpillar are found at a altitude of</a:t>
            </a:r>
          </a:p>
          <a:p>
            <a:pPr>
              <a:buNone/>
            </a:pPr>
            <a:r>
              <a:rPr lang="en-US" dirty="0" smtClean="0"/>
              <a:t>  a. Over 2500 meters</a:t>
            </a:r>
          </a:p>
          <a:p>
            <a:pPr>
              <a:buNone/>
            </a:pPr>
            <a:r>
              <a:rPr lang="en-US" dirty="0" smtClean="0"/>
              <a:t>  b. Below 2500 meters</a:t>
            </a:r>
          </a:p>
          <a:p>
            <a:pPr>
              <a:buNone/>
            </a:pPr>
            <a:r>
              <a:rPr lang="en-US" dirty="0" smtClean="0"/>
              <a:t>  c. Over 1800 meters</a:t>
            </a:r>
          </a:p>
          <a:p>
            <a:pPr>
              <a:buNone/>
            </a:pPr>
            <a:r>
              <a:rPr lang="en-US" dirty="0" smtClean="0"/>
              <a:t>  d. Above 2800 meters</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909392"/>
            <a:ext cx="8568000" cy="6048000"/>
          </a:xfrm>
        </p:spPr>
        <p:txBody>
          <a:bodyPr/>
          <a:lstStyle/>
          <a:p>
            <a:pPr>
              <a:buNone/>
            </a:pPr>
            <a:r>
              <a:rPr lang="en-US" b="1" dirty="0" smtClean="0">
                <a:solidFill>
                  <a:schemeClr val="tx1"/>
                </a:solidFill>
              </a:rPr>
              <a:t>4) Experienced birds do not attack the Himalayan caterpillars because they are  </a:t>
            </a:r>
          </a:p>
          <a:p>
            <a:pPr>
              <a:buNone/>
            </a:pPr>
            <a:r>
              <a:rPr lang="en-US" dirty="0" smtClean="0"/>
              <a:t>  a. Diseased</a:t>
            </a:r>
          </a:p>
          <a:p>
            <a:pPr>
              <a:buNone/>
            </a:pPr>
            <a:r>
              <a:rPr lang="en-US" b="1" dirty="0" smtClean="0"/>
              <a:t>  b. Inedible</a:t>
            </a:r>
          </a:p>
          <a:p>
            <a:pPr>
              <a:buNone/>
            </a:pPr>
            <a:r>
              <a:rPr lang="en-US" dirty="0" smtClean="0"/>
              <a:t>  c. Repulsive</a:t>
            </a:r>
          </a:p>
          <a:p>
            <a:pPr>
              <a:buNone/>
            </a:pPr>
            <a:r>
              <a:rPr lang="en-US" dirty="0" smtClean="0"/>
              <a:t>  d. Very aggressive</a:t>
            </a:r>
          </a:p>
          <a:p>
            <a:endParaRPr lang="en-US" dirty="0" smtClean="0"/>
          </a:p>
          <a:p>
            <a:pPr>
              <a:buNone/>
            </a:pPr>
            <a:r>
              <a:rPr lang="en-US" b="1" dirty="0" smtClean="0">
                <a:solidFill>
                  <a:schemeClr val="tx1"/>
                </a:solidFill>
              </a:rPr>
              <a:t>5) In the context of this passage, a martyr is one who dies</a:t>
            </a:r>
          </a:p>
          <a:p>
            <a:pPr>
              <a:buNone/>
            </a:pPr>
            <a:r>
              <a:rPr lang="en-US" dirty="0" smtClean="0"/>
              <a:t>  </a:t>
            </a:r>
            <a:r>
              <a:rPr lang="en-US" b="1" dirty="0" smtClean="0"/>
              <a:t>a. To save others</a:t>
            </a:r>
          </a:p>
          <a:p>
            <a:pPr>
              <a:buNone/>
            </a:pPr>
            <a:r>
              <a:rPr lang="en-US" dirty="0" smtClean="0"/>
              <a:t>  b. While defending one’s homeland</a:t>
            </a:r>
          </a:p>
          <a:p>
            <a:pPr>
              <a:buNone/>
            </a:pPr>
            <a:r>
              <a:rPr lang="en-US" dirty="0" smtClean="0"/>
              <a:t>  c. Without any gain to oneself</a:t>
            </a:r>
          </a:p>
          <a:p>
            <a:pPr>
              <a:buNone/>
            </a:pPr>
            <a:r>
              <a:rPr lang="en-US" dirty="0" smtClean="0"/>
              <a:t>  d. Without putting up resistance</a:t>
            </a:r>
          </a:p>
          <a:p>
            <a:pPr>
              <a:buNone/>
            </a:pPr>
            <a:endParaRPr lang="en-US" dirty="0" smtClean="0">
              <a:solidFill>
                <a:schemeClr val="accent2"/>
              </a:solidFill>
            </a:endParaRPr>
          </a:p>
          <a:p>
            <a:pPr>
              <a:buNone/>
            </a:pPr>
            <a:r>
              <a:rPr lang="en-US" b="1" dirty="0" smtClean="0">
                <a:solidFill>
                  <a:schemeClr val="tx1"/>
                </a:solidFill>
              </a:rPr>
              <a:t>6) The species of caterpillar are found at a altitude of</a:t>
            </a:r>
          </a:p>
          <a:p>
            <a:pPr>
              <a:buNone/>
            </a:pPr>
            <a:r>
              <a:rPr lang="en-US" dirty="0" smtClean="0"/>
              <a:t>  </a:t>
            </a:r>
            <a:r>
              <a:rPr lang="en-US" b="1" dirty="0" smtClean="0"/>
              <a:t>a. Over 2500 meters</a:t>
            </a:r>
          </a:p>
          <a:p>
            <a:pPr>
              <a:buNone/>
            </a:pPr>
            <a:r>
              <a:rPr lang="en-US" dirty="0" smtClean="0"/>
              <a:t>  b. Below 2500 meters</a:t>
            </a:r>
          </a:p>
          <a:p>
            <a:pPr>
              <a:buNone/>
            </a:pPr>
            <a:r>
              <a:rPr lang="en-US" dirty="0" smtClean="0"/>
              <a:t>  c. Over 1800 meters</a:t>
            </a:r>
          </a:p>
          <a:p>
            <a:pPr>
              <a:buNone/>
            </a:pPr>
            <a:r>
              <a:rPr lang="en-US" dirty="0" smtClean="0"/>
              <a:t>  d. Above 2800 meters</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 y="810000"/>
            <a:ext cx="8568000" cy="2554545"/>
          </a:xfrm>
          <a:prstGeom prst="rect">
            <a:avLst/>
          </a:prstGeom>
          <a:noFill/>
        </p:spPr>
        <p:txBody>
          <a:bodyPr wrap="square" rtlCol="0">
            <a:spAutoFit/>
          </a:bodyPr>
          <a:lstStyle/>
          <a:p>
            <a:endParaRPr lang="en-US" sz="1600" dirty="0" smtClean="0"/>
          </a:p>
          <a:p>
            <a:endParaRPr lang="en-US" sz="1600" dirty="0"/>
          </a:p>
          <a:p>
            <a:endParaRPr lang="en-US" sz="1600" dirty="0" smtClean="0"/>
          </a:p>
          <a:p>
            <a:r>
              <a:rPr lang="en-US" sz="1600" dirty="0" smtClean="0"/>
              <a:t>Corduroy is fast establishing itself as this year’s fabric. While the ribbed cotton itself provides utilitarian tenacity, texture and warmth, it is the fabric’s long-held associations that may provide a hint to its current revival as a fabric for all seasons. </a:t>
            </a:r>
          </a:p>
          <a:p>
            <a:r>
              <a:rPr lang="en-US" sz="1600" dirty="0" smtClean="0"/>
              <a:t>It is Corduroy’s link with good breeding and country living that made it an essential ingredient in the gentleman’s wardrobe along with Wellington boots and a decent woolly. It combines the comfortable no-nonsense appeal of cotton with the perfectly correct luxury finish of velvet. Corduroy has the ability to appear either supremely sophisticated or rough and ready. </a:t>
            </a:r>
            <a:endParaRPr lang="en-US" sz="1600" dirty="0"/>
          </a:p>
        </p:txBody>
      </p:sp>
      <p:sp>
        <p:nvSpPr>
          <p:cNvPr id="3" name="Rectangle 2"/>
          <p:cNvSpPr/>
          <p:nvPr/>
        </p:nvSpPr>
        <p:spPr>
          <a:xfrm>
            <a:off x="1219200" y="762000"/>
            <a:ext cx="6858000" cy="461665"/>
          </a:xfrm>
          <a:prstGeom prst="rect">
            <a:avLst/>
          </a:prstGeom>
        </p:spPr>
        <p:txBody>
          <a:bodyPr wrap="square">
            <a:spAutoFit/>
          </a:bodyPr>
          <a:lstStyle/>
          <a:p>
            <a:r>
              <a:rPr lang="en-US" sz="2400" b="1" dirty="0" smtClean="0">
                <a:solidFill>
                  <a:schemeClr val="accent2">
                    <a:lumMod val="75000"/>
                  </a:schemeClr>
                </a:solidFill>
              </a:rPr>
              <a:t>Read the passage and answer the questions</a:t>
            </a:r>
            <a:endParaRPr lang="en-GB" sz="2400" b="1"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908720"/>
            <a:ext cx="8568000" cy="6048000"/>
          </a:xfrm>
        </p:spPr>
        <p:txBody>
          <a:bodyPr/>
          <a:lstStyle/>
          <a:p>
            <a:pPr>
              <a:buNone/>
            </a:pPr>
            <a:r>
              <a:rPr lang="en-US" b="1" dirty="0" smtClean="0">
                <a:solidFill>
                  <a:schemeClr val="tx1"/>
                </a:solidFill>
              </a:rPr>
              <a:t>1) According to the author, the special quality of Corduroy is that </a:t>
            </a:r>
          </a:p>
          <a:p>
            <a:pPr>
              <a:buNone/>
            </a:pPr>
            <a:r>
              <a:rPr lang="en-US" dirty="0" smtClean="0"/>
              <a:t>  a. It combines the virtues of both cotton and velvet</a:t>
            </a:r>
          </a:p>
          <a:p>
            <a:pPr>
              <a:buNone/>
            </a:pPr>
            <a:r>
              <a:rPr lang="en-US" dirty="0" smtClean="0"/>
              <a:t>  b. Both the rich and not-so-rich can afford to buy it</a:t>
            </a:r>
          </a:p>
          <a:p>
            <a:pPr>
              <a:buNone/>
            </a:pPr>
            <a:r>
              <a:rPr lang="en-US" dirty="0" smtClean="0"/>
              <a:t>  c. It contains the correct mixture of cotton and velvet</a:t>
            </a:r>
          </a:p>
          <a:p>
            <a:pPr>
              <a:buNone/>
            </a:pPr>
            <a:r>
              <a:rPr lang="en-US" dirty="0" smtClean="0"/>
              <a:t>  d. It needs no ironing</a:t>
            </a:r>
          </a:p>
          <a:p>
            <a:endParaRPr lang="en-US" dirty="0" smtClean="0"/>
          </a:p>
          <a:p>
            <a:pPr>
              <a:buNone/>
            </a:pPr>
            <a:r>
              <a:rPr lang="en-US" b="1" dirty="0" smtClean="0">
                <a:solidFill>
                  <a:schemeClr val="tx1"/>
                </a:solidFill>
              </a:rPr>
              <a:t>2) Corduroy is essential in a gentleman’s wardrobe because </a:t>
            </a:r>
          </a:p>
          <a:p>
            <a:pPr>
              <a:buNone/>
            </a:pPr>
            <a:r>
              <a:rPr lang="en-US" dirty="0" smtClean="0"/>
              <a:t>  a. It goes with Wellington boots</a:t>
            </a:r>
          </a:p>
          <a:p>
            <a:pPr>
              <a:buNone/>
            </a:pPr>
            <a:r>
              <a:rPr lang="en-US" dirty="0" smtClean="0"/>
              <a:t>  b. It can be an idea alternative to woolen clothes</a:t>
            </a:r>
          </a:p>
          <a:p>
            <a:pPr>
              <a:buNone/>
            </a:pPr>
            <a:r>
              <a:rPr lang="en-US" dirty="0" smtClean="0"/>
              <a:t>  c. Its current revival gives a taste of the latest fashion</a:t>
            </a:r>
          </a:p>
          <a:p>
            <a:pPr>
              <a:buNone/>
            </a:pPr>
            <a:r>
              <a:rPr lang="en-US" dirty="0" smtClean="0"/>
              <a:t>  d. It has its associations with good upbringing and a conservative life style. </a:t>
            </a:r>
          </a:p>
          <a:p>
            <a:endParaRPr lang="en-US" dirty="0" smtClean="0">
              <a:solidFill>
                <a:schemeClr val="accent2"/>
              </a:solidFill>
            </a:endParaRPr>
          </a:p>
          <a:p>
            <a:pPr>
              <a:buNone/>
            </a:pPr>
            <a:r>
              <a:rPr lang="en-US" b="1" dirty="0" smtClean="0">
                <a:solidFill>
                  <a:schemeClr val="tx1"/>
                </a:solidFill>
              </a:rPr>
              <a:t>3) Which one of the following best describes the passage?</a:t>
            </a:r>
          </a:p>
          <a:p>
            <a:pPr>
              <a:buNone/>
            </a:pPr>
            <a:r>
              <a:rPr lang="en-US" dirty="0" smtClean="0"/>
              <a:t>  a. It tells us about the usefulness of Corduroy</a:t>
            </a:r>
          </a:p>
          <a:p>
            <a:pPr>
              <a:buNone/>
            </a:pPr>
            <a:r>
              <a:rPr lang="en-US" dirty="0" smtClean="0"/>
              <a:t>  b. It talks about the virtues of Corduroy</a:t>
            </a:r>
          </a:p>
          <a:p>
            <a:pPr>
              <a:buNone/>
            </a:pPr>
            <a:r>
              <a:rPr lang="en-US" dirty="0" smtClean="0"/>
              <a:t>  c. It persuades us to buy Corduroy</a:t>
            </a:r>
          </a:p>
          <a:p>
            <a:pPr>
              <a:buNone/>
            </a:pPr>
            <a:r>
              <a:rPr lang="en-US" dirty="0" smtClean="0"/>
              <a:t>  d. It realizes the appeal of Corduroy to the young</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908720"/>
            <a:ext cx="8568000" cy="6048000"/>
          </a:xfrm>
        </p:spPr>
        <p:txBody>
          <a:bodyPr/>
          <a:lstStyle/>
          <a:p>
            <a:pPr>
              <a:buNone/>
            </a:pPr>
            <a:r>
              <a:rPr lang="en-US" b="1" dirty="0" smtClean="0">
                <a:solidFill>
                  <a:schemeClr val="tx1"/>
                </a:solidFill>
              </a:rPr>
              <a:t>1) According to the author, the special quality of Corduroy is that </a:t>
            </a:r>
          </a:p>
          <a:p>
            <a:pPr>
              <a:buNone/>
            </a:pPr>
            <a:r>
              <a:rPr lang="en-US" dirty="0" smtClean="0"/>
              <a:t>  a. It combines the virtues of both cotton and velvet</a:t>
            </a:r>
          </a:p>
          <a:p>
            <a:pPr>
              <a:buNone/>
            </a:pPr>
            <a:r>
              <a:rPr lang="en-US" dirty="0" smtClean="0"/>
              <a:t>  </a:t>
            </a:r>
            <a:r>
              <a:rPr lang="en-US" b="1" dirty="0" smtClean="0"/>
              <a:t>b. Both the rich and not-so-rich can afford to buy it</a:t>
            </a:r>
          </a:p>
          <a:p>
            <a:pPr>
              <a:buNone/>
            </a:pPr>
            <a:r>
              <a:rPr lang="en-US" dirty="0" smtClean="0"/>
              <a:t>  c. It contains the correct mixture of cotton and velvet</a:t>
            </a:r>
          </a:p>
          <a:p>
            <a:pPr>
              <a:buNone/>
            </a:pPr>
            <a:r>
              <a:rPr lang="en-US" dirty="0" smtClean="0"/>
              <a:t>  d. It needs no ironing</a:t>
            </a:r>
          </a:p>
          <a:p>
            <a:endParaRPr lang="en-US" dirty="0" smtClean="0"/>
          </a:p>
          <a:p>
            <a:pPr>
              <a:buNone/>
            </a:pPr>
            <a:r>
              <a:rPr lang="en-US" b="1" dirty="0" smtClean="0">
                <a:solidFill>
                  <a:schemeClr val="tx1"/>
                </a:solidFill>
              </a:rPr>
              <a:t>2) Corduroy is essential in a gentleman’s wardrobe because </a:t>
            </a:r>
          </a:p>
          <a:p>
            <a:pPr>
              <a:buNone/>
            </a:pPr>
            <a:r>
              <a:rPr lang="en-US" dirty="0" smtClean="0"/>
              <a:t>  a. It goes with Wellington boots</a:t>
            </a:r>
          </a:p>
          <a:p>
            <a:pPr>
              <a:buNone/>
            </a:pPr>
            <a:r>
              <a:rPr lang="en-US" dirty="0" smtClean="0"/>
              <a:t>  b. It can be an idea alternative to woolen clothes</a:t>
            </a:r>
          </a:p>
          <a:p>
            <a:pPr>
              <a:buNone/>
            </a:pPr>
            <a:r>
              <a:rPr lang="en-US" dirty="0" smtClean="0"/>
              <a:t>  c. Its current revival gives a taste of the latest fashion</a:t>
            </a:r>
          </a:p>
          <a:p>
            <a:pPr>
              <a:buNone/>
            </a:pPr>
            <a:r>
              <a:rPr lang="en-US" b="1" dirty="0" smtClean="0"/>
              <a:t>  d. It has its associations with good upbringing and a conservative life style</a:t>
            </a:r>
          </a:p>
          <a:p>
            <a:endParaRPr lang="en-US" dirty="0" smtClean="0">
              <a:solidFill>
                <a:schemeClr val="accent2"/>
              </a:solidFill>
            </a:endParaRPr>
          </a:p>
          <a:p>
            <a:pPr>
              <a:buNone/>
            </a:pPr>
            <a:r>
              <a:rPr lang="en-US" b="1" dirty="0" smtClean="0">
                <a:solidFill>
                  <a:schemeClr val="tx1"/>
                </a:solidFill>
              </a:rPr>
              <a:t>3) Which one of the following best describes the passage?</a:t>
            </a:r>
          </a:p>
          <a:p>
            <a:pPr>
              <a:buNone/>
            </a:pPr>
            <a:r>
              <a:rPr lang="en-US" dirty="0" smtClean="0"/>
              <a:t>  a. It tells us about the usefulness of Corduroy</a:t>
            </a:r>
          </a:p>
          <a:p>
            <a:pPr>
              <a:buNone/>
            </a:pPr>
            <a:r>
              <a:rPr lang="en-US" b="1" dirty="0" smtClean="0"/>
              <a:t>  b. It talks about the virtues of Corduroy</a:t>
            </a:r>
          </a:p>
          <a:p>
            <a:pPr>
              <a:buNone/>
            </a:pPr>
            <a:r>
              <a:rPr lang="en-US" dirty="0" smtClean="0"/>
              <a:t>  c. It persuades us to buy Corduroy</a:t>
            </a:r>
          </a:p>
          <a:p>
            <a:pPr>
              <a:buNone/>
            </a:pPr>
            <a:r>
              <a:rPr lang="en-US" dirty="0" smtClean="0"/>
              <a:t>  d. It realizes the appeal of Corduroy to the young</a:t>
            </a:r>
          </a:p>
          <a:p>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3_Default Design">
  <a:themeElements>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84</TotalTime>
  <Words>1709</Words>
  <Application>Microsoft Office PowerPoint</Application>
  <PresentationFormat>On-screen Show (4:3)</PresentationFormat>
  <Paragraphs>217</Paragraphs>
  <Slides>16</Slides>
  <Notes>2</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3_Default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c:creator>
  <cp:lastModifiedBy>abc</cp:lastModifiedBy>
  <cp:revision>55</cp:revision>
  <dcterms:created xsi:type="dcterms:W3CDTF">2014-02-05T10:13:57Z</dcterms:created>
  <dcterms:modified xsi:type="dcterms:W3CDTF">2015-04-07T16:05:59Z</dcterms:modified>
</cp:coreProperties>
</file>