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7"/>
  </p:notesMasterIdLst>
  <p:sldIdLst>
    <p:sldId id="262" r:id="rId3"/>
    <p:sldId id="265" r:id="rId4"/>
    <p:sldId id="257" r:id="rId5"/>
    <p:sldId id="258"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3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notesMaster" Target="notesMasters/notesMaster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bleStyles" Target="tableStyles.xml"/><Relationship Id="rId5" Type="http://schemas.openxmlformats.org/officeDocument/2006/relationships/slide" Target="slides/slide3.xml"/><Relationship Id="rId1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5C2FD5-BAF7-4862-A30D-6F0577F2FF4C}" type="datetimeFigureOut">
              <a:rPr lang="en-US" smtClean="0"/>
              <a:t>25-Feb-16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4A35D8-525B-4343-A5F7-2DB88D52D5D0}" type="slidenum">
              <a:rPr lang="en-US" smtClean="0"/>
              <a:t>‹#›</a:t>
            </a:fld>
            <a:endParaRPr lang="en-US"/>
          </a:p>
        </p:txBody>
      </p:sp>
    </p:spTree>
    <p:extLst>
      <p:ext uri="{BB962C8B-B14F-4D97-AF65-F5344CB8AC3E}">
        <p14:creationId xmlns:p14="http://schemas.microsoft.com/office/powerpoint/2010/main" val="1439594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mtClean="0"/>
              <a:t>Coherence- </a:t>
            </a:r>
            <a:r>
              <a:rPr lang="en-US" sz="1200" b="0" i="0" kern="1200" smtClean="0">
                <a:solidFill>
                  <a:schemeClr val="tx1"/>
                </a:solidFill>
                <a:effectLst/>
                <a:latin typeface="+mn-lt"/>
                <a:ea typeface="+mn-ea"/>
                <a:cs typeface="+mn-cs"/>
              </a:rPr>
              <a:t>the quality of forming a unified whole</a:t>
            </a:r>
            <a:endParaRPr lang="en-US" smtClean="0"/>
          </a:p>
          <a:p>
            <a:endParaRPr lang="en-US"/>
          </a:p>
        </p:txBody>
      </p:sp>
      <p:sp>
        <p:nvSpPr>
          <p:cNvPr id="4" name="Slide Number Placeholder 3"/>
          <p:cNvSpPr>
            <a:spLocks noGrp="1"/>
          </p:cNvSpPr>
          <p:nvPr>
            <p:ph type="sldNum" sz="quarter" idx="10"/>
          </p:nvPr>
        </p:nvSpPr>
        <p:spPr/>
        <p:txBody>
          <a:bodyPr/>
          <a:lstStyle/>
          <a:p>
            <a:fld id="{5A4A35D8-525B-4343-A5F7-2DB88D52D5D0}" type="slidenum">
              <a:rPr lang="en-US" smtClean="0"/>
              <a:t>2</a:t>
            </a:fld>
            <a:endParaRPr lang="en-US"/>
          </a:p>
        </p:txBody>
      </p:sp>
    </p:spTree>
    <p:extLst>
      <p:ext uri="{BB962C8B-B14F-4D97-AF65-F5344CB8AC3E}">
        <p14:creationId xmlns:p14="http://schemas.microsoft.com/office/powerpoint/2010/main" val="17873114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A65689C-8E6D-4B52-BAAF-31D3C28E5337}"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C2289-99B5-4079-91AE-A8D360B42FB7}"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65689C-8E6D-4B52-BAAF-31D3C28E5337}"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C2289-99B5-4079-91AE-A8D360B42FB7}"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A65689C-8E6D-4B52-BAAF-31D3C28E5337}"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C2289-99B5-4079-91AE-A8D360B42FB7}"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A65689C-8E6D-4B52-BAAF-31D3C28E5337}" type="datetimeFigureOut">
              <a:rPr lang="en-US" smtClean="0"/>
              <a:pPr/>
              <a:t>25-Feb-16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7C2289-99B5-4079-91AE-A8D360B42FB7}"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A65689C-8E6D-4B52-BAAF-31D3C28E5337}" type="datetimeFigureOut">
              <a:rPr lang="en-US" smtClean="0"/>
              <a:pPr/>
              <a:t>25-Feb-16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7C2289-99B5-4079-91AE-A8D360B42FB7}"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A65689C-8E6D-4B52-BAAF-31D3C28E5337}" type="datetimeFigureOut">
              <a:rPr lang="en-US" smtClean="0"/>
              <a:pPr/>
              <a:t>25-Feb-16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7C2289-99B5-4079-91AE-A8D360B42FB7}"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65689C-8E6D-4B52-BAAF-31D3C28E5337}" type="datetimeFigureOut">
              <a:rPr lang="en-US" smtClean="0"/>
              <a:pPr/>
              <a:t>25-Feb-16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7C2289-99B5-4079-91AE-A8D360B42FB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65689C-8E6D-4B52-BAAF-31D3C28E5337}" type="datetimeFigureOut">
              <a:rPr lang="en-US" smtClean="0"/>
              <a:pPr/>
              <a:t>25-Feb-16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7C2289-99B5-4079-91AE-A8D360B42FB7}"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A65689C-8E6D-4B52-BAAF-31D3C28E5337}" type="datetimeFigureOut">
              <a:rPr lang="en-US" smtClean="0"/>
              <a:pPr/>
              <a:t>25-Feb-16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7C2289-99B5-4079-91AE-A8D360B42FB7}"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65689C-8E6D-4B52-BAAF-31D3C28E5337}"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C2289-99B5-4079-91AE-A8D360B42FB7}"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A65689C-8E6D-4B52-BAAF-31D3C28E5337}" type="datetimeFigureOut">
              <a:rPr lang="en-US" smtClean="0"/>
              <a:pPr/>
              <a:t>25-Feb-16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C2289-99B5-4079-91AE-A8D360B42FB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a:xfrm>
            <a:off x="598488" y="6526213"/>
            <a:ext cx="150812" cy="150812"/>
          </a:xfrm>
          <a:prstGeom prst="rect">
            <a:avLst/>
          </a:prstGeom>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xfrm>
            <a:off x="598488" y="6526213"/>
            <a:ext cx="150812" cy="150812"/>
          </a:xfrm>
          <a:prstGeom prst="rect">
            <a:avLst/>
          </a:prstGeom>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643570" y="6572272"/>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a:solidFill>
                  <a:srgbClr val="FFFFFF"/>
                </a:solidFill>
              </a:rPr>
              <a:t>© </a:t>
            </a:r>
            <a:r>
              <a:rPr lang="en-US" sz="1100" dirty="0" smtClean="0">
                <a:solidFill>
                  <a:srgbClr val="FFFFFF"/>
                </a:solidFill>
              </a:rPr>
              <a:t>2016 albert-learning.com</a:t>
            </a:r>
            <a:endParaRPr lang="en-US" sz="1100" dirty="0">
              <a:solidFill>
                <a:srgbClr val="FFFFFF"/>
              </a:solidFill>
            </a:endParaRPr>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1000100" y="0"/>
            <a:ext cx="2928958" cy="369332"/>
          </a:xfrm>
          <a:prstGeom prst="rect">
            <a:avLst/>
          </a:prstGeom>
          <a:noFill/>
        </p:spPr>
        <p:txBody>
          <a:bodyPr wrap="square" rtlCol="0">
            <a:spAutoFit/>
          </a:bodyPr>
          <a:lstStyle/>
          <a:p>
            <a:r>
              <a:rPr lang="en-US" sz="1800" b="1" dirty="0" smtClean="0">
                <a:solidFill>
                  <a:schemeClr val="bg1"/>
                </a:solidFill>
              </a:rPr>
              <a:t>TOEIC</a:t>
            </a:r>
            <a:endParaRPr lang="en-US" sz="1800" b="1" dirty="0">
              <a:solidFill>
                <a:schemeClr val="bg1"/>
              </a:solidFill>
            </a:endParaRPr>
          </a:p>
        </p:txBody>
      </p:sp>
      <p:pic>
        <p:nvPicPr>
          <p:cNvPr id="12" name="Picture 11" descr="E:\PPTS\Logo albert_rouge.png"/>
          <p:cNvPicPr>
            <a:picLocks noChangeAspect="1" noChangeArrowheads="1"/>
          </p:cNvPicPr>
          <p:nvPr userDrawn="1"/>
        </p:nvPicPr>
        <p:blipFill>
          <a:blip r:embed="rId15" cstate="print"/>
          <a:srcRect/>
          <a:stretch>
            <a:fillRect/>
          </a:stretch>
        </p:blipFill>
        <p:spPr bwMode="auto">
          <a:xfrm>
            <a:off x="7929586" y="-357214"/>
            <a:ext cx="1152144" cy="1152144"/>
          </a:xfrm>
          <a:prstGeom prst="rect">
            <a:avLst/>
          </a:prstGeom>
          <a:noFill/>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65689C-8E6D-4B52-BAAF-31D3C28E5337}" type="datetimeFigureOut">
              <a:rPr lang="en-US" smtClean="0"/>
              <a:pPr/>
              <a:t>25-Feb-16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7C2289-99B5-4079-91AE-A8D360B42FB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3778250" indent="-1949450" algn="l"/>
            <a:endParaRPr lang="en-GB" dirty="0"/>
          </a:p>
        </p:txBody>
      </p:sp>
      <p:sp>
        <p:nvSpPr>
          <p:cNvPr id="3" name="Subtitle 2"/>
          <p:cNvSpPr>
            <a:spLocks noGrp="1"/>
          </p:cNvSpPr>
          <p:nvPr>
            <p:ph type="subTitle" idx="1"/>
          </p:nvPr>
        </p:nvSpPr>
        <p:spPr>
          <a:xfrm>
            <a:off x="0" y="381000"/>
            <a:ext cx="9144000" cy="6096000"/>
          </a:xfrm>
        </p:spPr>
        <p:style>
          <a:lnRef idx="2">
            <a:schemeClr val="dk1"/>
          </a:lnRef>
          <a:fillRef idx="1">
            <a:schemeClr val="lt1"/>
          </a:fillRef>
          <a:effectRef idx="0">
            <a:schemeClr val="dk1"/>
          </a:effectRef>
          <a:fontRef idx="minor">
            <a:schemeClr val="dk1"/>
          </a:fontRef>
        </p:style>
        <p:txBody>
          <a:bodyPr/>
          <a:lstStyle/>
          <a:p>
            <a:r>
              <a:rPr lang="en-US" dirty="0" smtClean="0"/>
              <a:t/>
            </a:r>
            <a:br>
              <a:rPr lang="en-US" dirty="0" smtClean="0"/>
            </a:br>
            <a:endParaRPr lang="en-US" dirty="0" smtClean="0"/>
          </a:p>
          <a:p>
            <a:r>
              <a:rPr lang="en-US" dirty="0" smtClean="0"/>
              <a:t/>
            </a:r>
            <a:br>
              <a:rPr lang="en-US" dirty="0" smtClean="0"/>
            </a:br>
            <a:endParaRPr lang="en-US" dirty="0" smtClean="0"/>
          </a:p>
          <a:p>
            <a:r>
              <a:rPr lang="en-US" sz="4800" dirty="0" smtClean="0">
                <a:solidFill>
                  <a:schemeClr val="accent6">
                    <a:lumMod val="75000"/>
                  </a:schemeClr>
                </a:solidFill>
              </a:rPr>
              <a:t>TOEIC </a:t>
            </a:r>
          </a:p>
          <a:p>
            <a:endParaRPr lang="en-US" dirty="0" smtClean="0"/>
          </a:p>
          <a:p>
            <a:endParaRPr lang="en-US" dirty="0" smtClean="0"/>
          </a:p>
          <a:p>
            <a:r>
              <a:rPr lang="en-US" sz="4800" dirty="0" smtClean="0">
                <a:solidFill>
                  <a:srgbClr val="FF33CC"/>
                </a:solidFill>
              </a:rPr>
              <a:t/>
            </a:r>
            <a:br>
              <a:rPr lang="en-US" sz="4800" dirty="0" smtClean="0">
                <a:solidFill>
                  <a:srgbClr val="FF33CC"/>
                </a:solidFill>
              </a:rPr>
            </a:br>
            <a:r>
              <a:rPr lang="en-US" sz="4800" dirty="0" smtClean="0">
                <a:solidFill>
                  <a:srgbClr val="FF33CC"/>
                </a:solidFill>
              </a:rPr>
              <a:t>ESSAY WRITING</a:t>
            </a:r>
            <a:endParaRPr lang="en-US" dirty="0" smtClean="0"/>
          </a:p>
          <a:p>
            <a:r>
              <a:rPr lang="en-US" sz="4800" dirty="0" smtClean="0">
                <a:solidFill>
                  <a:schemeClr val="accent1">
                    <a:lumMod val="60000"/>
                    <a:lumOff val="40000"/>
                  </a:schemeClr>
                </a:solidFill>
              </a:rPr>
              <a:t/>
            </a:r>
            <a:br>
              <a:rPr lang="en-US" sz="4800" dirty="0" smtClean="0">
                <a:solidFill>
                  <a:schemeClr val="accent1">
                    <a:lumMod val="60000"/>
                    <a:lumOff val="40000"/>
                  </a:schemeClr>
                </a:solidFill>
              </a:rPr>
            </a:br>
            <a:r>
              <a:rPr lang="en-US" sz="4800" dirty="0" smtClean="0">
                <a:solidFill>
                  <a:schemeClr val="accent1">
                    <a:lumMod val="60000"/>
                    <a:lumOff val="40000"/>
                  </a:schemeClr>
                </a:solidFill>
              </a:rPr>
              <a:t>EXERCISE 10</a:t>
            </a:r>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lvl="0" indent="0" fontAlgn="base">
              <a:spcBef>
                <a:spcPct val="0"/>
              </a:spcBef>
              <a:spcAft>
                <a:spcPct val="0"/>
              </a:spcAft>
              <a:buNone/>
            </a:pPr>
            <a:r>
              <a:rPr kumimoji="0" lang="en-US" sz="2800" b="1" i="0" u="none" strike="noStrike" cap="none" normalizeH="0" baseline="0" dirty="0" smtClean="0">
                <a:ln>
                  <a:noFill/>
                </a:ln>
                <a:solidFill>
                  <a:srgbClr val="000000"/>
                </a:solidFill>
                <a:effectLst/>
                <a:latin typeface="+mj-lt"/>
                <a:cs typeface="Arial" pitchFamily="34" charset="0"/>
              </a:rPr>
              <a:t>Opinion Essay</a:t>
            </a:r>
          </a:p>
          <a:p>
            <a:pPr marL="0" lvl="0" indent="0" fontAlgn="base">
              <a:spcBef>
                <a:spcPct val="0"/>
              </a:spcBef>
              <a:spcAft>
                <a:spcPct val="0"/>
              </a:spcAft>
              <a:buNone/>
            </a:pPr>
            <a:endParaRPr kumimoji="0" lang="en-US" sz="2800" b="1" i="0" u="none" strike="noStrike" cap="none" normalizeH="0" baseline="0" dirty="0" smtClean="0">
              <a:ln>
                <a:noFill/>
              </a:ln>
              <a:solidFill>
                <a:srgbClr val="000000"/>
              </a:solidFill>
              <a:effectLst/>
              <a:latin typeface="+mj-lt"/>
              <a:cs typeface="Arial" pitchFamily="34" charset="0"/>
            </a:endParaRPr>
          </a:p>
          <a:p>
            <a:pPr marL="0" lvl="0" indent="0" eaLnBrk="0" fontAlgn="base" hangingPunct="0">
              <a:spcBef>
                <a:spcPct val="0"/>
              </a:spcBef>
              <a:spcAft>
                <a:spcPct val="0"/>
              </a:spcAft>
              <a:buNone/>
            </a:pPr>
            <a:r>
              <a:rPr kumimoji="0" lang="en-US" b="0" i="0" u="none" strike="noStrike" cap="none" normalizeH="0" baseline="0" dirty="0" smtClean="0">
                <a:ln>
                  <a:noFill/>
                </a:ln>
                <a:solidFill>
                  <a:srgbClr val="000000"/>
                </a:solidFill>
                <a:effectLst/>
                <a:cs typeface="Arial" pitchFamily="34" charset="0"/>
              </a:rPr>
              <a:t>In this part of the test you will be asked to write an opinion essay in which you state, explain, and support reasons about your opinion. You will have 30 minutes to plan and write your essay. Leave a little time to proofread and edit your essay. Your essay should be 4-5 paragraphs in length. It will be rated in terms of organization, grammar, vocabulary, and coherence.</a:t>
            </a:r>
            <a:endParaRPr kumimoji="0" lang="en-US" b="1" i="0" u="none" strike="noStrike" cap="none" normalizeH="0" baseline="0" dirty="0" smtClean="0">
              <a:ln>
                <a:noFill/>
              </a:ln>
              <a:solidFill>
                <a:srgbClr val="000000"/>
              </a:solidFill>
              <a:effectLst/>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Overfishing: a threat to marine biodiversity. Despite its crucial importance for the survival of humanity, marine biodiversity is in ever-greater danger, with the depletion of fisheries among biggest concerns. Give your opinions on the topic.</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Type your outline (5-10 minutes):</a:t>
            </a:r>
          </a:p>
          <a:p>
            <a:pPr>
              <a:buNone/>
            </a:pPr>
            <a:r>
              <a:rPr lang="en-US" dirty="0" smtClean="0"/>
              <a:t>1. Overfishing </a:t>
            </a:r>
          </a:p>
          <a:p>
            <a:pPr>
              <a:buNone/>
            </a:pPr>
            <a:r>
              <a:rPr lang="en-US" dirty="0" smtClean="0"/>
              <a:t>2. Other threats to aquatic living resources</a:t>
            </a:r>
          </a:p>
          <a:p>
            <a:pPr>
              <a:buNone/>
            </a:pPr>
            <a:r>
              <a:rPr lang="en-US" dirty="0" smtClean="0"/>
              <a:t>3. Global situation and trends</a:t>
            </a:r>
          </a:p>
          <a:p>
            <a:pPr>
              <a:buNone/>
            </a:pPr>
            <a:r>
              <a:rPr lang="en-US" dirty="0" smtClean="0"/>
              <a:t>4. Impacts of over-exploitation of fish</a:t>
            </a:r>
          </a:p>
          <a:p>
            <a:pPr>
              <a:buNone/>
            </a:pPr>
            <a:r>
              <a:rPr lang="en-US" dirty="0" smtClean="0"/>
              <a:t>5. Environmental and socio-economic impacts</a:t>
            </a:r>
          </a:p>
          <a:p>
            <a:pPr>
              <a:buNone/>
            </a:pPr>
            <a:r>
              <a:rPr lang="en-US" dirty="0" smtClean="0"/>
              <a:t>6. Destructive fishing practices</a:t>
            </a:r>
          </a:p>
          <a:p>
            <a:pPr>
              <a:buNone/>
            </a:pPr>
            <a:r>
              <a:rPr lang="en-US" dirty="0" smtClean="0"/>
              <a:t>7. Common pool resources</a:t>
            </a:r>
          </a:p>
          <a:p>
            <a:pPr>
              <a:buNone/>
            </a:pPr>
            <a:r>
              <a:rPr lang="en-US" dirty="0" smtClean="0"/>
              <a:t>8. Relevant conclusions</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TotalTime>
  <Words>181</Words>
  <Application>Microsoft Office PowerPoint</Application>
  <PresentationFormat>On-screen Show (4:3)</PresentationFormat>
  <Paragraphs>22</Paragraphs>
  <Slides>4</Slides>
  <Notes>1</Notes>
  <HiddenSlides>0</HiddenSlides>
  <MMClips>0</MMClips>
  <ScaleCrop>false</ScaleCrop>
  <HeadingPairs>
    <vt:vector size="4" baseType="variant">
      <vt:variant>
        <vt:lpstr>Theme</vt:lpstr>
      </vt:variant>
      <vt:variant>
        <vt:i4>2</vt:i4>
      </vt:variant>
      <vt:variant>
        <vt:lpstr>Slide Titles</vt:lpstr>
      </vt:variant>
      <vt:variant>
        <vt:i4>4</vt:i4>
      </vt:variant>
    </vt:vector>
  </HeadingPairs>
  <TitlesOfParts>
    <vt:vector size="6" baseType="lpstr">
      <vt:lpstr>3_Default Design</vt:lpstr>
      <vt:lpstr>Custom Design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User</cp:lastModifiedBy>
  <cp:revision>15</cp:revision>
  <dcterms:created xsi:type="dcterms:W3CDTF">2014-03-25T11:32:53Z</dcterms:created>
  <dcterms:modified xsi:type="dcterms:W3CDTF">2016-02-25T17:36:59Z</dcterms:modified>
</cp:coreProperties>
</file>