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7"/>
  </p:notesMasterIdLst>
  <p:sldIdLst>
    <p:sldId id="262" r:id="rId3"/>
    <p:sldId id="263" r:id="rId4"/>
    <p:sldId id="257" r:id="rId5"/>
    <p:sldId id="258"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36"/>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notesMaster" Target="notesMasters/notes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F738C1-EF96-4E31-8285-4A2B591163EF}" type="datetimeFigureOut">
              <a:rPr lang="en-US" smtClean="0"/>
              <a:t>25-Feb-16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8B0F40-AF48-4E5C-9769-A8EAAFDC2265}" type="slidenum">
              <a:rPr lang="en-US" smtClean="0"/>
              <a:t>‹#›</a:t>
            </a:fld>
            <a:endParaRPr lang="en-US"/>
          </a:p>
        </p:txBody>
      </p:sp>
    </p:spTree>
    <p:extLst>
      <p:ext uri="{BB962C8B-B14F-4D97-AF65-F5344CB8AC3E}">
        <p14:creationId xmlns:p14="http://schemas.microsoft.com/office/powerpoint/2010/main" val="1960809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Coherence- </a:t>
            </a:r>
            <a:r>
              <a:rPr lang="en-US" sz="1200" b="0" i="0" kern="1200" smtClean="0">
                <a:solidFill>
                  <a:schemeClr val="tx1"/>
                </a:solidFill>
                <a:effectLst/>
                <a:latin typeface="+mn-lt"/>
                <a:ea typeface="+mn-ea"/>
                <a:cs typeface="+mn-cs"/>
              </a:rPr>
              <a:t>the quality of forming a unified whole</a:t>
            </a:r>
            <a:endParaRPr lang="en-US" smtClean="0"/>
          </a:p>
          <a:p>
            <a:endParaRPr lang="en-US"/>
          </a:p>
        </p:txBody>
      </p:sp>
      <p:sp>
        <p:nvSpPr>
          <p:cNvPr id="4" name="Slide Number Placeholder 3"/>
          <p:cNvSpPr>
            <a:spLocks noGrp="1"/>
          </p:cNvSpPr>
          <p:nvPr>
            <p:ph type="sldNum" sz="quarter" idx="10"/>
          </p:nvPr>
        </p:nvSpPr>
        <p:spPr/>
        <p:txBody>
          <a:bodyPr/>
          <a:lstStyle/>
          <a:p>
            <a:fld id="{968B0F40-AF48-4E5C-9769-A8EAAFDC2265}" type="slidenum">
              <a:rPr lang="en-US" smtClean="0"/>
              <a:t>2</a:t>
            </a:fld>
            <a:endParaRPr lang="en-US"/>
          </a:p>
        </p:txBody>
      </p:sp>
    </p:spTree>
    <p:extLst>
      <p:ext uri="{BB962C8B-B14F-4D97-AF65-F5344CB8AC3E}">
        <p14:creationId xmlns:p14="http://schemas.microsoft.com/office/powerpoint/2010/main" val="945624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Surrogacy- </a:t>
            </a:r>
            <a:r>
              <a:rPr lang="en-US" sz="1200" b="0" i="0" kern="1200" dirty="0" smtClean="0">
                <a:solidFill>
                  <a:schemeClr val="tx1"/>
                </a:solidFill>
                <a:effectLst/>
                <a:latin typeface="+mn-lt"/>
                <a:ea typeface="+mn-ea"/>
                <a:cs typeface="+mn-cs"/>
              </a:rPr>
              <a:t>the process of giving birth as a surrogate mother or of arranging such a birth</a:t>
            </a:r>
            <a:endParaRPr lang="en-US" dirty="0"/>
          </a:p>
        </p:txBody>
      </p:sp>
      <p:sp>
        <p:nvSpPr>
          <p:cNvPr id="4" name="Slide Number Placeholder 3"/>
          <p:cNvSpPr>
            <a:spLocks noGrp="1"/>
          </p:cNvSpPr>
          <p:nvPr>
            <p:ph type="sldNum" sz="quarter" idx="10"/>
          </p:nvPr>
        </p:nvSpPr>
        <p:spPr/>
        <p:txBody>
          <a:bodyPr/>
          <a:lstStyle/>
          <a:p>
            <a:fld id="{968B0F40-AF48-4E5C-9769-A8EAAFDC2265}" type="slidenum">
              <a:rPr lang="en-US" smtClean="0"/>
              <a:t>3</a:t>
            </a:fld>
            <a:endParaRPr lang="en-US"/>
          </a:p>
        </p:txBody>
      </p:sp>
    </p:spTree>
    <p:extLst>
      <p:ext uri="{BB962C8B-B14F-4D97-AF65-F5344CB8AC3E}">
        <p14:creationId xmlns:p14="http://schemas.microsoft.com/office/powerpoint/2010/main" val="1660135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C53A8EE-0F4B-4A43-B08F-88FF602676D2}"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0B2223-C826-412C-B211-6F71F49CD3EC}"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53A8EE-0F4B-4A43-B08F-88FF602676D2}"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0B2223-C826-412C-B211-6F71F49CD3EC}"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53A8EE-0F4B-4A43-B08F-88FF602676D2}"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0B2223-C826-412C-B211-6F71F49CD3EC}"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C53A8EE-0F4B-4A43-B08F-88FF602676D2}" type="datetimeFigureOut">
              <a:rPr lang="en-US" smtClean="0"/>
              <a:pPr/>
              <a:t>25-Feb-16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0B2223-C826-412C-B211-6F71F49CD3EC}"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C53A8EE-0F4B-4A43-B08F-88FF602676D2}" type="datetimeFigureOut">
              <a:rPr lang="en-US" smtClean="0"/>
              <a:pPr/>
              <a:t>25-Feb-16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0B2223-C826-412C-B211-6F71F49CD3EC}"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C53A8EE-0F4B-4A43-B08F-88FF602676D2}" type="datetimeFigureOut">
              <a:rPr lang="en-US" smtClean="0"/>
              <a:pPr/>
              <a:t>25-Feb-16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0B2223-C826-412C-B211-6F71F49CD3EC}"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53A8EE-0F4B-4A43-B08F-88FF602676D2}" type="datetimeFigureOut">
              <a:rPr lang="en-US" smtClean="0"/>
              <a:pPr/>
              <a:t>25-Feb-16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0B2223-C826-412C-B211-6F71F49CD3E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53A8EE-0F4B-4A43-B08F-88FF602676D2}" type="datetimeFigureOut">
              <a:rPr lang="en-US" smtClean="0"/>
              <a:pPr/>
              <a:t>25-Feb-16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0B2223-C826-412C-B211-6F71F49CD3EC}"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53A8EE-0F4B-4A43-B08F-88FF602676D2}" type="datetimeFigureOut">
              <a:rPr lang="en-US" smtClean="0"/>
              <a:pPr/>
              <a:t>25-Feb-16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0B2223-C826-412C-B211-6F71F49CD3EC}"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53A8EE-0F4B-4A43-B08F-88FF602676D2}"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0B2223-C826-412C-B211-6F71F49CD3EC}"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53A8EE-0F4B-4A43-B08F-88FF602676D2}"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0B2223-C826-412C-B211-6F71F49CD3E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a:xfrm>
            <a:off x="598488" y="6526213"/>
            <a:ext cx="150812" cy="150812"/>
          </a:xfrm>
          <a:prstGeom prst="rect">
            <a:avLst/>
          </a:prstGeom>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643570" y="6572272"/>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a:solidFill>
                  <a:srgbClr val="FFFFFF"/>
                </a:solidFill>
              </a:rPr>
              <a:t>© </a:t>
            </a:r>
            <a:r>
              <a:rPr lang="en-US" sz="1100" smtClean="0">
                <a:solidFill>
                  <a:srgbClr val="FFFFFF"/>
                </a:solidFill>
              </a:rPr>
              <a:t>2016 </a:t>
            </a:r>
            <a:r>
              <a:rPr lang="en-US" sz="1100" dirty="0" smtClean="0">
                <a:solidFill>
                  <a:srgbClr val="FFFFFF"/>
                </a:solidFill>
              </a:rPr>
              <a:t>albert-learning.com</a:t>
            </a:r>
            <a:endParaRPr lang="en-US" sz="1100" dirty="0">
              <a:solidFill>
                <a:srgbClr val="FFFFFF"/>
              </a:solidFill>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1000100"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12" name="Picture 11" descr="E:\PPTS\Logo albert_rouge.png"/>
          <p:cNvPicPr>
            <a:picLocks noChangeAspect="1" noChangeArrowheads="1"/>
          </p:cNvPicPr>
          <p:nvPr userDrawn="1"/>
        </p:nvPicPr>
        <p:blipFill>
          <a:blip r:embed="rId15" cstate="print"/>
          <a:srcRect/>
          <a:stretch>
            <a:fillRect/>
          </a:stretch>
        </p:blipFill>
        <p:spPr bwMode="auto">
          <a:xfrm>
            <a:off x="7786710" y="-357214"/>
            <a:ext cx="1152144" cy="1152144"/>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53A8EE-0F4B-4A43-B08F-88FF602676D2}" type="datetimeFigureOut">
              <a:rPr lang="en-US" smtClean="0"/>
              <a:pPr/>
              <a:t>25-Feb-16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0B2223-C826-412C-B211-6F71F49CD3E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3778250" indent="-1949450" algn="l"/>
            <a:endParaRPr lang="en-GB" dirty="0"/>
          </a:p>
        </p:txBody>
      </p:sp>
      <p:sp>
        <p:nvSpPr>
          <p:cNvPr id="3" name="Subtitle 2"/>
          <p:cNvSpPr>
            <a:spLocks noGrp="1"/>
          </p:cNvSpPr>
          <p:nvPr>
            <p:ph type="subTitle" idx="1"/>
          </p:nvPr>
        </p:nvSpPr>
        <p:spPr>
          <a:xfrm>
            <a:off x="0" y="381000"/>
            <a:ext cx="9144000" cy="6096000"/>
          </a:xfrm>
        </p:spPr>
        <p:style>
          <a:lnRef idx="2">
            <a:schemeClr val="dk1"/>
          </a:lnRef>
          <a:fillRef idx="1">
            <a:schemeClr val="lt1"/>
          </a:fillRef>
          <a:effectRef idx="0">
            <a:schemeClr val="dk1"/>
          </a:effectRef>
          <a:fontRef idx="minor">
            <a:schemeClr val="dk1"/>
          </a:fontRef>
        </p:style>
        <p:txBody>
          <a:bodyPr/>
          <a:lstStyle/>
          <a:p>
            <a:r>
              <a:rPr lang="en-US" dirty="0" smtClean="0"/>
              <a:t/>
            </a:r>
            <a:br>
              <a:rPr lang="en-US" dirty="0" smtClean="0"/>
            </a:br>
            <a:endParaRPr lang="en-US" dirty="0" smtClean="0"/>
          </a:p>
          <a:p>
            <a:r>
              <a:rPr lang="en-US" dirty="0" smtClean="0"/>
              <a:t/>
            </a:r>
            <a:br>
              <a:rPr lang="en-US" dirty="0" smtClean="0"/>
            </a:br>
            <a:endParaRPr lang="en-US" dirty="0" smtClean="0"/>
          </a:p>
          <a:p>
            <a:r>
              <a:rPr lang="en-US" sz="4800" dirty="0" smtClean="0">
                <a:solidFill>
                  <a:schemeClr val="accent6">
                    <a:lumMod val="75000"/>
                  </a:schemeClr>
                </a:solidFill>
              </a:rPr>
              <a:t>TOEIC </a:t>
            </a:r>
          </a:p>
          <a:p>
            <a:endParaRPr lang="en-US" dirty="0" smtClean="0"/>
          </a:p>
          <a:p>
            <a:endParaRPr lang="en-US" dirty="0" smtClean="0"/>
          </a:p>
          <a:p>
            <a:r>
              <a:rPr lang="en-US" sz="4800" dirty="0" smtClean="0">
                <a:solidFill>
                  <a:srgbClr val="FF33CC"/>
                </a:solidFill>
              </a:rPr>
              <a:t/>
            </a:r>
            <a:br>
              <a:rPr lang="en-US" sz="4800" dirty="0" smtClean="0">
                <a:solidFill>
                  <a:srgbClr val="FF33CC"/>
                </a:solidFill>
              </a:rPr>
            </a:br>
            <a:r>
              <a:rPr lang="en-US" sz="4800" dirty="0" smtClean="0">
                <a:solidFill>
                  <a:srgbClr val="FF33CC"/>
                </a:solidFill>
              </a:rPr>
              <a:t>ESSAY WRITING</a:t>
            </a:r>
            <a:endParaRPr lang="en-US" dirty="0" smtClean="0"/>
          </a:p>
          <a:p>
            <a:r>
              <a:rPr lang="en-US" sz="4800" dirty="0" smtClean="0">
                <a:solidFill>
                  <a:schemeClr val="accent1">
                    <a:lumMod val="60000"/>
                    <a:lumOff val="40000"/>
                  </a:schemeClr>
                </a:solidFill>
              </a:rPr>
              <a:t/>
            </a:r>
            <a:br>
              <a:rPr lang="en-US" sz="4800" dirty="0" smtClean="0">
                <a:solidFill>
                  <a:schemeClr val="accent1">
                    <a:lumMod val="60000"/>
                    <a:lumOff val="40000"/>
                  </a:schemeClr>
                </a:solidFill>
              </a:rPr>
            </a:br>
            <a:r>
              <a:rPr lang="en-US" sz="4800" dirty="0" smtClean="0">
                <a:solidFill>
                  <a:schemeClr val="accent1">
                    <a:lumMod val="60000"/>
                    <a:lumOff val="40000"/>
                  </a:schemeClr>
                </a:solidFill>
              </a:rPr>
              <a:t>EXERCISE 9</a:t>
            </a: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lvl="0" indent="0" fontAlgn="base">
              <a:spcBef>
                <a:spcPct val="0"/>
              </a:spcBef>
              <a:spcAft>
                <a:spcPct val="0"/>
              </a:spcAft>
              <a:buNone/>
            </a:pPr>
            <a:r>
              <a:rPr kumimoji="0" lang="en-US" sz="2800" b="1" i="0" u="none" strike="noStrike" cap="none" normalizeH="0" baseline="0" dirty="0" smtClean="0">
                <a:ln>
                  <a:noFill/>
                </a:ln>
                <a:solidFill>
                  <a:srgbClr val="000000"/>
                </a:solidFill>
                <a:effectLst/>
                <a:latin typeface="+mj-lt"/>
                <a:cs typeface="Arial" pitchFamily="34" charset="0"/>
              </a:rPr>
              <a:t>Opinion Essay</a:t>
            </a:r>
          </a:p>
          <a:p>
            <a:pPr marL="0" lvl="0" indent="0" fontAlgn="base">
              <a:spcBef>
                <a:spcPct val="0"/>
              </a:spcBef>
              <a:spcAft>
                <a:spcPct val="0"/>
              </a:spcAft>
              <a:buNone/>
            </a:pPr>
            <a:endParaRPr kumimoji="0" lang="en-US" sz="2800" b="1" i="0" u="none" strike="noStrike" cap="none" normalizeH="0" baseline="0" dirty="0" smtClean="0">
              <a:ln>
                <a:noFill/>
              </a:ln>
              <a:solidFill>
                <a:srgbClr val="000000"/>
              </a:solidFill>
              <a:effectLst/>
              <a:latin typeface="+mj-lt"/>
              <a:cs typeface="Arial" pitchFamily="34" charset="0"/>
            </a:endParaRPr>
          </a:p>
          <a:p>
            <a:pPr marL="0" lvl="0" indent="0" eaLnBrk="0" fontAlgn="base" hangingPunct="0">
              <a:spcBef>
                <a:spcPct val="0"/>
              </a:spcBef>
              <a:spcAft>
                <a:spcPct val="0"/>
              </a:spcAft>
              <a:buNone/>
            </a:pPr>
            <a:r>
              <a:rPr kumimoji="0" lang="en-US" b="0" i="0" u="none" strike="noStrike" cap="none" normalizeH="0" baseline="0" dirty="0" smtClean="0">
                <a:ln>
                  <a:noFill/>
                </a:ln>
                <a:solidFill>
                  <a:srgbClr val="000000"/>
                </a:solidFill>
                <a:effectLst/>
                <a:cs typeface="Arial" pitchFamily="34" charset="0"/>
              </a:rPr>
              <a:t>In this part of the test you will be asked to write an opinion essay in which you state, explain, and support reasons about your opinion. You will have 30 minutes to plan and write your essay. Leave a little time to proofread and edit your essay. Your essay should be 4-5 paragraphs in length. It will be rated in terms of organization, grammar, vocabulary, and coherence.</a:t>
            </a:r>
            <a:endParaRPr kumimoji="0" lang="en-US" b="1" i="0" u="none" strike="noStrike" cap="none" normalizeH="0" baseline="0" dirty="0" smtClean="0">
              <a:ln>
                <a:noFill/>
              </a:ln>
              <a:solidFill>
                <a:srgbClr val="000000"/>
              </a:solidFill>
              <a:effectLst/>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Is surrogacy ethical?  Is outsourcing surrogacy to developing countries ethical? Though on its most fundamental level, surrogate motherhood can be interpreted as an economic transaction, the reality is far more complex due to the degree of intimacy involved.  On top of the basic economics of the situation are layers of emotional complexity, rights of bodily autonomy, and unaddressed questions of women’s rights in developing countries.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Type your outline (5-10 minutes):</a:t>
            </a:r>
          </a:p>
          <a:p>
            <a:pPr>
              <a:buNone/>
            </a:pPr>
            <a:r>
              <a:rPr lang="en-US" dirty="0" smtClean="0"/>
              <a:t>1. Exploitation</a:t>
            </a:r>
            <a:r>
              <a:rPr lang="en-US" i="1" dirty="0" smtClean="0"/>
              <a:t> </a:t>
            </a:r>
            <a:endParaRPr lang="en-US" dirty="0" smtClean="0"/>
          </a:p>
          <a:p>
            <a:pPr>
              <a:buNone/>
            </a:pPr>
            <a:r>
              <a:rPr lang="en-US" dirty="0" smtClean="0"/>
              <a:t>2. Empowerment</a:t>
            </a:r>
          </a:p>
          <a:p>
            <a:pPr>
              <a:buNone/>
            </a:pPr>
            <a:r>
              <a:rPr lang="en-US" dirty="0" smtClean="0"/>
              <a:t>3. Arguments</a:t>
            </a:r>
          </a:p>
          <a:p>
            <a:pPr>
              <a:buNone/>
            </a:pPr>
            <a:r>
              <a:rPr lang="en-US" dirty="0" smtClean="0"/>
              <a:t>4. Women’s rights</a:t>
            </a:r>
          </a:p>
          <a:p>
            <a:pPr>
              <a:buNone/>
            </a:pPr>
            <a:r>
              <a:rPr lang="en-US" dirty="0" smtClean="0"/>
              <a:t>5. Health</a:t>
            </a:r>
          </a:p>
          <a:p>
            <a:pPr>
              <a:buNone/>
            </a:pPr>
            <a:r>
              <a:rPr lang="en-US" dirty="0" smtClean="0"/>
              <a:t>6. Poverty alleviation</a:t>
            </a:r>
          </a:p>
          <a:p>
            <a:pPr>
              <a:buNone/>
            </a:pPr>
            <a:r>
              <a:rPr lang="en-US" dirty="0" smtClean="0"/>
              <a:t>7. Moral and ethical implications</a:t>
            </a:r>
          </a:p>
          <a:p>
            <a:pPr>
              <a:buNone/>
            </a:pPr>
            <a:endParaRPr lang="en-US" dirty="0" smtClean="0"/>
          </a:p>
          <a:p>
            <a:pPr>
              <a:buNone/>
            </a:pPr>
            <a:endParaRPr lang="en-US"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TotalTime>
  <Words>120</Words>
  <Application>Microsoft Office PowerPoint</Application>
  <PresentationFormat>On-screen Show (4:3)</PresentationFormat>
  <Paragraphs>23</Paragraphs>
  <Slides>4</Slides>
  <Notes>2</Notes>
  <HiddenSlides>0</HiddenSlides>
  <MMClips>0</MMClips>
  <ScaleCrop>false</ScaleCrop>
  <HeadingPairs>
    <vt:vector size="4" baseType="variant">
      <vt:variant>
        <vt:lpstr>Theme</vt:lpstr>
      </vt:variant>
      <vt:variant>
        <vt:i4>2</vt:i4>
      </vt:variant>
      <vt:variant>
        <vt:lpstr>Slide Titles</vt:lpstr>
      </vt:variant>
      <vt:variant>
        <vt:i4>4</vt:i4>
      </vt:variant>
    </vt:vector>
  </HeadingPairs>
  <TitlesOfParts>
    <vt:vector size="6" baseType="lpstr">
      <vt:lpstr>3_Default Design</vt:lpstr>
      <vt:lpstr>Custom Design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User</cp:lastModifiedBy>
  <cp:revision>10</cp:revision>
  <dcterms:created xsi:type="dcterms:W3CDTF">2014-03-25T11:32:14Z</dcterms:created>
  <dcterms:modified xsi:type="dcterms:W3CDTF">2016-02-25T17:36:53Z</dcterms:modified>
</cp:coreProperties>
</file>