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63" r:id="rId2"/>
    <p:sldId id="257" r:id="rId3"/>
    <p:sldId id="268" r:id="rId4"/>
    <p:sldId id="258" r:id="rId5"/>
    <p:sldId id="270" r:id="rId6"/>
    <p:sldId id="259" r:id="rId7"/>
    <p:sldId id="260" r:id="rId8"/>
    <p:sldId id="261" r:id="rId9"/>
    <p:sldId id="272" r:id="rId10"/>
    <p:sldId id="262" r:id="rId11"/>
    <p:sldId id="274" r:id="rId12"/>
    <p:sldId id="264" r:id="rId13"/>
    <p:sldId id="265" r:id="rId14"/>
    <p:sldId id="276" r:id="rId15"/>
    <p:sldId id="266" r:id="rId16"/>
    <p:sldId id="27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DA9B43F-3203-4F7F-A97F-9DF6682691EF}" type="datetimeFigureOut">
              <a:rPr lang="en-US" smtClean="0"/>
              <a:pPr/>
              <a:t>3/1/2016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0FC3AF-DA29-4AD5-BFDB-1076C0C3F662}" type="slidenum">
              <a:rPr lang="en-US" smtClean="0"/>
              <a:pPr/>
              <a:t>‹#›</a:t>
            </a:fld>
            <a:endParaRPr lang="en-US"/>
          </a:p>
        </p:txBody>
      </p:sp>
    </p:spTree>
    <p:extLst>
      <p:ext uri="{BB962C8B-B14F-4D97-AF65-F5344CB8AC3E}">
        <p14:creationId xmlns:p14="http://schemas.microsoft.com/office/powerpoint/2010/main" val="4199733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1F0FC3AF-DA29-4AD5-BFDB-1076C0C3F662}" type="slidenum">
              <a:rPr lang="en-US" smtClean="0"/>
              <a:pPr/>
              <a:t>3</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dirty="0" smtClean="0"/>
              <a:t>Click to edit Master title style</a:t>
            </a:r>
            <a:endParaRPr lang="en-US"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0B722A9D-AEC7-4A0F-A1E8-E5311C7592F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271C5909-6C5B-467D-83C4-8E96DD6AAC6A}"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48CA583-03BF-4E4C-BF0D-DC8BC9141EED}"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89725" y="787400"/>
            <a:ext cx="2117725" cy="5300663"/>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334963" y="787400"/>
            <a:ext cx="6202362" cy="53006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F163025D-FE57-4746-AFA6-1F7FC0B7B964}"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5720" y="1"/>
            <a:ext cx="8453437" cy="357166"/>
          </a:xfrm>
          <a:prstGeom prst="rect">
            <a:avLst/>
          </a:prstGeom>
        </p:spPr>
        <p:txBody>
          <a:bodyPr/>
          <a:lstStyle>
            <a:lvl1pPr>
              <a:defRPr/>
            </a:lvl1pPr>
          </a:lstStyle>
          <a:p>
            <a:r>
              <a:rPr lang="en-US" dirty="0" smtClean="0"/>
              <a:t>Click </a:t>
            </a:r>
            <a:r>
              <a:rPr lang="en-US" dirty="0" err="1" smtClean="0"/>
              <a:t>toTOEIC</a:t>
            </a:r>
            <a:r>
              <a:rPr lang="en-US" dirty="0" smtClean="0"/>
              <a:t> TESTIN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8"/>
          <p:cNvSpPr>
            <a:spLocks noGrp="1" noChangeArrowheads="1"/>
          </p:cNvSpPr>
          <p:nvPr>
            <p:ph type="sldNum" idx="10"/>
          </p:nvPr>
        </p:nvSpPr>
        <p:spPr>
          <a:ln/>
        </p:spPr>
        <p:txBody>
          <a:bodyPr/>
          <a:lstStyle>
            <a:lvl1pPr>
              <a:defRPr/>
            </a:lvl1pPr>
          </a:lstStyle>
          <a:p>
            <a:pPr>
              <a:defRPr/>
            </a:pPr>
            <a:fld id="{B85B2ED6-C062-4589-A0BD-E8BDE620425C}"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8"/>
          <p:cNvSpPr>
            <a:spLocks noGrp="1" noChangeArrowheads="1"/>
          </p:cNvSpPr>
          <p:nvPr>
            <p:ph type="sldNum" idx="10"/>
          </p:nvPr>
        </p:nvSpPr>
        <p:spPr>
          <a:ln/>
        </p:spPr>
        <p:txBody>
          <a:bodyPr/>
          <a:lstStyle>
            <a:lvl1pPr>
              <a:defRPr/>
            </a:lvl1pPr>
          </a:lstStyle>
          <a:p>
            <a:pPr>
              <a:defRPr/>
            </a:pPr>
            <a:fld id="{2C151823-F296-4860-A1CF-F015F257733C}"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698500"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829175" y="1387475"/>
            <a:ext cx="3978275" cy="47005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idx="10"/>
          </p:nvPr>
        </p:nvSpPr>
        <p:spPr>
          <a:ln/>
        </p:spPr>
        <p:txBody>
          <a:bodyPr/>
          <a:lstStyle>
            <a:lvl1pPr>
              <a:defRPr/>
            </a:lvl1pPr>
          </a:lstStyle>
          <a:p>
            <a:pPr>
              <a:defRPr/>
            </a:pPr>
            <a:fld id="{87162D92-E9AD-44BF-B144-9408591ACC1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Slide Number Placeholder 2"/>
          <p:cNvSpPr>
            <a:spLocks noGrp="1"/>
          </p:cNvSpPr>
          <p:nvPr>
            <p:ph type="sldNum" idx="10"/>
          </p:nvPr>
        </p:nvSpPr>
        <p:spPr/>
        <p:txBody>
          <a:bodyPr/>
          <a:lstStyle/>
          <a:p>
            <a:pPr>
              <a:defRPr/>
            </a:pPr>
            <a:fld id="{98F6EB86-9D46-48BA-96E4-F8F79B28F23F}" type="slidenum">
              <a:rPr lang="en-US" smtClean="0"/>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idx="10"/>
          </p:nvPr>
        </p:nvSpPr>
        <p:spPr>
          <a:ln/>
        </p:spPr>
        <p:txBody>
          <a:bodyPr/>
          <a:lstStyle>
            <a:lvl1pPr>
              <a:defRPr/>
            </a:lvl1pPr>
          </a:lstStyle>
          <a:p>
            <a:pPr>
              <a:defRPr/>
            </a:pPr>
            <a:fld id="{F23C370E-C802-4A32-8F59-9BFEE12D2614}"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85720" y="857232"/>
            <a:ext cx="8453437" cy="360363"/>
          </a:xfrm>
          <a:prstGeom prst="rect">
            <a:avLst/>
          </a:prstGeom>
        </p:spPr>
        <p:txBody>
          <a:bodyPr/>
          <a:lstStyle/>
          <a:p>
            <a:r>
              <a:rPr lang="en-US" smtClean="0"/>
              <a:t>Click to edit Master title style</a:t>
            </a:r>
            <a:endParaRPr lang="en-US"/>
          </a:p>
        </p:txBody>
      </p:sp>
      <p:sp>
        <p:nvSpPr>
          <p:cNvPr id="3" name="Rectangle 8"/>
          <p:cNvSpPr>
            <a:spLocks noGrp="1" noChangeArrowheads="1"/>
          </p:cNvSpPr>
          <p:nvPr>
            <p:ph type="sldNum" idx="10"/>
          </p:nvPr>
        </p:nvSpPr>
        <p:spPr>
          <a:ln/>
        </p:spPr>
        <p:txBody>
          <a:bodyPr/>
          <a:lstStyle>
            <a:lvl1pPr>
              <a:defRPr/>
            </a:lvl1pPr>
          </a:lstStyle>
          <a:p>
            <a:pPr>
              <a:defRPr/>
            </a:pPr>
            <a:fld id="{14CD8AF6-5321-4EB0-85BF-0D9BF885909A}"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idx="10"/>
          </p:nvPr>
        </p:nvSpPr>
        <p:spPr>
          <a:ln/>
        </p:spPr>
        <p:txBody>
          <a:bodyPr/>
          <a:lstStyle>
            <a:lvl1pPr>
              <a:defRPr/>
            </a:lvl1pPr>
          </a:lstStyle>
          <a:p>
            <a:pPr>
              <a:defRPr/>
            </a:pPr>
            <a:fld id="{5B70C4C9-1EBD-4BB7-B530-4898196D7C9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8"/>
          <p:cNvSpPr>
            <a:spLocks noGrp="1" noChangeArrowheads="1"/>
          </p:cNvSpPr>
          <p:nvPr>
            <p:ph type="sldNum" idx="10"/>
          </p:nvPr>
        </p:nvSpPr>
        <p:spPr>
          <a:ln/>
        </p:spPr>
        <p:txBody>
          <a:bodyPr/>
          <a:lstStyle>
            <a:lvl1pPr>
              <a:defRPr/>
            </a:lvl1pPr>
          </a:lstStyle>
          <a:p>
            <a:pPr>
              <a:defRPr/>
            </a:pPr>
            <a:fld id="{3DCAAE53-FF69-49D1-AA5A-B17B2475ED31}"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14" cstate="print"/>
          <a:srcRect/>
          <a:stretch>
            <a:fillRect/>
          </a:stretch>
        </p:blipFill>
        <p:spPr bwMode="auto">
          <a:xfrm>
            <a:off x="4763" y="0"/>
            <a:ext cx="9139237" cy="387350"/>
          </a:xfrm>
          <a:prstGeom prst="rect">
            <a:avLst/>
          </a:prstGeom>
          <a:noFill/>
          <a:ln w="21600">
            <a:noFill/>
            <a:round/>
            <a:headEnd/>
            <a:tailEnd/>
          </a:ln>
        </p:spPr>
      </p:pic>
      <p:sp>
        <p:nvSpPr>
          <p:cNvPr id="3075" name="Rectangle 3"/>
          <p:cNvSpPr>
            <a:spLocks noChangeArrowheads="1"/>
          </p:cNvSpPr>
          <p:nvPr/>
        </p:nvSpPr>
        <p:spPr bwMode="auto">
          <a:xfrm>
            <a:off x="4763" y="6473825"/>
            <a:ext cx="9139237" cy="384175"/>
          </a:xfrm>
          <a:prstGeom prst="rect">
            <a:avLst/>
          </a:prstGeom>
          <a:solidFill>
            <a:srgbClr val="6666FF"/>
          </a:solidFill>
          <a:ln w="9525">
            <a:noFill/>
            <a:round/>
            <a:headEnd/>
            <a:tailEnd/>
          </a:ln>
          <a:effectLst/>
        </p:spPr>
        <p:txBody>
          <a:bodyPr wrap="none" anchor="ctr"/>
          <a:lstStyle/>
          <a:p>
            <a:pPr>
              <a:defRPr/>
            </a:pPr>
            <a:endParaRPr lang="en-US"/>
          </a:p>
        </p:txBody>
      </p:sp>
      <p:sp>
        <p:nvSpPr>
          <p:cNvPr id="1028" name="Rectangle 5"/>
          <p:cNvSpPr>
            <a:spLocks noGrp="1" noChangeArrowheads="1"/>
          </p:cNvSpPr>
          <p:nvPr>
            <p:ph type="body" idx="1"/>
          </p:nvPr>
        </p:nvSpPr>
        <p:spPr bwMode="auto">
          <a:xfrm>
            <a:off x="285720" y="857232"/>
            <a:ext cx="8521730" cy="5230831"/>
          </a:xfrm>
          <a:prstGeom prst="rect">
            <a:avLst/>
          </a:prstGeom>
          <a:noFill/>
          <a:ln w="9525">
            <a:noFill/>
            <a:round/>
            <a:headEnd/>
            <a:tailEnd/>
          </a:ln>
        </p:spPr>
        <p:txBody>
          <a:bodyPr vert="horz" wrap="square" lIns="0" tIns="0" rIns="0" bIns="0" numCol="1" anchor="t" anchorCtr="0" compatLnSpc="1">
            <a:prstTxWarp prst="textNoShape">
              <a:avLst/>
            </a:prstTxWarp>
          </a:bodyPr>
          <a:lstStyle/>
          <a:p>
            <a:pPr lvl="0"/>
            <a:endParaRPr lang="en-GB" dirty="0" smtClean="0"/>
          </a:p>
        </p:txBody>
      </p:sp>
      <p:sp>
        <p:nvSpPr>
          <p:cNvPr id="3078" name="Text Box 6"/>
          <p:cNvSpPr txBox="1">
            <a:spLocks noChangeArrowheads="1"/>
          </p:cNvSpPr>
          <p:nvPr/>
        </p:nvSpPr>
        <p:spPr bwMode="auto">
          <a:xfrm>
            <a:off x="990600" y="77788"/>
            <a:ext cx="181822" cy="305662"/>
          </a:xfrm>
          <a:prstGeom prst="rect">
            <a:avLst/>
          </a:prstGeom>
          <a:noFill/>
          <a:ln w="21600">
            <a:noFill/>
            <a:round/>
            <a:headEnd/>
            <a:tailEnd/>
          </a:ln>
          <a:effectLst/>
        </p:spPr>
        <p:txBody>
          <a:bodyPr wrap="none" lIns="90000" tIns="46800" rIns="90000" bIns="46800">
            <a:spAutoFit/>
          </a:bodyPr>
          <a:lstStyle/>
          <a:p>
            <a:pPr defTabSz="457200">
              <a:lnSpc>
                <a:spcPct val="98000"/>
              </a:lnSpc>
              <a:spcBef>
                <a:spcPts val="350"/>
              </a:spcBef>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endParaRPr lang="en-US" sz="1400" b="1" dirty="0">
              <a:solidFill>
                <a:srgbClr val="FFFFFF"/>
              </a:solidFill>
            </a:endParaRPr>
          </a:p>
        </p:txBody>
      </p:sp>
      <p:sp>
        <p:nvSpPr>
          <p:cNvPr id="3079" name="Rectangle 7"/>
          <p:cNvSpPr>
            <a:spLocks noChangeArrowheads="1"/>
          </p:cNvSpPr>
          <p:nvPr/>
        </p:nvSpPr>
        <p:spPr bwMode="auto">
          <a:xfrm rot="10800000" flipV="1">
            <a:off x="5698941" y="6606674"/>
            <a:ext cx="3214710" cy="169277"/>
          </a:xfrm>
          <a:prstGeom prst="rect">
            <a:avLst/>
          </a:prstGeom>
          <a:noFill/>
          <a:ln w="21600">
            <a:noFill/>
            <a:round/>
            <a:headEnd/>
            <a:tailEnd/>
          </a:ln>
          <a:effectLst/>
        </p:spPr>
        <p:txBody>
          <a:bodyPr wrap="square" lIns="0" tIns="0" rIns="0" bIns="0">
            <a:spAutoFit/>
          </a:bodyPr>
          <a:lstStyle/>
          <a:p>
            <a:pPr algn="r" defTabSz="457200" eaLnBrk="0" hangingPunct="0">
              <a:buSzPct val="10000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US" sz="1100" smtClean="0">
                <a:solidFill>
                  <a:srgbClr val="FFFFFF"/>
                </a:solidFill>
              </a:rPr>
              <a:t>© 2016 </a:t>
            </a:r>
            <a:r>
              <a:rPr lang="en-US" sz="1100" dirty="0" smtClean="0">
                <a:solidFill>
                  <a:srgbClr val="FFFFFF"/>
                </a:solidFill>
              </a:rPr>
              <a:t>albert-learning.com</a:t>
            </a:r>
            <a:endParaRPr lang="en-US" sz="1100" dirty="0">
              <a:solidFill>
                <a:srgbClr val="FFFFFF"/>
              </a:solidFill>
            </a:endParaRPr>
          </a:p>
        </p:txBody>
      </p:sp>
      <p:sp>
        <p:nvSpPr>
          <p:cNvPr id="3080" name="Rectangle 8"/>
          <p:cNvSpPr>
            <a:spLocks noGrp="1" noChangeArrowheads="1"/>
          </p:cNvSpPr>
          <p:nvPr>
            <p:ph type="sldNum"/>
          </p:nvPr>
        </p:nvSpPr>
        <p:spPr bwMode="auto">
          <a:xfrm>
            <a:off x="598488" y="6526213"/>
            <a:ext cx="150812" cy="150812"/>
          </a:xfrm>
          <a:prstGeom prst="rect">
            <a:avLst/>
          </a:prstGeom>
          <a:noFill/>
          <a:ln w="21600">
            <a:noFill/>
            <a:round/>
            <a:headEnd/>
            <a:tailEnd/>
          </a:ln>
          <a:effectLst/>
        </p:spPr>
        <p:txBody>
          <a:bodyPr vert="horz" wrap="square" lIns="0" tIns="0" rIns="0" bIns="0" numCol="1" anchor="t" anchorCtr="0" compatLnSpc="1">
            <a:prstTxWarp prst="textNoShape">
              <a:avLst/>
            </a:prstTxWarp>
          </a:bodyPr>
          <a:lstStyle>
            <a:lvl1pPr algn="r">
              <a:spcBef>
                <a:spcPts val="625"/>
              </a:spcBef>
              <a:buSzPct val="100000"/>
              <a:defRPr sz="1000" b="1" smtClean="0">
                <a:solidFill>
                  <a:srgbClr val="FFFFFF"/>
                </a:solidFill>
              </a:defRPr>
            </a:lvl1pPr>
          </a:lstStyle>
          <a:p>
            <a:pPr>
              <a:defRPr/>
            </a:pPr>
            <a:fld id="{98F6EB86-9D46-48BA-96E4-F8F79B28F23F}" type="slidenum">
              <a:rPr lang="en-US"/>
              <a:pPr>
                <a:defRPr/>
              </a:pPr>
              <a:t>‹#›</a:t>
            </a:fld>
            <a:endParaRPr lang="en-US" dirty="0"/>
          </a:p>
        </p:txBody>
      </p:sp>
      <p:sp>
        <p:nvSpPr>
          <p:cNvPr id="3081" name="Line 9"/>
          <p:cNvSpPr>
            <a:spLocks noChangeShapeType="1"/>
          </p:cNvSpPr>
          <p:nvPr/>
        </p:nvSpPr>
        <p:spPr bwMode="auto">
          <a:xfrm>
            <a:off x="990600" y="147638"/>
            <a:ext cx="1588" cy="234950"/>
          </a:xfrm>
          <a:prstGeom prst="line">
            <a:avLst/>
          </a:prstGeom>
          <a:noFill/>
          <a:ln w="9360">
            <a:solidFill>
              <a:srgbClr val="FFFFFF"/>
            </a:solidFill>
            <a:miter lim="800000"/>
            <a:headEnd/>
            <a:tailEnd/>
          </a:ln>
          <a:effectLst/>
        </p:spPr>
        <p:txBody>
          <a:bodyPr/>
          <a:lstStyle/>
          <a:p>
            <a:pPr>
              <a:defRPr/>
            </a:pPr>
            <a:endParaRPr lang="en-US"/>
          </a:p>
        </p:txBody>
      </p:sp>
      <p:sp>
        <p:nvSpPr>
          <p:cNvPr id="3082" name="Line 10"/>
          <p:cNvSpPr>
            <a:spLocks noChangeShapeType="1"/>
          </p:cNvSpPr>
          <p:nvPr/>
        </p:nvSpPr>
        <p:spPr bwMode="auto">
          <a:xfrm>
            <a:off x="995363" y="6526213"/>
            <a:ext cx="1587" cy="165100"/>
          </a:xfrm>
          <a:prstGeom prst="line">
            <a:avLst/>
          </a:prstGeom>
          <a:noFill/>
          <a:ln w="9360">
            <a:solidFill>
              <a:srgbClr val="FFFFFF"/>
            </a:solidFill>
            <a:miter lim="800000"/>
            <a:headEnd/>
            <a:tailEnd/>
          </a:ln>
          <a:effectLst/>
        </p:spPr>
        <p:txBody>
          <a:bodyPr/>
          <a:lstStyle/>
          <a:p>
            <a:pPr>
              <a:defRPr/>
            </a:pPr>
            <a:endParaRPr lang="en-US"/>
          </a:p>
        </p:txBody>
      </p:sp>
      <p:pic>
        <p:nvPicPr>
          <p:cNvPr id="2" name="Picture 1"/>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772400" y="-381000"/>
            <a:ext cx="1152000" cy="1152000"/>
          </a:xfrm>
          <a:prstGeom prst="rect">
            <a:avLst/>
          </a:prstGeom>
        </p:spPr>
      </p:pic>
      <p:sp>
        <p:nvSpPr>
          <p:cNvPr id="3" name="TextBox 2"/>
          <p:cNvSpPr txBox="1"/>
          <p:nvPr userDrawn="1"/>
        </p:nvSpPr>
        <p:spPr>
          <a:xfrm>
            <a:off x="990600" y="0"/>
            <a:ext cx="5015155" cy="369332"/>
          </a:xfrm>
          <a:prstGeom prst="rect">
            <a:avLst/>
          </a:prstGeom>
          <a:noFill/>
        </p:spPr>
        <p:txBody>
          <a:bodyPr wrap="none" rtlCol="0">
            <a:spAutoFit/>
          </a:bodyPr>
          <a:lstStyle/>
          <a:p>
            <a:r>
              <a:rPr lang="en-US" b="1" dirty="0" smtClean="0">
                <a:solidFill>
                  <a:schemeClr val="bg1"/>
                </a:solidFill>
              </a:rPr>
              <a:t>TOEIC Reading Comprehension Exercise 21</a:t>
            </a:r>
            <a:endParaRPr lang="en-GB" b="1" dirty="0">
              <a:solidFill>
                <a:schemeClr val="bg1"/>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mj-lt"/>
          <a:ea typeface="+mj-ea"/>
          <a:cs typeface="+mj-cs"/>
        </a:defRPr>
      </a:lvl1pPr>
      <a:lvl2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2pPr>
      <a:lvl3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3pPr>
      <a:lvl4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4pPr>
      <a:lvl5pPr marL="2057400" indent="-228600" algn="just" defTabSz="457200" rtl="0" eaLnBrk="0" fontAlgn="base" hangingPunct="0">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5pPr>
      <a:lvl6pPr marL="25146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6pPr>
      <a:lvl7pPr marL="29718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7pPr>
      <a:lvl8pPr marL="34290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8pPr>
      <a:lvl9pPr marL="3886200" indent="-228600" algn="l" defTabSz="457200" rtl="0" fontAlgn="base">
        <a:lnSpc>
          <a:spcPct val="90000"/>
        </a:lnSpc>
        <a:spcBef>
          <a:spcPct val="0"/>
        </a:spcBef>
        <a:spcAft>
          <a:spcPct val="0"/>
        </a:spcAft>
        <a:buClr>
          <a:srgbClr val="000000"/>
        </a:buClr>
        <a:buSzPct val="100000"/>
        <a:buFont typeface="Times New Roman" pitchFamily="16" charset="0"/>
        <a:defRPr sz="2000" b="1">
          <a:solidFill>
            <a:srgbClr val="7889FB"/>
          </a:solidFill>
          <a:latin typeface="Arial" charset="0"/>
          <a:cs typeface="Arial" charset="0"/>
        </a:defRPr>
      </a:lvl9pPr>
    </p:titleStyle>
    <p:bodyStyle>
      <a:lvl1pPr marL="161925" indent="-161925" algn="l" defTabSz="457200" rtl="0" eaLnBrk="0" fontAlgn="base" hangingPunct="0">
        <a:spcBef>
          <a:spcPts val="400"/>
        </a:spcBef>
        <a:spcAft>
          <a:spcPct val="0"/>
        </a:spcAft>
        <a:buClr>
          <a:srgbClr val="7889FB"/>
        </a:buClr>
        <a:buSzPct val="110000"/>
        <a:buFont typeface="Wingdings" charset="2"/>
        <a:buChar char=""/>
        <a:defRPr sz="1600">
          <a:solidFill>
            <a:srgbClr val="000000"/>
          </a:solidFill>
          <a:latin typeface="+mn-lt"/>
          <a:ea typeface="+mn-ea"/>
          <a:cs typeface="+mn-cs"/>
        </a:defRPr>
      </a:lvl1pPr>
      <a:lvl2pPr marL="50482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2pPr>
      <a:lvl3pPr marL="854075" indent="-163513" algn="l" defTabSz="457200" rtl="0" eaLnBrk="0" fontAlgn="base" hangingPunct="0">
        <a:spcBef>
          <a:spcPts val="350"/>
        </a:spcBef>
        <a:spcAft>
          <a:spcPct val="0"/>
        </a:spcAft>
        <a:buClr>
          <a:srgbClr val="7889FB"/>
        </a:buClr>
        <a:buSzPct val="100000"/>
        <a:buFont typeface="Arial" charset="0"/>
        <a:buChar char="•"/>
        <a:defRPr sz="1400">
          <a:solidFill>
            <a:srgbClr val="000000"/>
          </a:solidFill>
          <a:latin typeface="+mn-lt"/>
          <a:cs typeface="+mn-cs"/>
        </a:defRPr>
      </a:lvl3pPr>
      <a:lvl4pPr marL="1200150" indent="-173038" algn="l" defTabSz="457200" rtl="0" eaLnBrk="0" fontAlgn="base" hangingPunct="0">
        <a:spcBef>
          <a:spcPts val="300"/>
        </a:spcBef>
        <a:spcAft>
          <a:spcPct val="0"/>
        </a:spcAft>
        <a:buClr>
          <a:srgbClr val="7889FB"/>
        </a:buClr>
        <a:buSzPct val="100000"/>
        <a:buFont typeface="Arial" charset="0"/>
        <a:buChar char="&gt;"/>
        <a:defRPr sz="1200">
          <a:solidFill>
            <a:srgbClr val="000000"/>
          </a:solidFill>
          <a:latin typeface="+mn-lt"/>
          <a:cs typeface="+mn-cs"/>
        </a:defRPr>
      </a:lvl4pPr>
      <a:lvl5pPr marL="1533525" indent="-161925" algn="l" defTabSz="457200" rtl="0" eaLnBrk="0" fontAlgn="base" hangingPunct="0">
        <a:spcBef>
          <a:spcPts val="300"/>
        </a:spcBef>
        <a:spcAft>
          <a:spcPct val="0"/>
        </a:spcAft>
        <a:buClr>
          <a:srgbClr val="7889FB"/>
        </a:buClr>
        <a:buSzPct val="100000"/>
        <a:buFont typeface="Arial" charset="0"/>
        <a:buChar char="–"/>
        <a:defRPr sz="1200">
          <a:solidFill>
            <a:srgbClr val="000000"/>
          </a:solidFill>
          <a:latin typeface="+mn-lt"/>
          <a:cs typeface="+mn-cs"/>
        </a:defRPr>
      </a:lvl5pPr>
      <a:lvl6pPr marL="19907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6pPr>
      <a:lvl7pPr marL="24479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7pPr>
      <a:lvl8pPr marL="29051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8pPr>
      <a:lvl9pPr marL="3362325" indent="-161925" algn="l" defTabSz="457200" rtl="0" fontAlgn="base">
        <a:spcBef>
          <a:spcPts val="300"/>
        </a:spcBef>
        <a:spcAft>
          <a:spcPct val="0"/>
        </a:spcAft>
        <a:buClr>
          <a:srgbClr val="7889FB"/>
        </a:buClr>
        <a:buSzPct val="100000"/>
        <a:buFont typeface="Arial" charset="0"/>
        <a:buChar char="–"/>
        <a:defRPr sz="1200">
          <a:solidFill>
            <a:srgbClr val="000000"/>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2.bp.blogspot.com/-izxfWjreg2Q/T1zHGM3i6vI/AAAAAAAAAc4/uNuqRe72YD8/s1600/toeic+exam.png"/>
          <p:cNvPicPr>
            <a:picLocks noChangeAspect="1" noChangeArrowheads="1"/>
          </p:cNvPicPr>
          <p:nvPr/>
        </p:nvPicPr>
        <p:blipFill>
          <a:blip r:embed="rId2" cstate="print"/>
          <a:srcRect/>
          <a:stretch>
            <a:fillRect/>
          </a:stretch>
        </p:blipFill>
        <p:spPr bwMode="auto">
          <a:xfrm>
            <a:off x="2209800" y="990600"/>
            <a:ext cx="4968552" cy="3116372"/>
          </a:xfrm>
          <a:prstGeom prst="rect">
            <a:avLst/>
          </a:prstGeom>
          <a:noFill/>
        </p:spPr>
      </p:pic>
      <p:sp>
        <p:nvSpPr>
          <p:cNvPr id="6" name="Subtitle 5"/>
          <p:cNvSpPr>
            <a:spLocks noGrp="1"/>
          </p:cNvSpPr>
          <p:nvPr>
            <p:ph type="subTitle" idx="1"/>
          </p:nvPr>
        </p:nvSpPr>
        <p:spPr/>
        <p:txBody>
          <a:bodyPr/>
          <a:lstStyle/>
          <a:p>
            <a:r>
              <a:rPr lang="en-US" sz="4000" dirty="0" smtClean="0">
                <a:solidFill>
                  <a:schemeClr val="accent6">
                    <a:lumMod val="50000"/>
                  </a:schemeClr>
                </a:solidFill>
              </a:rPr>
              <a:t>READING COMPREHENSION</a:t>
            </a:r>
          </a:p>
          <a:p>
            <a:r>
              <a:rPr lang="en-US" sz="4000" dirty="0" smtClean="0">
                <a:solidFill>
                  <a:schemeClr val="accent6">
                    <a:lumMod val="50000"/>
                  </a:schemeClr>
                </a:solidFill>
              </a:rPr>
              <a:t>Exercise 21</a:t>
            </a:r>
          </a:p>
          <a:p>
            <a:endParaRPr lang="en-US" sz="4000" dirty="0" smtClean="0">
              <a:solidFill>
                <a:schemeClr val="accent6">
                  <a:lumMod val="50000"/>
                </a:schemeClr>
              </a:solidFill>
            </a:endParaRP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521730" cy="5230831"/>
          </a:xfrm>
        </p:spPr>
        <p:txBody>
          <a:bodyPr/>
          <a:lstStyle/>
          <a:p>
            <a:pPr>
              <a:buNone/>
            </a:pPr>
            <a:r>
              <a:rPr lang="en-US" b="1" dirty="0" smtClean="0"/>
              <a:t>4) Which sentence could logically be inserted in this paragraph? </a:t>
            </a:r>
          </a:p>
          <a:p>
            <a:pPr>
              <a:buNone/>
            </a:pPr>
            <a:r>
              <a:rPr lang="en-US" dirty="0" smtClean="0"/>
              <a:t>  a. Chaucer and Shakespeare are two other literary giants.</a:t>
            </a:r>
          </a:p>
          <a:p>
            <a:pPr>
              <a:buNone/>
            </a:pPr>
            <a:r>
              <a:rPr lang="en-US" dirty="0" smtClean="0"/>
              <a:t>  b. He had much sympathy for the poor and great understanding of people.</a:t>
            </a:r>
          </a:p>
          <a:p>
            <a:pPr>
              <a:buNone/>
            </a:pPr>
            <a:r>
              <a:rPr lang="en-US" dirty="0" smtClean="0"/>
              <a:t>  c. Oliver Twist' became a successful musical play.</a:t>
            </a:r>
          </a:p>
          <a:p>
            <a:pPr>
              <a:buNone/>
            </a:pPr>
            <a:r>
              <a:rPr lang="en-US" dirty="0" smtClean="0"/>
              <a:t>  d. Nobody is loyal</a:t>
            </a:r>
          </a:p>
          <a:p>
            <a:pPr>
              <a:buNone/>
            </a:pPr>
            <a:endParaRPr lang="en-US" dirty="0" smtClean="0"/>
          </a:p>
          <a:p>
            <a:pPr>
              <a:buNone/>
            </a:pPr>
            <a:r>
              <a:rPr lang="en-US" b="1" dirty="0" smtClean="0"/>
              <a:t>5)What would be the best title for this paragraph?</a:t>
            </a:r>
            <a:r>
              <a:rPr lang="en-US" dirty="0" smtClean="0"/>
              <a:t> </a:t>
            </a:r>
          </a:p>
          <a:p>
            <a:pPr>
              <a:buNone/>
            </a:pPr>
            <a:r>
              <a:rPr lang="en-US" b="1" dirty="0" smtClean="0"/>
              <a:t>  </a:t>
            </a:r>
            <a:r>
              <a:rPr lang="en-US" dirty="0" smtClean="0"/>
              <a:t>a. A Great English Writer</a:t>
            </a:r>
          </a:p>
          <a:p>
            <a:pPr>
              <a:buNone/>
            </a:pPr>
            <a:r>
              <a:rPr lang="en-US" b="1" dirty="0" smtClean="0"/>
              <a:t>  </a:t>
            </a:r>
            <a:r>
              <a:rPr lang="en-US" dirty="0" smtClean="0"/>
              <a:t>b. Giants of English Literature</a:t>
            </a:r>
          </a:p>
          <a:p>
            <a:pPr>
              <a:buNone/>
            </a:pPr>
            <a:r>
              <a:rPr lang="en-US" dirty="0" smtClean="0"/>
              <a:t>  c. Popular Novels by Dickens</a:t>
            </a:r>
          </a:p>
          <a:p>
            <a:pPr>
              <a:buNone/>
            </a:pPr>
            <a:r>
              <a:rPr lang="en-US" dirty="0" smtClean="0"/>
              <a:t>  d. Writer</a:t>
            </a:r>
          </a:p>
          <a:p>
            <a:pPr>
              <a:buNone/>
            </a:pPr>
            <a:endParaRPr lang="en-US" b="1" dirty="0" smtClean="0"/>
          </a:p>
          <a:p>
            <a:pPr>
              <a:buNone/>
            </a:pPr>
            <a:r>
              <a:rPr lang="en-US" b="1" dirty="0" smtClean="0"/>
              <a:t>6) Choose the TWO best answers that describe what the paragraph is about. </a:t>
            </a:r>
          </a:p>
          <a:p>
            <a:pPr>
              <a:buNone/>
            </a:pPr>
            <a:r>
              <a:rPr lang="en-US" dirty="0" smtClean="0"/>
              <a:t>  a. English authors</a:t>
            </a:r>
          </a:p>
          <a:p>
            <a:pPr>
              <a:buNone/>
            </a:pPr>
            <a:r>
              <a:rPr lang="en-US" dirty="0" smtClean="0"/>
              <a:t>  b. Charles Dickens</a:t>
            </a:r>
          </a:p>
          <a:p>
            <a:pPr>
              <a:buNone/>
            </a:pPr>
            <a:r>
              <a:rPr lang="en-US" dirty="0" smtClean="0"/>
              <a:t>  c. Successful writing career</a:t>
            </a:r>
          </a:p>
          <a:p>
            <a:pPr>
              <a:buNone/>
            </a:pPr>
            <a:r>
              <a:rPr lang="en-US" b="1" dirty="0" smtClean="0"/>
              <a:t>  </a:t>
            </a:r>
            <a:r>
              <a:rPr lang="en-US" dirty="0" smtClean="0"/>
              <a:t>d. A Christmas Carol</a:t>
            </a:r>
          </a:p>
          <a:p>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521730" cy="5230831"/>
          </a:xfrm>
        </p:spPr>
        <p:txBody>
          <a:bodyPr/>
          <a:lstStyle/>
          <a:p>
            <a:pPr>
              <a:buNone/>
            </a:pPr>
            <a:r>
              <a:rPr lang="en-US" b="1" dirty="0" smtClean="0"/>
              <a:t>4) Which sentence could logically be inserted in this paragraph? </a:t>
            </a:r>
          </a:p>
          <a:p>
            <a:pPr>
              <a:buNone/>
            </a:pPr>
            <a:r>
              <a:rPr lang="en-US" dirty="0" smtClean="0"/>
              <a:t>  a. Chaucer and Shakespeare are two other literary giants.</a:t>
            </a:r>
          </a:p>
          <a:p>
            <a:pPr>
              <a:buNone/>
            </a:pPr>
            <a:r>
              <a:rPr lang="en-US" b="1" dirty="0" smtClean="0"/>
              <a:t>  b. He had much sympathy for the poor and great understanding of people.</a:t>
            </a:r>
          </a:p>
          <a:p>
            <a:pPr>
              <a:buNone/>
            </a:pPr>
            <a:r>
              <a:rPr lang="en-US" dirty="0" smtClean="0"/>
              <a:t>  c. Oliver Twist' became a successful musical play.</a:t>
            </a:r>
          </a:p>
          <a:p>
            <a:pPr>
              <a:buNone/>
            </a:pPr>
            <a:r>
              <a:rPr lang="en-US" dirty="0" smtClean="0"/>
              <a:t>  d. Nobody is loyal</a:t>
            </a:r>
          </a:p>
          <a:p>
            <a:pPr>
              <a:buNone/>
            </a:pPr>
            <a:endParaRPr lang="en-US" dirty="0" smtClean="0"/>
          </a:p>
          <a:p>
            <a:pPr>
              <a:buNone/>
            </a:pPr>
            <a:r>
              <a:rPr lang="en-US" b="1" dirty="0" smtClean="0"/>
              <a:t>5)What would be the best title for this paragraph?</a:t>
            </a:r>
            <a:r>
              <a:rPr lang="en-US" dirty="0" smtClean="0"/>
              <a:t> </a:t>
            </a:r>
          </a:p>
          <a:p>
            <a:pPr>
              <a:buNone/>
            </a:pPr>
            <a:r>
              <a:rPr lang="en-US" b="1" dirty="0" smtClean="0"/>
              <a:t>  a. A Great English Writer</a:t>
            </a:r>
          </a:p>
          <a:p>
            <a:pPr>
              <a:buNone/>
            </a:pPr>
            <a:r>
              <a:rPr lang="en-US" b="1" dirty="0" smtClean="0"/>
              <a:t>  </a:t>
            </a:r>
            <a:r>
              <a:rPr lang="en-US" dirty="0" smtClean="0"/>
              <a:t>b. Giants of English Literature</a:t>
            </a:r>
          </a:p>
          <a:p>
            <a:pPr>
              <a:buNone/>
            </a:pPr>
            <a:r>
              <a:rPr lang="en-US" dirty="0" smtClean="0"/>
              <a:t>  c. Popular Novels by Dickens</a:t>
            </a:r>
          </a:p>
          <a:p>
            <a:pPr>
              <a:buNone/>
            </a:pPr>
            <a:r>
              <a:rPr lang="en-US" dirty="0" smtClean="0"/>
              <a:t>  d. Writer</a:t>
            </a:r>
          </a:p>
          <a:p>
            <a:pPr>
              <a:buNone/>
            </a:pPr>
            <a:endParaRPr lang="en-US" b="1" dirty="0" smtClean="0"/>
          </a:p>
          <a:p>
            <a:pPr>
              <a:buNone/>
            </a:pPr>
            <a:r>
              <a:rPr lang="en-US" b="1" dirty="0" smtClean="0"/>
              <a:t>6) Choose the TWO best answers that describe what the paragraph is about. </a:t>
            </a:r>
          </a:p>
          <a:p>
            <a:pPr>
              <a:buNone/>
            </a:pPr>
            <a:r>
              <a:rPr lang="en-US" dirty="0" smtClean="0"/>
              <a:t>  a. English authors</a:t>
            </a:r>
          </a:p>
          <a:p>
            <a:pPr>
              <a:buNone/>
            </a:pPr>
            <a:r>
              <a:rPr lang="en-US" b="1" dirty="0" smtClean="0"/>
              <a:t>  b. Charles Dickens</a:t>
            </a:r>
          </a:p>
          <a:p>
            <a:pPr>
              <a:buNone/>
            </a:pPr>
            <a:r>
              <a:rPr lang="en-US" b="1" dirty="0" smtClean="0"/>
              <a:t>  c. Successful writing career</a:t>
            </a:r>
          </a:p>
          <a:p>
            <a:pPr>
              <a:buNone/>
            </a:pPr>
            <a:r>
              <a:rPr lang="en-US" b="1" dirty="0" smtClean="0"/>
              <a:t>  </a:t>
            </a:r>
            <a:r>
              <a:rPr lang="en-US" dirty="0" smtClean="0"/>
              <a:t>d. A Christmas Carol</a:t>
            </a:r>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sz="2400" b="1" dirty="0" smtClean="0">
                <a:solidFill>
                  <a:schemeClr val="accent2">
                    <a:lumMod val="75000"/>
                  </a:schemeClr>
                </a:solidFill>
              </a:rPr>
              <a:t>Read the </a:t>
            </a:r>
            <a:r>
              <a:rPr lang="en-US" sz="2400" b="1" dirty="0">
                <a:solidFill>
                  <a:schemeClr val="accent2">
                    <a:lumMod val="75000"/>
                  </a:schemeClr>
                </a:solidFill>
              </a:rPr>
              <a:t>passage </a:t>
            </a:r>
            <a:r>
              <a:rPr lang="en-US" sz="2400" b="1" dirty="0" smtClean="0">
                <a:solidFill>
                  <a:schemeClr val="accent2">
                    <a:lumMod val="75000"/>
                  </a:schemeClr>
                </a:solidFill>
              </a:rPr>
              <a:t>No:3 </a:t>
            </a:r>
            <a:r>
              <a:rPr lang="en-US" sz="2400" b="1" dirty="0" smtClean="0">
                <a:solidFill>
                  <a:schemeClr val="accent2">
                    <a:lumMod val="75000"/>
                  </a:schemeClr>
                </a:solidFill>
              </a:rPr>
              <a:t>and answer the questions</a:t>
            </a:r>
            <a:endParaRPr lang="en-US" sz="2400" dirty="0" smtClean="0"/>
          </a:p>
          <a:p>
            <a:endParaRPr lang="en-US" dirty="0" smtClean="0"/>
          </a:p>
          <a:p>
            <a:pPr>
              <a:buNone/>
            </a:pPr>
            <a:r>
              <a:rPr lang="en-US" dirty="0" smtClean="0"/>
              <a:t>   Elevators and escalators have become common since their invention at the end of the nineteenth century. Every day millions of people use them to go from one floor to another. Among these ordinary climbing machines, some very extraordinary versions are now in use. In the "Sunshine 60" building in Tokyo, the fastest passenger elevator in the world travels </a:t>
            </a:r>
            <a:r>
              <a:rPr lang="en-US" b="1" dirty="0" smtClean="0"/>
              <a:t>express</a:t>
            </a:r>
            <a:r>
              <a:rPr lang="en-US" dirty="0" smtClean="0"/>
              <a:t> to the 60th floor at the rate of 2,000 feet per minute. In South African mines, elevators can achieve speeds of more than 40 miles per hour! And in St. Petersburg, Russia, a stunning 729-step escalator rises to a height of 20 floors at a train station.</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Find the best replacement for the highlighted word. </a:t>
            </a:r>
          </a:p>
          <a:p>
            <a:pPr>
              <a:buNone/>
            </a:pPr>
            <a:r>
              <a:rPr lang="en-US" dirty="0" smtClean="0"/>
              <a:t>  a. Fast</a:t>
            </a:r>
          </a:p>
          <a:p>
            <a:pPr>
              <a:buNone/>
            </a:pPr>
            <a:r>
              <a:rPr lang="en-US" dirty="0" smtClean="0"/>
              <a:t>  b. Like a train</a:t>
            </a:r>
          </a:p>
          <a:p>
            <a:pPr>
              <a:buNone/>
            </a:pPr>
            <a:r>
              <a:rPr lang="en-US" b="1" dirty="0" smtClean="0"/>
              <a:t>  </a:t>
            </a:r>
            <a:r>
              <a:rPr lang="en-US" dirty="0" smtClean="0"/>
              <a:t>c. Without stopping</a:t>
            </a:r>
          </a:p>
          <a:p>
            <a:pPr>
              <a:buNone/>
            </a:pPr>
            <a:r>
              <a:rPr lang="en-US" b="1" dirty="0" smtClean="0"/>
              <a:t>  </a:t>
            </a:r>
            <a:r>
              <a:rPr lang="en-US" dirty="0" smtClean="0"/>
              <a:t>d. Smoothly</a:t>
            </a:r>
          </a:p>
          <a:p>
            <a:endParaRPr lang="en-US" dirty="0" smtClean="0"/>
          </a:p>
          <a:p>
            <a:pPr>
              <a:buNone/>
            </a:pPr>
            <a:r>
              <a:rPr lang="en-US" b="1" dirty="0" smtClean="0"/>
              <a:t>2) What do you learn from this paragraph that is NOT actually stated? </a:t>
            </a:r>
          </a:p>
          <a:p>
            <a:pPr>
              <a:buNone/>
            </a:pPr>
            <a:r>
              <a:rPr lang="en-US" b="1" dirty="0" smtClean="0"/>
              <a:t>  </a:t>
            </a:r>
            <a:r>
              <a:rPr lang="en-US" dirty="0" smtClean="0"/>
              <a:t>a. The invention of the elevator made skyscrapers possible.</a:t>
            </a:r>
          </a:p>
          <a:p>
            <a:pPr>
              <a:buNone/>
            </a:pPr>
            <a:r>
              <a:rPr lang="en-US" b="1" dirty="0" smtClean="0"/>
              <a:t>  </a:t>
            </a:r>
            <a:r>
              <a:rPr lang="en-US" dirty="0" smtClean="0"/>
              <a:t>b. The Russians have a superior underground train system.</a:t>
            </a:r>
          </a:p>
          <a:p>
            <a:pPr>
              <a:buNone/>
            </a:pPr>
            <a:r>
              <a:rPr lang="en-US" dirty="0" smtClean="0"/>
              <a:t>  c. Escalators reduce a person's chances of having a heart attack.</a:t>
            </a:r>
          </a:p>
          <a:p>
            <a:pPr>
              <a:buNone/>
            </a:pPr>
            <a:r>
              <a:rPr lang="en-US" dirty="0" smtClean="0"/>
              <a:t>  d. Invention of escalator was a bad idea</a:t>
            </a:r>
          </a:p>
          <a:p>
            <a:endParaRPr lang="en-US" dirty="0" smtClean="0"/>
          </a:p>
          <a:p>
            <a:pPr>
              <a:buNone/>
            </a:pPr>
            <a:r>
              <a:rPr lang="en-US" b="1" dirty="0" smtClean="0"/>
              <a:t>3) What would be the best title for this paragraph?</a:t>
            </a:r>
            <a:r>
              <a:rPr lang="en-US" dirty="0" smtClean="0"/>
              <a:t> </a:t>
            </a:r>
          </a:p>
          <a:p>
            <a:pPr>
              <a:buNone/>
            </a:pPr>
            <a:r>
              <a:rPr lang="en-US" dirty="0" smtClean="0"/>
              <a:t>  a. The Fastest Elevator in the World</a:t>
            </a:r>
          </a:p>
          <a:p>
            <a:pPr>
              <a:buNone/>
            </a:pPr>
            <a:r>
              <a:rPr lang="en-US" dirty="0" smtClean="0"/>
              <a:t>  b. Going Up and Down in Rare Style</a:t>
            </a:r>
          </a:p>
          <a:p>
            <a:pPr>
              <a:buNone/>
            </a:pPr>
            <a:r>
              <a:rPr lang="en-US" b="1" dirty="0" smtClean="0"/>
              <a:t>  </a:t>
            </a:r>
            <a:r>
              <a:rPr lang="en-US" dirty="0" smtClean="0"/>
              <a:t>c. Stairs That Move</a:t>
            </a:r>
          </a:p>
          <a:p>
            <a:pPr>
              <a:buNone/>
            </a:pPr>
            <a:r>
              <a:rPr lang="en-US" dirty="0" smtClean="0"/>
              <a:t>  d. Thing that can move</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Find the best replacement for the highlighted word. </a:t>
            </a:r>
          </a:p>
          <a:p>
            <a:pPr>
              <a:buNone/>
            </a:pPr>
            <a:r>
              <a:rPr lang="en-US" dirty="0" smtClean="0"/>
              <a:t>  a. Fast</a:t>
            </a:r>
          </a:p>
          <a:p>
            <a:pPr>
              <a:buNone/>
            </a:pPr>
            <a:r>
              <a:rPr lang="en-US" dirty="0" smtClean="0"/>
              <a:t>  b. Like a train</a:t>
            </a:r>
          </a:p>
          <a:p>
            <a:pPr>
              <a:buNone/>
            </a:pPr>
            <a:r>
              <a:rPr lang="en-US" b="1" dirty="0" smtClean="0"/>
              <a:t>  c. Without stopping</a:t>
            </a:r>
          </a:p>
          <a:p>
            <a:pPr>
              <a:buNone/>
            </a:pPr>
            <a:r>
              <a:rPr lang="en-US" b="1" dirty="0" smtClean="0"/>
              <a:t>  </a:t>
            </a:r>
            <a:r>
              <a:rPr lang="en-US" dirty="0" smtClean="0"/>
              <a:t>d. Smoothly</a:t>
            </a:r>
          </a:p>
          <a:p>
            <a:endParaRPr lang="en-US" dirty="0" smtClean="0"/>
          </a:p>
          <a:p>
            <a:pPr>
              <a:buNone/>
            </a:pPr>
            <a:r>
              <a:rPr lang="en-US" b="1" dirty="0" smtClean="0"/>
              <a:t>2) What do you learn from this paragraph that is NOT actually stated? </a:t>
            </a:r>
          </a:p>
          <a:p>
            <a:pPr>
              <a:buNone/>
            </a:pPr>
            <a:r>
              <a:rPr lang="en-US" b="1" dirty="0" smtClean="0"/>
              <a:t>  a. The invention of the elevator made skyscrapers possible.</a:t>
            </a:r>
          </a:p>
          <a:p>
            <a:pPr>
              <a:buNone/>
            </a:pPr>
            <a:r>
              <a:rPr lang="en-US" b="1" dirty="0" smtClean="0"/>
              <a:t>  </a:t>
            </a:r>
            <a:r>
              <a:rPr lang="en-US" dirty="0" smtClean="0"/>
              <a:t>b. The Russians have a superior underground train system.</a:t>
            </a:r>
          </a:p>
          <a:p>
            <a:pPr>
              <a:buNone/>
            </a:pPr>
            <a:r>
              <a:rPr lang="en-US" dirty="0" smtClean="0"/>
              <a:t>  c. Escalators reduce a person's chances of having a heart attack.</a:t>
            </a:r>
          </a:p>
          <a:p>
            <a:pPr>
              <a:buNone/>
            </a:pPr>
            <a:r>
              <a:rPr lang="en-US" dirty="0" smtClean="0"/>
              <a:t>  d. Invention of escalator was a bad idea</a:t>
            </a:r>
          </a:p>
          <a:p>
            <a:endParaRPr lang="en-US" b="1" dirty="0" smtClean="0"/>
          </a:p>
          <a:p>
            <a:pPr>
              <a:buNone/>
            </a:pPr>
            <a:r>
              <a:rPr lang="en-US" b="1" dirty="0" smtClean="0"/>
              <a:t>3) What would be the best title for this paragraph? </a:t>
            </a:r>
          </a:p>
          <a:p>
            <a:pPr>
              <a:buNone/>
            </a:pPr>
            <a:r>
              <a:rPr lang="en-US" dirty="0" smtClean="0"/>
              <a:t>  a. The Fastest Elevator in the World</a:t>
            </a:r>
          </a:p>
          <a:p>
            <a:pPr>
              <a:buNone/>
            </a:pPr>
            <a:r>
              <a:rPr lang="en-US" b="1" dirty="0" smtClean="0"/>
              <a:t>  </a:t>
            </a:r>
            <a:r>
              <a:rPr lang="en-US" dirty="0" smtClean="0"/>
              <a:t>b. </a:t>
            </a:r>
            <a:r>
              <a:rPr lang="en-US" b="1" dirty="0" smtClean="0"/>
              <a:t>Going Up and Down in Rare Style</a:t>
            </a:r>
          </a:p>
          <a:p>
            <a:pPr>
              <a:buNone/>
            </a:pPr>
            <a:r>
              <a:rPr lang="en-US" b="1" dirty="0" smtClean="0"/>
              <a:t>  </a:t>
            </a:r>
            <a:r>
              <a:rPr lang="en-US" dirty="0" smtClean="0"/>
              <a:t>c. Stairs That Move</a:t>
            </a:r>
          </a:p>
          <a:p>
            <a:pPr>
              <a:buNone/>
            </a:pPr>
            <a:r>
              <a:rPr lang="en-US" dirty="0" smtClean="0"/>
              <a:t>  d. Thing that can move</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Choose the TWO best answers that describe what the paragraph is about. </a:t>
            </a:r>
          </a:p>
          <a:p>
            <a:pPr>
              <a:buNone/>
            </a:pPr>
            <a:r>
              <a:rPr lang="en-US" dirty="0" smtClean="0"/>
              <a:t>  a. Transportation</a:t>
            </a:r>
          </a:p>
          <a:p>
            <a:pPr>
              <a:buNone/>
            </a:pPr>
            <a:r>
              <a:rPr lang="en-US" b="1" dirty="0" smtClean="0"/>
              <a:t> </a:t>
            </a:r>
            <a:r>
              <a:rPr lang="en-US" dirty="0" smtClean="0"/>
              <a:t> b. Unusual elevators</a:t>
            </a:r>
          </a:p>
          <a:p>
            <a:pPr>
              <a:buNone/>
            </a:pPr>
            <a:r>
              <a:rPr lang="en-US" dirty="0" smtClean="0"/>
              <a:t>  c. An exceptional escalator</a:t>
            </a:r>
          </a:p>
          <a:p>
            <a:pPr>
              <a:buNone/>
            </a:pPr>
            <a:r>
              <a:rPr lang="en-US" b="1" dirty="0" smtClean="0"/>
              <a:t>  </a:t>
            </a:r>
            <a:r>
              <a:rPr lang="en-US" dirty="0" smtClean="0"/>
              <a:t>d. Skyscrapers</a:t>
            </a:r>
          </a:p>
          <a:p>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Choose the TWO best answers that describe what the paragraph is about. </a:t>
            </a:r>
          </a:p>
          <a:p>
            <a:pPr>
              <a:buNone/>
            </a:pPr>
            <a:r>
              <a:rPr lang="en-US" dirty="0" smtClean="0"/>
              <a:t>  a. Transportation</a:t>
            </a:r>
          </a:p>
          <a:p>
            <a:pPr>
              <a:buNone/>
            </a:pPr>
            <a:r>
              <a:rPr lang="en-US" b="1" dirty="0" smtClean="0"/>
              <a:t> </a:t>
            </a:r>
            <a:r>
              <a:rPr lang="en-US" dirty="0" smtClean="0"/>
              <a:t> b. </a:t>
            </a:r>
            <a:r>
              <a:rPr lang="en-US" b="1" dirty="0" smtClean="0"/>
              <a:t>Unusual elevators</a:t>
            </a:r>
          </a:p>
          <a:p>
            <a:pPr>
              <a:buNone/>
            </a:pPr>
            <a:r>
              <a:rPr lang="en-US" b="1" dirty="0" smtClean="0"/>
              <a:t>  c. An exceptional escalator</a:t>
            </a:r>
          </a:p>
          <a:p>
            <a:pPr>
              <a:buNone/>
            </a:pPr>
            <a:r>
              <a:rPr lang="en-US" b="1" dirty="0" smtClean="0"/>
              <a:t>  </a:t>
            </a:r>
            <a:r>
              <a:rPr lang="en-US" dirty="0" smtClean="0"/>
              <a:t>d. Skyscrapers</a:t>
            </a:r>
          </a:p>
          <a:p>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838200"/>
            <a:ext cx="8521730" cy="5230831"/>
          </a:xfrm>
        </p:spPr>
        <p:txBody>
          <a:bodyPr/>
          <a:lstStyle/>
          <a:p>
            <a:pPr algn="ctr">
              <a:buNone/>
            </a:pPr>
            <a:r>
              <a:rPr lang="en-US" sz="2400" b="1" dirty="0" smtClean="0">
                <a:solidFill>
                  <a:schemeClr val="accent2">
                    <a:lumMod val="75000"/>
                  </a:schemeClr>
                </a:solidFill>
              </a:rPr>
              <a:t>  Read the </a:t>
            </a:r>
            <a:r>
              <a:rPr lang="en-US" sz="2400" b="1" dirty="0" smtClean="0">
                <a:solidFill>
                  <a:schemeClr val="accent2">
                    <a:lumMod val="75000"/>
                  </a:schemeClr>
                </a:solidFill>
              </a:rPr>
              <a:t>passage No:1 </a:t>
            </a:r>
            <a:r>
              <a:rPr lang="en-US" sz="2400" b="1" dirty="0" smtClean="0">
                <a:solidFill>
                  <a:schemeClr val="accent2">
                    <a:lumMod val="75000"/>
                  </a:schemeClr>
                </a:solidFill>
              </a:rPr>
              <a:t>and answer the questions</a:t>
            </a:r>
          </a:p>
          <a:p>
            <a:pPr algn="ctr">
              <a:buNone/>
            </a:pPr>
            <a:endParaRPr lang="en-GB" sz="2400" b="1" dirty="0" smtClean="0"/>
          </a:p>
          <a:p>
            <a:pPr>
              <a:buNone/>
            </a:pPr>
            <a:r>
              <a:rPr lang="en-US" dirty="0" smtClean="0"/>
              <a:t>   Americans consume about 11 billion bananas each year. Most people think they are eating the fruit of a tree, but the banana plant has neither the woody trunk nor the boughs that a tree has. It is actually a giant stem at the top of which a large bud appears. The leaves of the bud roll back to reveal clusters of small flowers. These develop into bananas. The height of the plant, 8 to 30 feet, is what creates the confusion. In many tropical countries, the leaves of some kinds of banana plants are also useful. Because they contain fibers, the leaves can be used to make baskets, bags, mats, and even roofs for houses.</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Find the best replacement for the highlighted word.</a:t>
            </a:r>
          </a:p>
          <a:p>
            <a:pPr marL="342900" indent="-342900">
              <a:buNone/>
            </a:pPr>
            <a:r>
              <a:rPr lang="en-US" dirty="0" smtClean="0"/>
              <a:t>  a. Bark</a:t>
            </a:r>
            <a:endParaRPr lang="en-US" b="1" dirty="0" smtClean="0"/>
          </a:p>
          <a:p>
            <a:pPr marL="342900" indent="-342900">
              <a:buNone/>
            </a:pPr>
            <a:r>
              <a:rPr lang="en-US" b="1" dirty="0" smtClean="0"/>
              <a:t> </a:t>
            </a:r>
            <a:r>
              <a:rPr lang="en-US" dirty="0" smtClean="0"/>
              <a:t> b. Branches</a:t>
            </a:r>
          </a:p>
          <a:p>
            <a:pPr marL="342900" indent="-342900">
              <a:buNone/>
            </a:pPr>
            <a:r>
              <a:rPr lang="en-US" dirty="0" smtClean="0"/>
              <a:t>  c. Curves</a:t>
            </a:r>
          </a:p>
          <a:p>
            <a:pPr marL="342900" indent="-342900">
              <a:buNone/>
            </a:pPr>
            <a:r>
              <a:rPr lang="en-US" dirty="0" smtClean="0"/>
              <a:t>  d. Twigs</a:t>
            </a:r>
          </a:p>
          <a:p>
            <a:pPr>
              <a:buNone/>
            </a:pPr>
            <a:endParaRPr lang="en-US" b="1" dirty="0" smtClean="0"/>
          </a:p>
          <a:p>
            <a:pPr>
              <a:buNone/>
            </a:pPr>
            <a:r>
              <a:rPr lang="en-US" b="1" dirty="0" smtClean="0"/>
              <a:t>2) Find the best replacement for the highlighted word. </a:t>
            </a:r>
          </a:p>
          <a:p>
            <a:pPr>
              <a:buNone/>
            </a:pPr>
            <a:r>
              <a:rPr lang="en-US" dirty="0" smtClean="0"/>
              <a:t>  a. Lack of clearness</a:t>
            </a:r>
          </a:p>
          <a:p>
            <a:pPr>
              <a:buNone/>
            </a:pPr>
            <a:r>
              <a:rPr lang="en-US" dirty="0" smtClean="0"/>
              <a:t>  b. Definition</a:t>
            </a:r>
          </a:p>
          <a:p>
            <a:pPr>
              <a:buNone/>
            </a:pPr>
            <a:r>
              <a:rPr lang="en-US" dirty="0" smtClean="0"/>
              <a:t>  c. Party</a:t>
            </a:r>
          </a:p>
          <a:p>
            <a:pPr>
              <a:buNone/>
            </a:pPr>
            <a:r>
              <a:rPr lang="en-US" dirty="0" smtClean="0"/>
              <a:t>  d. Strange picture</a:t>
            </a:r>
          </a:p>
          <a:p>
            <a:pPr>
              <a:buNone/>
            </a:pPr>
            <a:endParaRPr lang="en-US" dirty="0" smtClean="0"/>
          </a:p>
          <a:p>
            <a:pPr>
              <a:buNone/>
            </a:pPr>
            <a:r>
              <a:rPr lang="en-US" b="1" dirty="0" smtClean="0"/>
              <a:t>3) Find the best replacement for the highlighted word. </a:t>
            </a:r>
          </a:p>
          <a:p>
            <a:pPr>
              <a:buNone/>
            </a:pPr>
            <a:r>
              <a:rPr lang="en-US" dirty="0" smtClean="0"/>
              <a:t>  a. Include</a:t>
            </a:r>
          </a:p>
          <a:p>
            <a:pPr>
              <a:buNone/>
            </a:pPr>
            <a:r>
              <a:rPr lang="en-US" dirty="0" smtClean="0"/>
              <a:t>  b. Hold</a:t>
            </a:r>
          </a:p>
          <a:p>
            <a:pPr>
              <a:buNone/>
            </a:pPr>
            <a:r>
              <a:rPr lang="en-US" dirty="0" smtClean="0"/>
              <a:t>  c. Grow</a:t>
            </a:r>
          </a:p>
          <a:p>
            <a:pPr>
              <a:buNone/>
            </a:pPr>
            <a:r>
              <a:rPr lang="en-US" dirty="0" smtClean="0"/>
              <a:t>  d. Look like</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None/>
            </a:pPr>
            <a:r>
              <a:rPr lang="en-US" b="1" dirty="0" smtClean="0"/>
              <a:t>1) Find the best replacement for the highlighted word.</a:t>
            </a:r>
          </a:p>
          <a:p>
            <a:pPr marL="342900" indent="-342900">
              <a:buNone/>
            </a:pPr>
            <a:r>
              <a:rPr lang="en-US" dirty="0" smtClean="0"/>
              <a:t>  a. Bark</a:t>
            </a:r>
            <a:endParaRPr lang="en-US" b="1" dirty="0" smtClean="0"/>
          </a:p>
          <a:p>
            <a:pPr marL="342900" indent="-342900">
              <a:buNone/>
            </a:pPr>
            <a:r>
              <a:rPr lang="en-US" b="1" dirty="0" smtClean="0"/>
              <a:t>  b. Branches</a:t>
            </a:r>
          </a:p>
          <a:p>
            <a:pPr marL="342900" indent="-342900">
              <a:buNone/>
            </a:pPr>
            <a:r>
              <a:rPr lang="en-US" b="1" dirty="0" smtClean="0"/>
              <a:t>  c. </a:t>
            </a:r>
            <a:r>
              <a:rPr lang="en-US" dirty="0" smtClean="0"/>
              <a:t>Curves</a:t>
            </a:r>
          </a:p>
          <a:p>
            <a:pPr marL="342900" indent="-342900">
              <a:buNone/>
            </a:pPr>
            <a:r>
              <a:rPr lang="en-US" dirty="0" smtClean="0"/>
              <a:t>  d. Twigs</a:t>
            </a:r>
          </a:p>
          <a:p>
            <a:endParaRPr lang="en-US" dirty="0" smtClean="0"/>
          </a:p>
          <a:p>
            <a:pPr>
              <a:buNone/>
            </a:pPr>
            <a:r>
              <a:rPr lang="en-US" b="1" dirty="0" smtClean="0"/>
              <a:t>2) Find the best replacement for the highlighted word. </a:t>
            </a:r>
          </a:p>
          <a:p>
            <a:pPr>
              <a:buNone/>
            </a:pPr>
            <a:r>
              <a:rPr lang="en-US" b="1" dirty="0" smtClean="0"/>
              <a:t>  a. Lack of clearness</a:t>
            </a:r>
          </a:p>
          <a:p>
            <a:pPr>
              <a:buNone/>
            </a:pPr>
            <a:r>
              <a:rPr lang="en-US" b="1" dirty="0" smtClean="0"/>
              <a:t>  b. </a:t>
            </a:r>
            <a:r>
              <a:rPr lang="en-US" dirty="0" smtClean="0"/>
              <a:t>Definition</a:t>
            </a:r>
          </a:p>
          <a:p>
            <a:pPr>
              <a:buNone/>
            </a:pPr>
            <a:r>
              <a:rPr lang="en-US" dirty="0" smtClean="0"/>
              <a:t>  c. Party</a:t>
            </a:r>
          </a:p>
          <a:p>
            <a:pPr>
              <a:buNone/>
            </a:pPr>
            <a:r>
              <a:rPr lang="en-US" dirty="0" smtClean="0"/>
              <a:t>  d. Strange picture</a:t>
            </a:r>
          </a:p>
          <a:p>
            <a:pPr>
              <a:buNone/>
            </a:pPr>
            <a:endParaRPr lang="en-US" dirty="0" smtClean="0"/>
          </a:p>
          <a:p>
            <a:pPr>
              <a:buNone/>
            </a:pPr>
            <a:r>
              <a:rPr lang="en-US" b="1" dirty="0" smtClean="0"/>
              <a:t>3) Find the best replacement for the highlighted word. </a:t>
            </a:r>
          </a:p>
          <a:p>
            <a:pPr>
              <a:buNone/>
            </a:pPr>
            <a:r>
              <a:rPr lang="en-US" b="1" dirty="0" smtClean="0"/>
              <a:t>  a. Include</a:t>
            </a:r>
          </a:p>
          <a:p>
            <a:pPr>
              <a:buNone/>
            </a:pPr>
            <a:r>
              <a:rPr lang="en-US" b="1" dirty="0" smtClean="0"/>
              <a:t>  </a:t>
            </a:r>
            <a:r>
              <a:rPr lang="en-US" dirty="0" smtClean="0"/>
              <a:t>b. Hold</a:t>
            </a:r>
          </a:p>
          <a:p>
            <a:pPr>
              <a:buNone/>
            </a:pPr>
            <a:r>
              <a:rPr lang="en-US" dirty="0" smtClean="0"/>
              <a:t>  c. Grow</a:t>
            </a:r>
          </a:p>
          <a:p>
            <a:pPr>
              <a:buNone/>
            </a:pPr>
            <a:r>
              <a:rPr lang="en-US" dirty="0" smtClean="0"/>
              <a:t>  d. Look like</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What do you learn from this paragraph that is NOT actually stated? </a:t>
            </a:r>
          </a:p>
          <a:p>
            <a:pPr>
              <a:buNone/>
            </a:pPr>
            <a:r>
              <a:rPr lang="en-US" dirty="0" smtClean="0"/>
              <a:t>  a. The banana is a fruit.</a:t>
            </a:r>
            <a:endParaRPr lang="en-US" b="1" dirty="0" smtClean="0"/>
          </a:p>
          <a:p>
            <a:pPr>
              <a:buNone/>
            </a:pPr>
            <a:r>
              <a:rPr lang="en-US" dirty="0" smtClean="0"/>
              <a:t>  b. Growing bananas is a big business.</a:t>
            </a:r>
          </a:p>
          <a:p>
            <a:pPr>
              <a:buNone/>
            </a:pPr>
            <a:r>
              <a:rPr lang="en-US" b="1" dirty="0" smtClean="0"/>
              <a:t>  </a:t>
            </a:r>
            <a:r>
              <a:rPr lang="en-US" dirty="0" smtClean="0"/>
              <a:t>c. Banana plants grow as tall as many trees.</a:t>
            </a:r>
          </a:p>
          <a:p>
            <a:pPr>
              <a:buNone/>
            </a:pPr>
            <a:r>
              <a:rPr lang="en-US" dirty="0" smtClean="0"/>
              <a:t>  d. Banana is good for health</a:t>
            </a:r>
          </a:p>
          <a:p>
            <a:pPr>
              <a:buNone/>
            </a:pPr>
            <a:endParaRPr lang="en-US" dirty="0" smtClean="0"/>
          </a:p>
          <a:p>
            <a:pPr>
              <a:buNone/>
            </a:pPr>
            <a:r>
              <a:rPr lang="en-US" b="1" dirty="0" smtClean="0"/>
              <a:t>5) Which sentence would best complete this paragraph?</a:t>
            </a:r>
          </a:p>
          <a:p>
            <a:pPr>
              <a:buNone/>
            </a:pPr>
            <a:r>
              <a:rPr lang="en-US" dirty="0" smtClean="0"/>
              <a:t>  a. Bananas are especially rich in potassium and vitamin A.</a:t>
            </a:r>
          </a:p>
          <a:p>
            <a:pPr>
              <a:buNone/>
            </a:pPr>
            <a:r>
              <a:rPr lang="en-US" b="1" dirty="0" smtClean="0"/>
              <a:t>  </a:t>
            </a:r>
            <a:r>
              <a:rPr lang="en-US" dirty="0" smtClean="0"/>
              <a:t>b. The banana plant is more unusual than most people might imagine.</a:t>
            </a:r>
          </a:p>
          <a:p>
            <a:pPr>
              <a:buNone/>
            </a:pPr>
            <a:r>
              <a:rPr lang="en-US" b="1" dirty="0" smtClean="0"/>
              <a:t>  </a:t>
            </a:r>
            <a:r>
              <a:rPr lang="en-US" dirty="0" smtClean="0"/>
              <a:t>c. Bananas are picked and shipped before they are ripe.</a:t>
            </a:r>
          </a:p>
          <a:p>
            <a:pPr>
              <a:buNone/>
            </a:pPr>
            <a:r>
              <a:rPr lang="en-US" dirty="0" smtClean="0"/>
              <a:t>  d. Banana plants are of no use</a:t>
            </a:r>
          </a:p>
          <a:p>
            <a:endParaRPr lang="en-US" dirty="0" smtClean="0"/>
          </a:p>
          <a:p>
            <a:pPr>
              <a:buNone/>
            </a:pPr>
            <a:r>
              <a:rPr lang="en-US" b="1" dirty="0" smtClean="0"/>
              <a:t>6) Choose the TWO best answers that describe what the paragraph is about.</a:t>
            </a:r>
          </a:p>
          <a:p>
            <a:pPr>
              <a:buNone/>
            </a:pPr>
            <a:r>
              <a:rPr lang="en-US" dirty="0" smtClean="0"/>
              <a:t>  a. Fruit trees</a:t>
            </a:r>
          </a:p>
          <a:p>
            <a:pPr>
              <a:buNone/>
            </a:pPr>
            <a:r>
              <a:rPr lang="en-US" dirty="0" smtClean="0"/>
              <a:t>  b. Bananas</a:t>
            </a:r>
          </a:p>
          <a:p>
            <a:pPr>
              <a:buNone/>
            </a:pPr>
            <a:r>
              <a:rPr lang="en-US" dirty="0" smtClean="0"/>
              <a:t>  c. Banana plants</a:t>
            </a:r>
          </a:p>
          <a:p>
            <a:pPr>
              <a:buNone/>
            </a:pPr>
            <a:r>
              <a:rPr lang="en-US" b="1" dirty="0" smtClean="0"/>
              <a:t>  </a:t>
            </a:r>
            <a:r>
              <a:rPr lang="en-US" dirty="0" smtClean="0"/>
              <a:t>d. Tropical fruits</a:t>
            </a:r>
            <a:br>
              <a:rPr lang="en-US" dirty="0" smtClean="0"/>
            </a:br>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4) What do you learn from this paragraph that is NOT actually stated? </a:t>
            </a:r>
          </a:p>
          <a:p>
            <a:pPr>
              <a:buNone/>
            </a:pPr>
            <a:r>
              <a:rPr lang="en-US" dirty="0" smtClean="0"/>
              <a:t>  a. The banana is a fruit.</a:t>
            </a:r>
            <a:endParaRPr lang="en-US" b="1" dirty="0" smtClean="0"/>
          </a:p>
          <a:p>
            <a:pPr>
              <a:buNone/>
            </a:pPr>
            <a:r>
              <a:rPr lang="en-US" b="1" dirty="0" smtClean="0"/>
              <a:t>  b. Growing bananas is a big business.</a:t>
            </a:r>
          </a:p>
          <a:p>
            <a:pPr>
              <a:buNone/>
            </a:pPr>
            <a:r>
              <a:rPr lang="en-US" b="1" dirty="0" smtClean="0"/>
              <a:t>  </a:t>
            </a:r>
            <a:r>
              <a:rPr lang="en-US" dirty="0" smtClean="0"/>
              <a:t>c. Banana plants grow as tall as many trees.</a:t>
            </a:r>
          </a:p>
          <a:p>
            <a:pPr>
              <a:buNone/>
            </a:pPr>
            <a:r>
              <a:rPr lang="en-US" dirty="0" smtClean="0"/>
              <a:t>  d. Banana is good for health</a:t>
            </a:r>
          </a:p>
          <a:p>
            <a:pPr>
              <a:buNone/>
            </a:pPr>
            <a:endParaRPr lang="en-US" b="1" dirty="0" smtClean="0"/>
          </a:p>
          <a:p>
            <a:pPr>
              <a:buNone/>
            </a:pPr>
            <a:r>
              <a:rPr lang="en-US" b="1" dirty="0" smtClean="0"/>
              <a:t>5) Which sentence would best complete this paragraph?</a:t>
            </a:r>
          </a:p>
          <a:p>
            <a:pPr>
              <a:buNone/>
            </a:pPr>
            <a:r>
              <a:rPr lang="en-US" dirty="0" smtClean="0"/>
              <a:t>  a. Bananas are especially rich in potassium and vitamin A.</a:t>
            </a:r>
          </a:p>
          <a:p>
            <a:pPr>
              <a:buNone/>
            </a:pPr>
            <a:r>
              <a:rPr lang="en-US" b="1" dirty="0" smtClean="0"/>
              <a:t>  b. The banana plant is more unusual than most people might imagine.</a:t>
            </a:r>
          </a:p>
          <a:p>
            <a:pPr>
              <a:buNone/>
            </a:pPr>
            <a:r>
              <a:rPr lang="en-US" b="1" dirty="0" smtClean="0"/>
              <a:t>  </a:t>
            </a:r>
            <a:r>
              <a:rPr lang="en-US" dirty="0" smtClean="0"/>
              <a:t>c. Bananas are picked and shipped before they are ripe.</a:t>
            </a:r>
          </a:p>
          <a:p>
            <a:pPr>
              <a:buNone/>
            </a:pPr>
            <a:r>
              <a:rPr lang="en-US" dirty="0" smtClean="0"/>
              <a:t>  d. Banana plants are of no use</a:t>
            </a:r>
          </a:p>
          <a:p>
            <a:endParaRPr lang="en-US" dirty="0" smtClean="0"/>
          </a:p>
          <a:p>
            <a:pPr>
              <a:buNone/>
            </a:pPr>
            <a:r>
              <a:rPr lang="en-US" b="1" dirty="0" smtClean="0"/>
              <a:t>6) Choose the TWO best answers that describe what the paragraph is about.</a:t>
            </a:r>
          </a:p>
          <a:p>
            <a:pPr>
              <a:buNone/>
            </a:pPr>
            <a:r>
              <a:rPr lang="en-US" dirty="0" smtClean="0"/>
              <a:t>  a. Fruit trees</a:t>
            </a:r>
          </a:p>
          <a:p>
            <a:pPr>
              <a:buNone/>
            </a:pPr>
            <a:r>
              <a:rPr lang="en-US" b="1" dirty="0" smtClean="0"/>
              <a:t>  b. Bananas</a:t>
            </a:r>
          </a:p>
          <a:p>
            <a:pPr>
              <a:buNone/>
            </a:pPr>
            <a:r>
              <a:rPr lang="en-US" b="1" dirty="0" smtClean="0"/>
              <a:t>  c. Banana plants</a:t>
            </a:r>
          </a:p>
          <a:p>
            <a:pPr>
              <a:buNone/>
            </a:pPr>
            <a:r>
              <a:rPr lang="en-US" b="1" dirty="0" smtClean="0"/>
              <a:t>  </a:t>
            </a:r>
            <a:r>
              <a:rPr lang="en-US" dirty="0" smtClean="0"/>
              <a:t>d. Tropical fruits</a:t>
            </a:r>
            <a:br>
              <a:rPr lang="en-US" dirty="0" smtClean="0"/>
            </a:b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US" sz="2400" b="1" dirty="0" smtClean="0">
                <a:solidFill>
                  <a:schemeClr val="accent2">
                    <a:lumMod val="75000"/>
                  </a:schemeClr>
                </a:solidFill>
              </a:rPr>
              <a:t> Read the </a:t>
            </a:r>
            <a:r>
              <a:rPr lang="en-US" sz="2400" b="1" dirty="0">
                <a:solidFill>
                  <a:schemeClr val="accent2">
                    <a:lumMod val="75000"/>
                  </a:schemeClr>
                </a:solidFill>
              </a:rPr>
              <a:t>passage </a:t>
            </a:r>
            <a:r>
              <a:rPr lang="en-US" sz="2400" b="1" dirty="0" smtClean="0">
                <a:solidFill>
                  <a:schemeClr val="accent2">
                    <a:lumMod val="75000"/>
                  </a:schemeClr>
                </a:solidFill>
              </a:rPr>
              <a:t>No:2 </a:t>
            </a:r>
            <a:r>
              <a:rPr lang="en-US" sz="2400" b="1" dirty="0" smtClean="0">
                <a:solidFill>
                  <a:schemeClr val="accent2">
                    <a:lumMod val="75000"/>
                  </a:schemeClr>
                </a:solidFill>
              </a:rPr>
              <a:t>and answer the questions</a:t>
            </a:r>
            <a:endParaRPr lang="en-US" sz="2400" dirty="0" smtClean="0"/>
          </a:p>
          <a:p>
            <a:endParaRPr lang="en-US" dirty="0" smtClean="0"/>
          </a:p>
          <a:p>
            <a:pPr>
              <a:buNone/>
            </a:pPr>
            <a:r>
              <a:rPr lang="en-US" dirty="0" smtClean="0"/>
              <a:t>   Charles Dickens is one of the titans of English literature. Unlike so many other writers, he was immensely popular in his own time. Dickens began his writing career as a newspaper reporter when he was quite young. His first book was made up of articles written for the London "Evening Chronicle." He was an astute observer of London life and later based some of his most memorable characters on his early experiences as a reporter. Fame came with "The Pickwick Papers," a humorous novel published in monthly segments during 1836-37. "A Christmas Carol" and "Oliver Twist" are among other popular Dickens stories still widely read.</a:t>
            </a: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Find the best replacement for the highlighted word.</a:t>
            </a:r>
            <a:r>
              <a:rPr lang="en-US" dirty="0" smtClean="0"/>
              <a:t> </a:t>
            </a:r>
          </a:p>
          <a:p>
            <a:pPr>
              <a:buNone/>
            </a:pPr>
            <a:r>
              <a:rPr lang="en-US" dirty="0" smtClean="0"/>
              <a:t>  a. Monsters</a:t>
            </a:r>
          </a:p>
          <a:p>
            <a:pPr>
              <a:buNone/>
            </a:pPr>
            <a:r>
              <a:rPr lang="en-US" dirty="0" smtClean="0"/>
              <a:t>  b. Giants</a:t>
            </a:r>
          </a:p>
          <a:p>
            <a:pPr>
              <a:buNone/>
            </a:pPr>
            <a:r>
              <a:rPr lang="en-US" dirty="0" smtClean="0"/>
              <a:t>  c. Writers</a:t>
            </a:r>
          </a:p>
          <a:p>
            <a:pPr>
              <a:buNone/>
            </a:pPr>
            <a:r>
              <a:rPr lang="en-US" dirty="0" smtClean="0"/>
              <a:t>  d. Readers</a:t>
            </a:r>
          </a:p>
          <a:p>
            <a:pPr>
              <a:buNone/>
            </a:pPr>
            <a:r>
              <a:rPr lang="en-US" dirty="0" smtClean="0"/>
              <a:t> </a:t>
            </a:r>
          </a:p>
          <a:p>
            <a:pPr>
              <a:buNone/>
            </a:pPr>
            <a:r>
              <a:rPr lang="en-US" b="1" dirty="0" smtClean="0"/>
              <a:t>2) Find the best replacement for the highlighted word</a:t>
            </a:r>
            <a:r>
              <a:rPr lang="en-US" dirty="0" smtClean="0"/>
              <a:t>. </a:t>
            </a:r>
          </a:p>
          <a:p>
            <a:pPr>
              <a:buNone/>
            </a:pPr>
            <a:r>
              <a:rPr lang="en-US" dirty="0" smtClean="0"/>
              <a:t>  a. Being responsible</a:t>
            </a:r>
          </a:p>
          <a:p>
            <a:pPr>
              <a:buNone/>
            </a:pPr>
            <a:r>
              <a:rPr lang="en-US" dirty="0" smtClean="0"/>
              <a:t>  b. Hard-working</a:t>
            </a:r>
          </a:p>
          <a:p>
            <a:pPr>
              <a:buNone/>
            </a:pPr>
            <a:r>
              <a:rPr lang="en-US" dirty="0" smtClean="0"/>
              <a:t>  c. Multi-talented</a:t>
            </a:r>
          </a:p>
          <a:p>
            <a:pPr>
              <a:buNone/>
            </a:pPr>
            <a:r>
              <a:rPr lang="en-US" dirty="0" smtClean="0"/>
              <a:t>  d. Having keen judgment</a:t>
            </a:r>
          </a:p>
          <a:p>
            <a:pPr>
              <a:buNone/>
            </a:pPr>
            <a:endParaRPr lang="en-US" dirty="0" smtClean="0"/>
          </a:p>
          <a:p>
            <a:pPr>
              <a:buNone/>
            </a:pPr>
            <a:r>
              <a:rPr lang="en-US" b="1" dirty="0" smtClean="0"/>
              <a:t>3) Find the best replacement for the highlighted word</a:t>
            </a:r>
            <a:r>
              <a:rPr lang="en-US" dirty="0" smtClean="0"/>
              <a:t>. </a:t>
            </a:r>
          </a:p>
          <a:p>
            <a:pPr>
              <a:buNone/>
            </a:pPr>
            <a:r>
              <a:rPr lang="en-US" dirty="0" smtClean="0"/>
              <a:t>  a. Plots</a:t>
            </a:r>
          </a:p>
          <a:p>
            <a:pPr>
              <a:buNone/>
            </a:pPr>
            <a:r>
              <a:rPr lang="en-US" b="1" dirty="0" smtClean="0"/>
              <a:t>  </a:t>
            </a:r>
            <a:r>
              <a:rPr lang="en-US" dirty="0" smtClean="0"/>
              <a:t>b. Parts</a:t>
            </a:r>
          </a:p>
          <a:p>
            <a:pPr>
              <a:buNone/>
            </a:pPr>
            <a:r>
              <a:rPr lang="en-US" dirty="0" smtClean="0"/>
              <a:t>  c. Magazines</a:t>
            </a:r>
          </a:p>
          <a:p>
            <a:pPr>
              <a:buNone/>
            </a:pPr>
            <a:r>
              <a:rPr lang="en-US" dirty="0" smtClean="0"/>
              <a:t>  d. Offices</a:t>
            </a:r>
          </a:p>
          <a:p>
            <a:endParaRPr lang="en-US" dirty="0" smtClean="0"/>
          </a:p>
          <a:p>
            <a:endParaRPr lang="en-US"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US" b="1" dirty="0" smtClean="0"/>
              <a:t>1) Find the best replacement for the highlighted word.</a:t>
            </a:r>
            <a:r>
              <a:rPr lang="en-US" dirty="0" smtClean="0"/>
              <a:t> </a:t>
            </a:r>
          </a:p>
          <a:p>
            <a:pPr>
              <a:buNone/>
            </a:pPr>
            <a:r>
              <a:rPr lang="en-US" dirty="0" smtClean="0"/>
              <a:t>  a. Monsters</a:t>
            </a:r>
          </a:p>
          <a:p>
            <a:pPr>
              <a:buNone/>
            </a:pPr>
            <a:r>
              <a:rPr lang="en-US" b="1" dirty="0" smtClean="0"/>
              <a:t>  b. Giants</a:t>
            </a:r>
          </a:p>
          <a:p>
            <a:pPr>
              <a:buNone/>
            </a:pPr>
            <a:r>
              <a:rPr lang="en-US" dirty="0" smtClean="0"/>
              <a:t>  c. Writers</a:t>
            </a:r>
          </a:p>
          <a:p>
            <a:pPr>
              <a:buNone/>
            </a:pPr>
            <a:r>
              <a:rPr lang="en-US" dirty="0" smtClean="0"/>
              <a:t>  d. Readers</a:t>
            </a:r>
          </a:p>
          <a:p>
            <a:pPr>
              <a:buNone/>
            </a:pPr>
            <a:r>
              <a:rPr lang="en-US" dirty="0" smtClean="0"/>
              <a:t> </a:t>
            </a:r>
          </a:p>
          <a:p>
            <a:pPr>
              <a:buNone/>
            </a:pPr>
            <a:r>
              <a:rPr lang="en-US" b="1" dirty="0" smtClean="0"/>
              <a:t>2) Find the best replacement for the highlighted word. </a:t>
            </a:r>
          </a:p>
          <a:p>
            <a:pPr>
              <a:buNone/>
            </a:pPr>
            <a:r>
              <a:rPr lang="en-US" dirty="0" smtClean="0"/>
              <a:t>  a. Being responsible</a:t>
            </a:r>
          </a:p>
          <a:p>
            <a:pPr>
              <a:buNone/>
            </a:pPr>
            <a:r>
              <a:rPr lang="en-US" dirty="0" smtClean="0"/>
              <a:t>  b. Hard-working</a:t>
            </a:r>
          </a:p>
          <a:p>
            <a:pPr>
              <a:buNone/>
            </a:pPr>
            <a:r>
              <a:rPr lang="en-US" dirty="0" smtClean="0"/>
              <a:t>  c. Multi-talented</a:t>
            </a:r>
          </a:p>
          <a:p>
            <a:pPr>
              <a:buNone/>
            </a:pPr>
            <a:r>
              <a:rPr lang="en-US" b="1" dirty="0" smtClean="0"/>
              <a:t>  d. Having keen judgment</a:t>
            </a:r>
          </a:p>
          <a:p>
            <a:pPr>
              <a:buNone/>
            </a:pPr>
            <a:endParaRPr lang="en-US" dirty="0" smtClean="0"/>
          </a:p>
          <a:p>
            <a:pPr>
              <a:buNone/>
            </a:pPr>
            <a:r>
              <a:rPr lang="en-US" b="1" dirty="0" smtClean="0"/>
              <a:t>3) Find the best replacement for the highlighted word. </a:t>
            </a:r>
          </a:p>
          <a:p>
            <a:pPr>
              <a:buNone/>
            </a:pPr>
            <a:r>
              <a:rPr lang="en-US" dirty="0" smtClean="0"/>
              <a:t>  a. Plots</a:t>
            </a:r>
          </a:p>
          <a:p>
            <a:pPr>
              <a:buNone/>
            </a:pPr>
            <a:r>
              <a:rPr lang="en-US" b="1" dirty="0" smtClean="0"/>
              <a:t>  b. Parts</a:t>
            </a:r>
          </a:p>
          <a:p>
            <a:pPr>
              <a:buNone/>
            </a:pPr>
            <a:r>
              <a:rPr lang="en-US" dirty="0" smtClean="0"/>
              <a:t>  c. Magazines</a:t>
            </a:r>
          </a:p>
          <a:p>
            <a:pPr>
              <a:buNone/>
            </a:pPr>
            <a:r>
              <a:rPr lang="en-US" dirty="0" smtClean="0"/>
              <a:t>  d. Offices</a:t>
            </a:r>
          </a:p>
          <a:p>
            <a:endParaRPr lang="en-US" dirty="0" smtClean="0"/>
          </a:p>
          <a:p>
            <a:endParaRPr lang="en-US"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3_Default Design">
  <a:themeElements>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1_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1_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1_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336</TotalTime>
  <Words>609</Words>
  <Application>Microsoft Office PowerPoint</Application>
  <PresentationFormat>On-screen Show (4:3)</PresentationFormat>
  <Paragraphs>193</Paragraphs>
  <Slides>16</Slides>
  <Notes>1</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3_Default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WIJ3_2</dc:creator>
  <cp:lastModifiedBy>abc</cp:lastModifiedBy>
  <cp:revision>21</cp:revision>
  <dcterms:created xsi:type="dcterms:W3CDTF">2014-02-13T07:37:42Z</dcterms:created>
  <dcterms:modified xsi:type="dcterms:W3CDTF">2016-03-01T06:51:01Z</dcterms:modified>
</cp:coreProperties>
</file>