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7371" autoAdjust="0"/>
  </p:normalViewPr>
  <p:slideViewPr>
    <p:cSldViewPr>
      <p:cViewPr varScale="1">
        <p:scale>
          <a:sx n="40" d="100"/>
          <a:sy n="40" d="100"/>
        </p:scale>
        <p:origin x="-2256"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BFC3643-8B5C-40C4-BCC7-EF688056A3E0}" type="datetimeFigureOut">
              <a:rPr lang="en-US" smtClean="0"/>
              <a:pPr/>
              <a:t>3/10/2016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A8EFCDD-A80A-4F0C-9276-842ADDAC38F7}" type="slidenum">
              <a:rPr lang="en-US" smtClean="0"/>
              <a:pPr/>
              <a:t>‹#›</a:t>
            </a:fld>
            <a:endParaRPr lang="en-US"/>
          </a:p>
        </p:txBody>
      </p:sp>
    </p:spTree>
    <p:extLst>
      <p:ext uri="{BB962C8B-B14F-4D97-AF65-F5344CB8AC3E}">
        <p14:creationId xmlns:p14="http://schemas.microsoft.com/office/powerpoint/2010/main" val="31398182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OK. When you come in, the first thing to do is find your time card. Time cards are in this rack on the wall, next to the clock. They're filed in alphabetical order. Punch in by inserting your card in the slot on top of the clock. This will stamp onto the card the time that you start work. Then return your card to its place on the rack. When you go to lunch, make sure that you take your time card again and punch out when you leave, and punch in when you get back. Also be sure and punch out at the end of the day.</a:t>
            </a:r>
            <a:endParaRPr lang="en-US" dirty="0"/>
          </a:p>
        </p:txBody>
      </p:sp>
      <p:sp>
        <p:nvSpPr>
          <p:cNvPr id="4" name="Slide Number Placeholder 3"/>
          <p:cNvSpPr>
            <a:spLocks noGrp="1"/>
          </p:cNvSpPr>
          <p:nvPr>
            <p:ph type="sldNum" sz="quarter" idx="10"/>
          </p:nvPr>
        </p:nvSpPr>
        <p:spPr/>
        <p:txBody>
          <a:bodyPr/>
          <a:lstStyle/>
          <a:p>
            <a:fld id="{1A8EFCDD-A80A-4F0C-9276-842ADDAC38F7}"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Thank you for coming. The purpose of this meeting is to announce that, after nearly four months of screening and interviews, our selection committee has chosen </a:t>
            </a:r>
            <a:r>
              <a:rPr lang="en-US" sz="1200" b="0" i="0" kern="1200" dirty="0" err="1" smtClean="0">
                <a:solidFill>
                  <a:schemeClr val="tx1"/>
                </a:solidFill>
                <a:latin typeface="+mn-lt"/>
                <a:ea typeface="+mn-ea"/>
                <a:cs typeface="+mn-cs"/>
              </a:rPr>
              <a:t>Gunther</a:t>
            </a:r>
            <a:r>
              <a:rPr lang="en-US" sz="1200" b="0" i="0" kern="1200" dirty="0" smtClean="0">
                <a:solidFill>
                  <a:schemeClr val="tx1"/>
                </a:solidFill>
                <a:latin typeface="+mn-lt"/>
                <a:ea typeface="+mn-ea"/>
                <a:cs typeface="+mn-cs"/>
              </a:rPr>
              <a:t> Van </a:t>
            </a:r>
            <a:r>
              <a:rPr lang="en-US" sz="1200" b="0" i="0" kern="1200" dirty="0" err="1" smtClean="0">
                <a:solidFill>
                  <a:schemeClr val="tx1"/>
                </a:solidFill>
                <a:latin typeface="+mn-lt"/>
                <a:ea typeface="+mn-ea"/>
                <a:cs typeface="+mn-cs"/>
              </a:rPr>
              <a:t>Holleback</a:t>
            </a:r>
            <a:r>
              <a:rPr lang="en-US" sz="1200" b="0" i="0" kern="1200" dirty="0" smtClean="0">
                <a:solidFill>
                  <a:schemeClr val="tx1"/>
                </a:solidFill>
                <a:latin typeface="+mn-lt"/>
                <a:ea typeface="+mn-ea"/>
                <a:cs typeface="+mn-cs"/>
              </a:rPr>
              <a:t> as the new advertising director for Banana Computers. Mr. Van </a:t>
            </a:r>
            <a:r>
              <a:rPr lang="en-US" sz="1200" b="0" i="0" kern="1200" dirty="0" err="1" smtClean="0">
                <a:solidFill>
                  <a:schemeClr val="tx1"/>
                </a:solidFill>
                <a:latin typeface="+mn-lt"/>
                <a:ea typeface="+mn-ea"/>
                <a:cs typeface="+mn-cs"/>
              </a:rPr>
              <a:t>Holleback</a:t>
            </a:r>
            <a:r>
              <a:rPr lang="en-US" sz="1200" b="0" i="0" kern="1200" dirty="0" smtClean="0">
                <a:solidFill>
                  <a:schemeClr val="tx1"/>
                </a:solidFill>
                <a:latin typeface="+mn-lt"/>
                <a:ea typeface="+mn-ea"/>
                <a:cs typeface="+mn-cs"/>
              </a:rPr>
              <a:t> comes to us from Grafton Industries, where he has been advertising director for the past five years. Previously, he was a manager for advertising firms in Munich, Copenhagen, and Venice. Mr. Van </a:t>
            </a:r>
            <a:r>
              <a:rPr lang="en-US" sz="1200" b="0" i="0" kern="1200" dirty="0" err="1" smtClean="0">
                <a:solidFill>
                  <a:schemeClr val="tx1"/>
                </a:solidFill>
                <a:latin typeface="+mn-lt"/>
                <a:ea typeface="+mn-ea"/>
                <a:cs typeface="+mn-cs"/>
              </a:rPr>
              <a:t>Holleback</a:t>
            </a:r>
            <a:r>
              <a:rPr lang="en-US" sz="1200" b="0" i="0" kern="1200" dirty="0" smtClean="0">
                <a:solidFill>
                  <a:schemeClr val="tx1"/>
                </a:solidFill>
                <a:latin typeface="+mn-lt"/>
                <a:ea typeface="+mn-ea"/>
                <a:cs typeface="+mn-cs"/>
              </a:rPr>
              <a:t> has a master's business degree from </a:t>
            </a:r>
            <a:r>
              <a:rPr lang="en-US" sz="1200" b="0" i="0" kern="1200" dirty="0" err="1" smtClean="0">
                <a:solidFill>
                  <a:schemeClr val="tx1"/>
                </a:solidFill>
                <a:latin typeface="+mn-lt"/>
                <a:ea typeface="+mn-ea"/>
                <a:cs typeface="+mn-cs"/>
              </a:rPr>
              <a:t>Guttenborg</a:t>
            </a:r>
            <a:r>
              <a:rPr lang="en-US" sz="1200" b="0" i="0" kern="1200" dirty="0" smtClean="0">
                <a:solidFill>
                  <a:schemeClr val="tx1"/>
                </a:solidFill>
                <a:latin typeface="+mn-lt"/>
                <a:ea typeface="+mn-ea"/>
                <a:cs typeface="+mn-cs"/>
              </a:rPr>
              <a:t> University, and earned the 2008 "executive of the year" award for helping increase sales at Grafton Industries by 45 percent. Mr. Van </a:t>
            </a:r>
            <a:r>
              <a:rPr lang="en-US" sz="1200" b="0" i="0" kern="1200" dirty="0" err="1" smtClean="0">
                <a:solidFill>
                  <a:schemeClr val="tx1"/>
                </a:solidFill>
                <a:latin typeface="+mn-lt"/>
                <a:ea typeface="+mn-ea"/>
                <a:cs typeface="+mn-cs"/>
              </a:rPr>
              <a:t>Holleback</a:t>
            </a:r>
            <a:r>
              <a:rPr lang="en-US" sz="1200" b="0" i="0" kern="1200" dirty="0" smtClean="0">
                <a:solidFill>
                  <a:schemeClr val="tx1"/>
                </a:solidFill>
                <a:latin typeface="+mn-lt"/>
                <a:ea typeface="+mn-ea"/>
                <a:cs typeface="+mn-cs"/>
              </a:rPr>
              <a:t> will spend six weeks in training before coming to work at our corporate headquarters here in Toronto. We are excited to welcome Mr. Van </a:t>
            </a:r>
            <a:r>
              <a:rPr lang="en-US" sz="1200" b="0" i="0" kern="1200" dirty="0" err="1" smtClean="0">
                <a:solidFill>
                  <a:schemeClr val="tx1"/>
                </a:solidFill>
                <a:latin typeface="+mn-lt"/>
                <a:ea typeface="+mn-ea"/>
                <a:cs typeface="+mn-cs"/>
              </a:rPr>
              <a:t>Holleback</a:t>
            </a:r>
            <a:r>
              <a:rPr lang="en-US" sz="1200" b="0" i="0" kern="1200" dirty="0" smtClean="0">
                <a:solidFill>
                  <a:schemeClr val="tx1"/>
                </a:solidFill>
                <a:latin typeface="+mn-lt"/>
                <a:ea typeface="+mn-ea"/>
                <a:cs typeface="+mn-cs"/>
              </a:rPr>
              <a:t> to our company, and we look forward to a long and fruitful relationship.</a:t>
            </a:r>
            <a:endParaRPr lang="en-US" dirty="0"/>
          </a:p>
        </p:txBody>
      </p:sp>
      <p:sp>
        <p:nvSpPr>
          <p:cNvPr id="4" name="Slide Number Placeholder 3"/>
          <p:cNvSpPr>
            <a:spLocks noGrp="1"/>
          </p:cNvSpPr>
          <p:nvPr>
            <p:ph type="sldNum" sz="quarter" idx="10"/>
          </p:nvPr>
        </p:nvSpPr>
        <p:spPr/>
        <p:txBody>
          <a:bodyPr/>
          <a:lstStyle/>
          <a:p>
            <a:fld id="{1A8EFCDD-A80A-4F0C-9276-842ADDAC38F7}" type="slidenum">
              <a:rPr lang="en-US" smtClean="0"/>
              <a:pPr/>
              <a:t>20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A8EFCDD-A80A-4F0C-9276-842ADDAC38F7}" type="slidenum">
              <a:rPr lang="en-US" smtClean="0"/>
              <a:pPr/>
              <a:t>21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1" kern="1200" dirty="0" smtClean="0">
                <a:solidFill>
                  <a:schemeClr val="tx1"/>
                </a:solidFill>
                <a:latin typeface="+mn-lt"/>
                <a:ea typeface="+mn-ea"/>
                <a:cs typeface="+mn-cs"/>
              </a:rPr>
              <a:t>TOEIC listening part IV, set 13, exercise 2</a:t>
            </a:r>
          </a:p>
          <a:p>
            <a:r>
              <a:rPr lang="en-US" sz="1200" b="0" i="0" kern="1200" dirty="0" smtClean="0">
                <a:solidFill>
                  <a:schemeClr val="tx1"/>
                </a:solidFill>
                <a:latin typeface="+mn-lt"/>
                <a:ea typeface="+mn-ea"/>
                <a:cs typeface="+mn-cs"/>
              </a:rPr>
              <a:t>The city of North Beach would like to inform residents of the Independence Day parade next month. On Friday, July 4th, there will be a parade on Main Street between First Avenue and Tenth Avenue. Main street will be closed to vehicle traffic from 5 p.m. to 9 p.m. that day. There will be pedestrian access to businesses and shops along the parade route. During the parade, traffic will be re-routed through Pine Street. We apologize for any inconvenience this will cause. If you have any questions, phone the city manager's office at 555-9449. The office is open from 8 a.m. to 4 p.m. Mondays through Fridays.</a:t>
            </a:r>
            <a:endParaRPr lang="en-US" dirty="0"/>
          </a:p>
        </p:txBody>
      </p:sp>
      <p:sp>
        <p:nvSpPr>
          <p:cNvPr id="4" name="Slide Number Placeholder 3"/>
          <p:cNvSpPr>
            <a:spLocks noGrp="1"/>
          </p:cNvSpPr>
          <p:nvPr>
            <p:ph type="sldNum" sz="quarter" idx="10"/>
          </p:nvPr>
        </p:nvSpPr>
        <p:spPr/>
        <p:txBody>
          <a:bodyPr/>
          <a:lstStyle/>
          <a:p>
            <a:fld id="{1A8EFCDD-A80A-4F0C-9276-842ADDAC38F7}"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Hello. You've reached the main office of Big Mutual Bank. Our hours of operation are 9 a.m. to 5 p.m. Monday through Friday, except on national holidays. Please listen carefully to the following options. If you know the extension of the person you wish to speak with, dial it now. For a directory of extension numbers, press the pound key. To check the balance on your account, press one. To check the balance on a home or automobile loan, press two. To order more checks, press three. To speak with a customer service representative, press 4. We also invite you to visit our web site at www.bmb.com for addresses, phone numbers, and directories of all of our 24 branches.</a:t>
            </a:r>
            <a:endParaRPr lang="en-US" dirty="0"/>
          </a:p>
        </p:txBody>
      </p:sp>
      <p:sp>
        <p:nvSpPr>
          <p:cNvPr id="4" name="Slide Number Placeholder 3"/>
          <p:cNvSpPr>
            <a:spLocks noGrp="1"/>
          </p:cNvSpPr>
          <p:nvPr>
            <p:ph type="sldNum" sz="quarter" idx="10"/>
          </p:nvPr>
        </p:nvSpPr>
        <p:spPr/>
        <p:txBody>
          <a:bodyPr/>
          <a:lstStyle/>
          <a:p>
            <a:fld id="{1A8EFCDD-A80A-4F0C-9276-842ADDAC38F7}" type="slidenum">
              <a:rPr lang="en-US" smtClean="0"/>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In answer to your question, no, I didn't plan to become an author. It happened almost by accident, actually. I've always liked to write. When I was in college, I had a couple of short stories published in the campus literature magazine. But I majored in business. When I was 28, I wrote a short story in my spare time. My wife read it, and submitted it to a magazine behind my back. Well, it was published. That encouraged me to start writing more in my spare time. By age 32, I had completed my first novel. To my great surprise, it became a best-seller. So I quit my business job and began writing full time. Now, after six best-sellers, I finally consider myself to be a writer.</a:t>
            </a:r>
            <a:endParaRPr lang="en-US" dirty="0"/>
          </a:p>
        </p:txBody>
      </p:sp>
      <p:sp>
        <p:nvSpPr>
          <p:cNvPr id="4" name="Slide Number Placeholder 3"/>
          <p:cNvSpPr>
            <a:spLocks noGrp="1"/>
          </p:cNvSpPr>
          <p:nvPr>
            <p:ph type="sldNum" sz="quarter" idx="10"/>
          </p:nvPr>
        </p:nvSpPr>
        <p:spPr/>
        <p:txBody>
          <a:bodyPr/>
          <a:lstStyle/>
          <a:p>
            <a:fld id="{1A8EFCDD-A80A-4F0C-9276-842ADDAC38F7}" type="slidenum">
              <a:rPr lang="en-US" smtClean="0"/>
              <a:pPr/>
              <a:t>8</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May I have your attention please? Thank you for your patience this afternoon. It's now my honor to introduce our final presenter, Ms. Nancy Wang. Ms. Wang will talk about her research on vitamin D. She will present data on effects of too much vitamin D on the body's immune system. Ms. Wang is a researcher with Nutritional Sciences, Incorporated, and has recently been elected to the board of the Council of International Nutritionists, which is based in Denmark. After the presentation, Ms. Wang will hold a question-and-answer session. If you have a question, please come to one of the microphones located in each aisle, so that everyone in the room can be sure and hear you. Now, here's Nancy Wang.</a:t>
            </a: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1A8EFCDD-A80A-4F0C-9276-842ADDAC38F7}" type="slidenum">
              <a:rPr lang="en-US" smtClean="0"/>
              <a:pPr/>
              <a:t>10</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Are you ready to have fun in the sun? Then come to Wild Water Park. We have something for everyone in the family. Toddlers will love our splash-and-squirt pool. Older boys and girls can surf with bodies or boogie board in our giant wave pool. And we have water slides suited for all ages, including our famous "</a:t>
            </a:r>
            <a:r>
              <a:rPr lang="en-US" sz="1200" b="0" i="0" kern="1200" dirty="0" err="1" smtClean="0">
                <a:solidFill>
                  <a:schemeClr val="tx1"/>
                </a:solidFill>
                <a:latin typeface="+mn-lt"/>
                <a:ea typeface="+mn-ea"/>
                <a:cs typeface="+mn-cs"/>
              </a:rPr>
              <a:t>Howlin</a:t>
            </a:r>
            <a:r>
              <a:rPr lang="en-US" sz="1200" b="0" i="0" kern="1200" dirty="0" smtClean="0">
                <a:solidFill>
                  <a:schemeClr val="tx1"/>
                </a:solidFill>
                <a:latin typeface="+mn-lt"/>
                <a:ea typeface="+mn-ea"/>
                <a:cs typeface="+mn-cs"/>
              </a:rPr>
              <a:t>' Hurricane" and "Daredevil Drop" -- slides bigger and better than any you'll find at other water parks. Wild Water Park opens for the summer on Friday, June 21st. Right now, we're offering family passes to opening weekend for only $50 -- that's $25 less than the usual price. And, if you buy your family pass before June 14th, you'll get a children's ticket for any other date during the summer absolutely free. Don't wait! To order tickets, call 555-7743, or visit us online at www.wildwater.com. Wild Water Park: the best attractions at the lowest prices.</a:t>
            </a: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1A8EFCDD-A80A-4F0C-9276-842ADDAC38F7}" type="slidenum">
              <a:rPr lang="en-US" smtClean="0"/>
              <a:pPr/>
              <a:t>12</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Ladies and gentlemen. Welcome to </a:t>
            </a:r>
            <a:r>
              <a:rPr lang="en-US" sz="1200" b="0" i="0" kern="1200" dirty="0" err="1" smtClean="0">
                <a:solidFill>
                  <a:schemeClr val="tx1"/>
                </a:solidFill>
                <a:latin typeface="+mn-lt"/>
                <a:ea typeface="+mn-ea"/>
                <a:cs typeface="+mn-cs"/>
              </a:rPr>
              <a:t>Smallville</a:t>
            </a:r>
            <a:r>
              <a:rPr lang="en-US" sz="1200" b="0" i="0" kern="1200" dirty="0" smtClean="0">
                <a:solidFill>
                  <a:schemeClr val="tx1"/>
                </a:solidFill>
                <a:latin typeface="+mn-lt"/>
                <a:ea typeface="+mn-ea"/>
                <a:cs typeface="+mn-cs"/>
              </a:rPr>
              <a:t> Theater for tonight's performance of "Romeo and Juliet" by the </a:t>
            </a:r>
            <a:r>
              <a:rPr lang="en-US" sz="1200" b="0" i="0" kern="1200" dirty="0" err="1" smtClean="0">
                <a:solidFill>
                  <a:schemeClr val="tx1"/>
                </a:solidFill>
                <a:latin typeface="+mn-lt"/>
                <a:ea typeface="+mn-ea"/>
                <a:cs typeface="+mn-cs"/>
              </a:rPr>
              <a:t>Smallville</a:t>
            </a:r>
            <a:r>
              <a:rPr lang="en-US" sz="1200" b="0" i="0" kern="1200" dirty="0" smtClean="0">
                <a:solidFill>
                  <a:schemeClr val="tx1"/>
                </a:solidFill>
                <a:latin typeface="+mn-lt"/>
                <a:ea typeface="+mn-ea"/>
                <a:cs typeface="+mn-cs"/>
              </a:rPr>
              <a:t> Theater Troupe. The performance will begin at 7:30, and there will be four acts with a 20-minute intermission. During intermission drinks and snacks are for sale in the lobby. We ask you at this time to kindly turn off all cell phones and pagers, and remind you that photography is not permitted during the performance. After the show, you can purchase tickets at the box office for any or all of </a:t>
            </a:r>
            <a:r>
              <a:rPr lang="en-US" sz="1200" b="0" i="0" kern="1200" dirty="0" err="1" smtClean="0">
                <a:solidFill>
                  <a:schemeClr val="tx1"/>
                </a:solidFill>
                <a:latin typeface="+mn-lt"/>
                <a:ea typeface="+mn-ea"/>
                <a:cs typeface="+mn-cs"/>
              </a:rPr>
              <a:t>Smallville</a:t>
            </a:r>
            <a:r>
              <a:rPr lang="en-US" sz="1200" b="0" i="0" kern="1200" dirty="0" smtClean="0">
                <a:solidFill>
                  <a:schemeClr val="tx1"/>
                </a:solidFill>
                <a:latin typeface="+mn-lt"/>
                <a:ea typeface="+mn-ea"/>
                <a:cs typeface="+mn-cs"/>
              </a:rPr>
              <a:t> Theater's six upcoming presentations this season. The box office is also open Monday through Friday from 9 a.m. to 5 p.m. You can buy tickets in person or by calling the box office at 555-8294. Thank you for coming, and enjoy the show!</a:t>
            </a:r>
            <a:endParaRPr lang="en-US" dirty="0"/>
          </a:p>
        </p:txBody>
      </p:sp>
      <p:sp>
        <p:nvSpPr>
          <p:cNvPr id="4" name="Slide Number Placeholder 3"/>
          <p:cNvSpPr>
            <a:spLocks noGrp="1"/>
          </p:cNvSpPr>
          <p:nvPr>
            <p:ph type="sldNum" sz="quarter" idx="10"/>
          </p:nvPr>
        </p:nvSpPr>
        <p:spPr/>
        <p:txBody>
          <a:bodyPr/>
          <a:lstStyle/>
          <a:p>
            <a:fld id="{1A8EFCDD-A80A-4F0C-9276-842ADDAC38F7}" type="slidenum">
              <a:rPr lang="en-US" smtClean="0"/>
              <a:pPr/>
              <a:t>14</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Hello Patrick. This is Robin. Could you please tell Rico and </a:t>
            </a:r>
            <a:r>
              <a:rPr lang="en-US" sz="1200" b="0" i="0" kern="1200" dirty="0" err="1" smtClean="0">
                <a:solidFill>
                  <a:schemeClr val="tx1"/>
                </a:solidFill>
                <a:latin typeface="+mn-lt"/>
                <a:ea typeface="+mn-ea"/>
                <a:cs typeface="+mn-cs"/>
              </a:rPr>
              <a:t>Yumi</a:t>
            </a:r>
            <a:r>
              <a:rPr lang="en-US" sz="1200" b="0" i="0" kern="1200" dirty="0" smtClean="0">
                <a:solidFill>
                  <a:schemeClr val="tx1"/>
                </a:solidFill>
                <a:latin typeface="+mn-lt"/>
                <a:ea typeface="+mn-ea"/>
                <a:cs typeface="+mn-cs"/>
              </a:rPr>
              <a:t> that I'm going to be a few minutes late for our appointment? My friend was supposed to pick me up from the airport, but her car had a flat tire on the way. I just called her, and she's gotten it fixed but is stuck in traffic downtown, so she won't be here for about 20 more minutes. It's 11 now, and our appointment is at 11:30, so there's no way I'm going to make it on time. Please tell them I hope to be there by noon. While you're waiting for me, you could start by briefing them on our company. Thanks.</a:t>
            </a: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1A8EFCDD-A80A-4F0C-9276-842ADDAC38F7}" type="slidenum">
              <a:rPr lang="en-US" smtClean="0"/>
              <a:pPr/>
              <a:t>16</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As you know, we've been negotiating with IBD Technology School to provide discount computer classes for our staff. Even though these classes are free to our employees, some of you have complained that workers in your department aren't taking advantage of them. Staff have complained that they are too tired and too busy to drive to the IBD campus after work. But I have a hunch that most of them don't recognize the benefit expanded computer skills will have for their job performance. I can understand this, since most of them already have the skill they need to perform their current jobs well. So, I propose that we hire a presenter, Jim Jefferson, to give our staff a motivational lecture about why continued learning is important in their careers.</a:t>
            </a:r>
            <a:endParaRPr lang="en-US" dirty="0"/>
          </a:p>
        </p:txBody>
      </p:sp>
      <p:sp>
        <p:nvSpPr>
          <p:cNvPr id="4" name="Slide Number Placeholder 3"/>
          <p:cNvSpPr>
            <a:spLocks noGrp="1"/>
          </p:cNvSpPr>
          <p:nvPr>
            <p:ph type="sldNum" sz="quarter" idx="10"/>
          </p:nvPr>
        </p:nvSpPr>
        <p:spPr/>
        <p:txBody>
          <a:bodyPr/>
          <a:lstStyle/>
          <a:p>
            <a:fld id="{1A8EFCDD-A80A-4F0C-9276-842ADDAC38F7}" type="slidenum">
              <a:rPr lang="en-US" smtClean="0"/>
              <a:pPr/>
              <a:t>18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dirty="0" smtClean="0"/>
              <a:t>Click to edit the outline text format</a:t>
            </a:r>
          </a:p>
          <a:p>
            <a:pPr lvl="1"/>
            <a:r>
              <a:rPr lang="en-GB" dirty="0" smtClean="0"/>
              <a:t>Second Outline Level</a:t>
            </a:r>
          </a:p>
          <a:p>
            <a:pPr lvl="2"/>
            <a:r>
              <a:rPr lang="en-GB" dirty="0" smtClean="0"/>
              <a:t>Third Outline Level</a:t>
            </a:r>
          </a:p>
          <a:p>
            <a:pPr lvl="3"/>
            <a:r>
              <a:rPr lang="en-GB" dirty="0" smtClean="0"/>
              <a:t>Fourth Outline Level</a:t>
            </a:r>
          </a:p>
          <a:p>
            <a:pPr lvl="4"/>
            <a:r>
              <a:rPr lang="en-GB" dirty="0" smtClean="0"/>
              <a:t>Fifth Outline Level</a:t>
            </a:r>
          </a:p>
          <a:p>
            <a:pPr lvl="4"/>
            <a:r>
              <a:rPr lang="en-GB" dirty="0" smtClean="0"/>
              <a:t>Sixth Outline Level</a:t>
            </a:r>
          </a:p>
          <a:p>
            <a:pPr lvl="4"/>
            <a:r>
              <a:rPr lang="en-GB" dirty="0" smtClean="0"/>
              <a:t>Seventh Outline Level</a:t>
            </a:r>
          </a:p>
          <a:p>
            <a:pPr lvl="4"/>
            <a:r>
              <a:rPr lang="en-GB" dirty="0" smtClean="0"/>
              <a:t>Eighth Outline Level</a:t>
            </a:r>
          </a:p>
          <a:p>
            <a:pPr lvl="4"/>
            <a:r>
              <a:rPr lang="en-GB" dirty="0"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rot="10800000" flipV="1">
            <a:off x="5000628" y="6632534"/>
            <a:ext cx="3214710" cy="153888"/>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2016</a:t>
            </a:r>
            <a:r>
              <a:rPr lang="en-US" sz="1000" baseline="0" dirty="0" smtClean="0">
                <a:solidFill>
                  <a:srgbClr val="FFFFFF"/>
                </a:solidFill>
              </a:rPr>
              <a:t> albert-learning</a:t>
            </a:r>
            <a:r>
              <a:rPr lang="en-US" sz="1000" dirty="0" smtClean="0">
                <a:solidFill>
                  <a:srgbClr val="FFFFFF"/>
                </a:solidFill>
              </a:rPr>
              <a:t>.com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dirty="0"/>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90600" y="39469"/>
            <a:ext cx="2510174" cy="646331"/>
          </a:xfrm>
          <a:prstGeom prst="rect">
            <a:avLst/>
          </a:prstGeom>
          <a:noFill/>
        </p:spPr>
        <p:txBody>
          <a:bodyPr wrap="non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solidFill>
                  <a:schemeClr val="bg1"/>
                </a:solidFill>
              </a:rPr>
              <a:t>TOEIC Short Talks 12</a:t>
            </a:r>
            <a:endParaRPr lang="en-GB" b="1" dirty="0" smtClean="0">
              <a:solidFill>
                <a:schemeClr val="bg1"/>
              </a:solidFill>
            </a:endParaRPr>
          </a:p>
          <a:p>
            <a:endParaRPr lang="en-GB" dirty="0"/>
          </a:p>
        </p:txBody>
      </p:sp>
      <p:pic>
        <p:nvPicPr>
          <p:cNvPr id="3" name="Picture 2"/>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687200" y="-390000"/>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3" Type="http://schemas.openxmlformats.org/officeDocument/2006/relationships/hyperlink" Target="http://www.wheresjenny.com/catalogue/audio/TOEIC%20Short%20talks/ST%20ex%2013/ST%2013.5.mp3" TargetMode="External"/><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hyperlink" Target="http://www.wheresjenny.com/catalogue/audio/TOEIC%20Short%20talks/ST%20ex%2013/ST%2013.6.mp3" TargetMode="External"/><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3" Type="http://schemas.openxmlformats.org/officeDocument/2006/relationships/hyperlink" Target="http://www.wheresjenny.com/catalogue/audio/TOEIC%20Short%20talks/ST%20ex%2013/ST%2013.9.mp3" TargetMode="External"/><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85800" y="2130425"/>
            <a:ext cx="7772400" cy="1470025"/>
          </a:xfrm>
          <a:prstGeom prst="rect">
            <a:avLst/>
          </a:prstGeom>
        </p:spPr>
        <p:txBody>
          <a:bodyPr/>
          <a:lstStyle/>
          <a:p>
            <a:pPr marL="2057400" marR="0" lvl="0" indent="-228600" algn="just" defTabSz="457200" rtl="0" eaLnBrk="0" fontAlgn="base" latinLnBrk="0" hangingPunct="0">
              <a:lnSpc>
                <a:spcPct val="90000"/>
              </a:lnSpc>
              <a:spcBef>
                <a:spcPct val="0"/>
              </a:spcBef>
              <a:spcAft>
                <a:spcPct val="0"/>
              </a:spcAft>
              <a:buClr>
                <a:srgbClr val="000000"/>
              </a:buClr>
              <a:buSzPct val="100000"/>
              <a:buFont typeface="Times New Roman" pitchFamily="16" charset="0"/>
              <a:buNone/>
              <a:tabLst/>
              <a:defRPr/>
            </a:pPr>
            <a:r>
              <a:rPr kumimoji="0" lang="en-IN" sz="6000" b="1" i="0" u="none" strike="noStrike" kern="0" cap="none" spc="0" normalizeH="0" baseline="0" noProof="0" dirty="0" smtClean="0">
                <a:ln>
                  <a:noFill/>
                </a:ln>
                <a:solidFill>
                  <a:srgbClr val="7889FB"/>
                </a:solidFill>
                <a:effectLst/>
                <a:uLnTx/>
                <a:uFillTx/>
                <a:latin typeface="+mj-lt"/>
                <a:ea typeface="+mj-ea"/>
                <a:cs typeface="+mj-cs"/>
              </a:rPr>
              <a:t>   TOEIC</a:t>
            </a:r>
            <a:endParaRPr kumimoji="0" lang="en-IN" sz="6000" b="1" i="0" u="none" strike="noStrike" kern="0" cap="none" spc="0" normalizeH="0" baseline="0" noProof="0" dirty="0">
              <a:ln>
                <a:noFill/>
              </a:ln>
              <a:solidFill>
                <a:srgbClr val="7889FB"/>
              </a:solidFill>
              <a:effectLst/>
              <a:uLnTx/>
              <a:uFillTx/>
              <a:latin typeface="+mj-lt"/>
              <a:ea typeface="+mj-ea"/>
              <a:cs typeface="+mj-cs"/>
            </a:endParaRPr>
          </a:p>
        </p:txBody>
      </p:sp>
      <p:sp>
        <p:nvSpPr>
          <p:cNvPr id="3" name="Subtitle 2"/>
          <p:cNvSpPr txBox="1">
            <a:spLocks/>
          </p:cNvSpPr>
          <p:nvPr/>
        </p:nvSpPr>
        <p:spPr>
          <a:xfrm>
            <a:off x="1371600" y="3886200"/>
            <a:ext cx="6400800" cy="1752600"/>
          </a:xfrm>
          <a:prstGeom prst="rect">
            <a:avLst/>
          </a:prstGeom>
        </p:spPr>
        <p:txBody>
          <a:bodyPr/>
          <a:lstStyle/>
          <a:p>
            <a:pPr marL="161925" marR="0" lvl="0" indent="-161925" algn="l" defTabSz="457200" rtl="0" eaLnBrk="0" fontAlgn="base" latinLnBrk="0" hangingPunct="0">
              <a:lnSpc>
                <a:spcPct val="100000"/>
              </a:lnSpc>
              <a:spcBef>
                <a:spcPts val="400"/>
              </a:spcBef>
              <a:spcAft>
                <a:spcPct val="0"/>
              </a:spcAft>
              <a:buClr>
                <a:srgbClr val="7889FB"/>
              </a:buClr>
              <a:buSzPct val="110000"/>
              <a:tabLst/>
              <a:defRPr/>
            </a:pPr>
            <a:r>
              <a:rPr kumimoji="0" lang="en-IN" sz="6000" b="0" i="0" u="none" strike="noStrike" kern="0" cap="none" spc="0" normalizeH="0" baseline="0" noProof="0" dirty="0" smtClean="0">
                <a:ln>
                  <a:noFill/>
                </a:ln>
                <a:solidFill>
                  <a:srgbClr val="000000"/>
                </a:solidFill>
                <a:effectLst/>
                <a:uLnTx/>
                <a:uFillTx/>
                <a:latin typeface="+mn-lt"/>
                <a:ea typeface="+mn-ea"/>
                <a:cs typeface="+mn-cs"/>
              </a:rPr>
              <a:t>      Short talks</a:t>
            </a:r>
            <a:endParaRPr kumimoji="0" lang="en-IN" sz="6000" b="0" i="0" u="none" strike="noStrike" kern="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90600" y="1600200"/>
            <a:ext cx="7391400" cy="4770537"/>
          </a:xfrm>
          <a:prstGeom prst="rect">
            <a:avLst/>
          </a:prstGeom>
          <a:noFill/>
        </p:spPr>
        <p:txBody>
          <a:bodyPr wrap="square" rtlCol="0">
            <a:spAutoFit/>
          </a:bodyPr>
          <a:lstStyle/>
          <a:p>
            <a:r>
              <a:rPr lang="en-US" sz="1600" dirty="0" smtClean="0"/>
              <a:t>1). Where is this introduction probably taking place?</a:t>
            </a:r>
          </a:p>
          <a:p>
            <a:r>
              <a:rPr lang="en-US" sz="1600" dirty="0" smtClean="0"/>
              <a:t> In an office</a:t>
            </a:r>
          </a:p>
          <a:p>
            <a:r>
              <a:rPr lang="en-US" sz="1600" dirty="0" smtClean="0"/>
              <a:t> In a stadium</a:t>
            </a:r>
          </a:p>
          <a:p>
            <a:r>
              <a:rPr lang="en-US" sz="1600" dirty="0" smtClean="0"/>
              <a:t> In a park</a:t>
            </a:r>
          </a:p>
          <a:p>
            <a:r>
              <a:rPr lang="en-US" sz="1600" dirty="0" smtClean="0"/>
              <a:t> In an auditorium</a:t>
            </a:r>
          </a:p>
          <a:p>
            <a:endParaRPr lang="en-US" sz="1600" u="sng" dirty="0">
              <a:hlinkClick r:id="rId3"/>
            </a:endParaRPr>
          </a:p>
          <a:p>
            <a:r>
              <a:rPr lang="en-US" sz="1600" dirty="0" smtClean="0"/>
              <a:t/>
            </a:r>
            <a:br>
              <a:rPr lang="en-US" sz="1600" dirty="0" smtClean="0"/>
            </a:br>
            <a:r>
              <a:rPr lang="en-US" sz="1600" dirty="0" smtClean="0"/>
              <a:t>2). What will Ms. Wang talk about?</a:t>
            </a:r>
          </a:p>
          <a:p>
            <a:r>
              <a:rPr lang="en-US" sz="1600" dirty="0" smtClean="0"/>
              <a:t> Nutritional research</a:t>
            </a:r>
          </a:p>
          <a:p>
            <a:r>
              <a:rPr lang="en-US" sz="1600" dirty="0" smtClean="0"/>
              <a:t> Her scientific career</a:t>
            </a:r>
          </a:p>
          <a:p>
            <a:r>
              <a:rPr lang="en-US" sz="1600" dirty="0" smtClean="0"/>
              <a:t> Multiple vitamins</a:t>
            </a:r>
          </a:p>
          <a:p>
            <a:r>
              <a:rPr lang="en-US" sz="1600" dirty="0" smtClean="0"/>
              <a:t> The effects of calcium</a:t>
            </a:r>
          </a:p>
          <a:p>
            <a:r>
              <a:rPr lang="en-US" sz="1600" dirty="0" smtClean="0"/>
              <a:t/>
            </a:r>
            <a:br>
              <a:rPr lang="en-US" sz="1600" dirty="0" smtClean="0"/>
            </a:br>
            <a:r>
              <a:rPr lang="en-US" sz="1600" dirty="0" smtClean="0"/>
              <a:t>3). What has Ms. Wang been elected to?</a:t>
            </a:r>
          </a:p>
          <a:p>
            <a:r>
              <a:rPr lang="en-US" sz="1600" dirty="0" smtClean="0"/>
              <a:t> A university board</a:t>
            </a:r>
          </a:p>
          <a:p>
            <a:r>
              <a:rPr lang="en-US" sz="1600" dirty="0" smtClean="0"/>
              <a:t> A research laboratory</a:t>
            </a:r>
          </a:p>
          <a:p>
            <a:r>
              <a:rPr lang="en-US" sz="1600" dirty="0" smtClean="0"/>
              <a:t> A worldwide organization</a:t>
            </a:r>
          </a:p>
          <a:p>
            <a:r>
              <a:rPr lang="en-US" sz="1600" dirty="0" smtClean="0"/>
              <a:t> A panel of judges</a:t>
            </a:r>
          </a:p>
          <a:p>
            <a:endParaRPr lang="en-US" sz="16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1600200"/>
            <a:ext cx="7391400" cy="4524315"/>
          </a:xfrm>
          <a:prstGeom prst="rect">
            <a:avLst/>
          </a:prstGeom>
          <a:noFill/>
        </p:spPr>
        <p:txBody>
          <a:bodyPr wrap="square" rtlCol="0">
            <a:spAutoFit/>
          </a:bodyPr>
          <a:lstStyle/>
          <a:p>
            <a:r>
              <a:rPr lang="en-US" sz="1600" dirty="0" smtClean="0"/>
              <a:t>1). Where is this introduction probably taking place?</a:t>
            </a:r>
          </a:p>
          <a:p>
            <a:r>
              <a:rPr lang="en-US" sz="1600" dirty="0" smtClean="0"/>
              <a:t> In an office</a:t>
            </a:r>
          </a:p>
          <a:p>
            <a:r>
              <a:rPr lang="en-US" sz="1600" dirty="0" smtClean="0"/>
              <a:t> In a stadium</a:t>
            </a:r>
          </a:p>
          <a:p>
            <a:r>
              <a:rPr lang="en-US" sz="1600" dirty="0" smtClean="0"/>
              <a:t> In a park</a:t>
            </a:r>
          </a:p>
          <a:p>
            <a:r>
              <a:rPr lang="en-US" sz="1600" b="1" dirty="0" smtClean="0"/>
              <a:t> In an auditorium</a:t>
            </a:r>
          </a:p>
          <a:p>
            <a:r>
              <a:rPr lang="en-US" sz="1600" dirty="0" smtClean="0"/>
              <a:t/>
            </a:r>
            <a:br>
              <a:rPr lang="en-US" sz="1600" dirty="0" smtClean="0"/>
            </a:br>
            <a:r>
              <a:rPr lang="en-US" sz="1600" dirty="0" smtClean="0"/>
              <a:t>2). What will Ms. Wang talk about?</a:t>
            </a:r>
          </a:p>
          <a:p>
            <a:r>
              <a:rPr lang="en-US" sz="1600" b="1" dirty="0" smtClean="0"/>
              <a:t> Nutritional research</a:t>
            </a:r>
          </a:p>
          <a:p>
            <a:r>
              <a:rPr lang="en-US" sz="1600" dirty="0" smtClean="0"/>
              <a:t> Her scientific career</a:t>
            </a:r>
          </a:p>
          <a:p>
            <a:r>
              <a:rPr lang="en-US" sz="1600" dirty="0" smtClean="0"/>
              <a:t> Multiple vitamins</a:t>
            </a:r>
          </a:p>
          <a:p>
            <a:r>
              <a:rPr lang="en-US" sz="1600" dirty="0" smtClean="0"/>
              <a:t> The effects of calcium</a:t>
            </a:r>
          </a:p>
          <a:p>
            <a:r>
              <a:rPr lang="en-US" sz="1600" dirty="0" smtClean="0"/>
              <a:t/>
            </a:r>
            <a:br>
              <a:rPr lang="en-US" sz="1600" dirty="0" smtClean="0"/>
            </a:br>
            <a:r>
              <a:rPr lang="en-US" sz="1600" dirty="0" smtClean="0"/>
              <a:t>3). What has Ms. Wang been elected to?</a:t>
            </a:r>
          </a:p>
          <a:p>
            <a:r>
              <a:rPr lang="en-US" sz="1600" dirty="0" smtClean="0"/>
              <a:t> A university board</a:t>
            </a:r>
          </a:p>
          <a:p>
            <a:r>
              <a:rPr lang="en-US" sz="1600" dirty="0" smtClean="0"/>
              <a:t> A research laboratory</a:t>
            </a:r>
          </a:p>
          <a:p>
            <a:r>
              <a:rPr lang="en-US" sz="1600" dirty="0" smtClean="0"/>
              <a:t> </a:t>
            </a:r>
            <a:r>
              <a:rPr lang="en-US" sz="1600" b="1" dirty="0" smtClean="0"/>
              <a:t>A worldwide organization</a:t>
            </a:r>
          </a:p>
          <a:p>
            <a:r>
              <a:rPr lang="en-US" sz="1600" dirty="0" smtClean="0"/>
              <a:t> A panel of judges</a:t>
            </a:r>
          </a:p>
          <a:p>
            <a:endParaRPr lang="en-US" sz="16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90600" y="1600200"/>
            <a:ext cx="7543800" cy="4524315"/>
          </a:xfrm>
          <a:prstGeom prst="rect">
            <a:avLst/>
          </a:prstGeom>
          <a:noFill/>
        </p:spPr>
        <p:txBody>
          <a:bodyPr wrap="square" rtlCol="0">
            <a:spAutoFit/>
          </a:bodyPr>
          <a:lstStyle/>
          <a:p>
            <a:r>
              <a:rPr lang="en-US" sz="1600" dirty="0" smtClean="0"/>
              <a:t>1). What is suggested about Wild Water Park?</a:t>
            </a:r>
          </a:p>
          <a:p>
            <a:r>
              <a:rPr lang="en-US" sz="1600" dirty="0" smtClean="0"/>
              <a:t> It is relatively small.</a:t>
            </a:r>
          </a:p>
          <a:p>
            <a:r>
              <a:rPr lang="en-US" sz="1600" dirty="0" smtClean="0"/>
              <a:t> It has area competitors.</a:t>
            </a:r>
          </a:p>
          <a:p>
            <a:r>
              <a:rPr lang="en-US" sz="1600" dirty="0" smtClean="0"/>
              <a:t> It is not very well known.</a:t>
            </a:r>
          </a:p>
          <a:p>
            <a:r>
              <a:rPr lang="en-US" sz="1600" dirty="0" smtClean="0"/>
              <a:t> It is open throughout the year.</a:t>
            </a:r>
            <a:r>
              <a:rPr lang="en-US" sz="1600" u="sng" dirty="0" smtClean="0">
                <a:hlinkClick r:id="rId3"/>
              </a:rPr>
              <a:t> </a:t>
            </a:r>
            <a:endParaRPr lang="en-US" sz="1600" u="sng" dirty="0" smtClean="0"/>
          </a:p>
          <a:p>
            <a:r>
              <a:rPr lang="en-US" sz="1600" dirty="0" smtClean="0"/>
              <a:t/>
            </a:r>
            <a:br>
              <a:rPr lang="en-US" sz="1600" dirty="0" smtClean="0"/>
            </a:br>
            <a:r>
              <a:rPr lang="en-US" sz="1600" dirty="0" smtClean="0"/>
              <a:t>2). What free gift is being offered?</a:t>
            </a:r>
          </a:p>
          <a:p>
            <a:r>
              <a:rPr lang="en-US" sz="1600" dirty="0" smtClean="0"/>
              <a:t> A family pass</a:t>
            </a:r>
          </a:p>
          <a:p>
            <a:r>
              <a:rPr lang="en-US" sz="1600" dirty="0" smtClean="0"/>
              <a:t> A boogie board</a:t>
            </a:r>
          </a:p>
          <a:p>
            <a:r>
              <a:rPr lang="en-US" sz="1600" dirty="0" smtClean="0"/>
              <a:t> A children's ticket</a:t>
            </a:r>
          </a:p>
          <a:p>
            <a:r>
              <a:rPr lang="en-US" sz="1600" dirty="0" smtClean="0"/>
              <a:t> A bathing suit</a:t>
            </a:r>
          </a:p>
          <a:p>
            <a:r>
              <a:rPr lang="en-US" sz="1600" dirty="0" smtClean="0"/>
              <a:t/>
            </a:r>
            <a:br>
              <a:rPr lang="en-US" sz="1600" dirty="0" smtClean="0"/>
            </a:br>
            <a:r>
              <a:rPr lang="en-US" sz="1600" dirty="0" smtClean="0"/>
              <a:t>3). What should people do to receive a gift?</a:t>
            </a:r>
          </a:p>
          <a:p>
            <a:r>
              <a:rPr lang="en-US" sz="1600" dirty="0" smtClean="0"/>
              <a:t> Fill out a special form</a:t>
            </a:r>
          </a:p>
          <a:p>
            <a:r>
              <a:rPr lang="en-US" sz="1600" dirty="0" smtClean="0"/>
              <a:t> Buy a family pass</a:t>
            </a:r>
          </a:p>
          <a:p>
            <a:r>
              <a:rPr lang="en-US" sz="1600" dirty="0" smtClean="0"/>
              <a:t> Visit Wild Water Park</a:t>
            </a:r>
          </a:p>
          <a:p>
            <a:r>
              <a:rPr lang="en-US" sz="1600" dirty="0" smtClean="0"/>
              <a:t> Ride the </a:t>
            </a:r>
            <a:r>
              <a:rPr lang="en-US" sz="1600" dirty="0" err="1" smtClean="0"/>
              <a:t>Howlin</a:t>
            </a:r>
            <a:r>
              <a:rPr lang="en-US" sz="1600" dirty="0" smtClean="0"/>
              <a:t>' Hurricane</a:t>
            </a:r>
          </a:p>
          <a:p>
            <a:endParaRPr lang="en-US" sz="16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1600200"/>
            <a:ext cx="7543800" cy="4524315"/>
          </a:xfrm>
          <a:prstGeom prst="rect">
            <a:avLst/>
          </a:prstGeom>
          <a:noFill/>
        </p:spPr>
        <p:txBody>
          <a:bodyPr wrap="square" rtlCol="0">
            <a:spAutoFit/>
          </a:bodyPr>
          <a:lstStyle/>
          <a:p>
            <a:r>
              <a:rPr lang="en-US" sz="1600" dirty="0" smtClean="0"/>
              <a:t>1). What is suggested about Wild Water Park?</a:t>
            </a:r>
          </a:p>
          <a:p>
            <a:r>
              <a:rPr lang="en-US" sz="1600" dirty="0" smtClean="0"/>
              <a:t> It is relatively small.</a:t>
            </a:r>
          </a:p>
          <a:p>
            <a:r>
              <a:rPr lang="en-US" sz="1600" b="1" dirty="0" smtClean="0"/>
              <a:t> It has area competitors.</a:t>
            </a:r>
          </a:p>
          <a:p>
            <a:r>
              <a:rPr lang="en-US" sz="1600" dirty="0" smtClean="0"/>
              <a:t> It is not very well known.</a:t>
            </a:r>
          </a:p>
          <a:p>
            <a:r>
              <a:rPr lang="en-US" sz="1600" dirty="0" smtClean="0"/>
              <a:t> It is open throughout the year.</a:t>
            </a:r>
          </a:p>
          <a:p>
            <a:r>
              <a:rPr lang="en-US" sz="1600" dirty="0" smtClean="0"/>
              <a:t/>
            </a:r>
            <a:br>
              <a:rPr lang="en-US" sz="1600" dirty="0" smtClean="0"/>
            </a:br>
            <a:r>
              <a:rPr lang="en-US" sz="1600" dirty="0" smtClean="0"/>
              <a:t>2). What free gift is being offered?</a:t>
            </a:r>
          </a:p>
          <a:p>
            <a:r>
              <a:rPr lang="en-US" sz="1600" dirty="0" smtClean="0"/>
              <a:t> A family pass</a:t>
            </a:r>
          </a:p>
          <a:p>
            <a:r>
              <a:rPr lang="en-US" sz="1600" dirty="0" smtClean="0"/>
              <a:t> A boogie board</a:t>
            </a:r>
          </a:p>
          <a:p>
            <a:r>
              <a:rPr lang="en-US" sz="1600" dirty="0" smtClean="0"/>
              <a:t> </a:t>
            </a:r>
            <a:r>
              <a:rPr lang="en-US" sz="1600" b="1" dirty="0" smtClean="0"/>
              <a:t>A children's ticket</a:t>
            </a:r>
          </a:p>
          <a:p>
            <a:r>
              <a:rPr lang="en-US" sz="1600" dirty="0" smtClean="0"/>
              <a:t> A bathing suit</a:t>
            </a:r>
          </a:p>
          <a:p>
            <a:r>
              <a:rPr lang="en-US" sz="1600" dirty="0" smtClean="0"/>
              <a:t/>
            </a:r>
            <a:br>
              <a:rPr lang="en-US" sz="1600" dirty="0" smtClean="0"/>
            </a:br>
            <a:r>
              <a:rPr lang="en-US" sz="1600" dirty="0" smtClean="0"/>
              <a:t>3). What should people do to receive a gift?</a:t>
            </a:r>
          </a:p>
          <a:p>
            <a:r>
              <a:rPr lang="en-US" sz="1600" dirty="0" smtClean="0"/>
              <a:t> Fill out a special form</a:t>
            </a:r>
          </a:p>
          <a:p>
            <a:r>
              <a:rPr lang="en-US" sz="1600" dirty="0" smtClean="0"/>
              <a:t> </a:t>
            </a:r>
            <a:r>
              <a:rPr lang="en-US" sz="1600" b="1" dirty="0" smtClean="0"/>
              <a:t>Buy a family pass</a:t>
            </a:r>
          </a:p>
          <a:p>
            <a:r>
              <a:rPr lang="en-US" sz="1600" dirty="0" smtClean="0"/>
              <a:t> Visit Wild Water Park</a:t>
            </a:r>
          </a:p>
          <a:p>
            <a:r>
              <a:rPr lang="en-US" sz="1600" dirty="0" smtClean="0"/>
              <a:t> Ride the </a:t>
            </a:r>
            <a:r>
              <a:rPr lang="en-US" sz="1600" dirty="0" err="1" smtClean="0"/>
              <a:t>Howlin</a:t>
            </a:r>
            <a:r>
              <a:rPr lang="en-US" sz="1600" dirty="0" smtClean="0"/>
              <a:t>' Hurricane</a:t>
            </a:r>
          </a:p>
          <a:p>
            <a:endParaRPr lang="en-US" sz="16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43000" y="1600200"/>
            <a:ext cx="7086600" cy="4524315"/>
          </a:xfrm>
          <a:prstGeom prst="rect">
            <a:avLst/>
          </a:prstGeom>
          <a:noFill/>
        </p:spPr>
        <p:txBody>
          <a:bodyPr wrap="square" rtlCol="0">
            <a:spAutoFit/>
          </a:bodyPr>
          <a:lstStyle/>
          <a:p>
            <a:r>
              <a:rPr lang="en-US" sz="1600" dirty="0" smtClean="0"/>
              <a:t>1). What type of performance will follow the announcement?</a:t>
            </a:r>
          </a:p>
          <a:p>
            <a:r>
              <a:rPr lang="en-US" sz="1600" dirty="0" smtClean="0"/>
              <a:t> A movie</a:t>
            </a:r>
          </a:p>
          <a:p>
            <a:r>
              <a:rPr lang="en-US" sz="1600" dirty="0" smtClean="0"/>
              <a:t> A concert</a:t>
            </a:r>
          </a:p>
          <a:p>
            <a:r>
              <a:rPr lang="en-US" sz="1600" dirty="0" smtClean="0"/>
              <a:t> A game</a:t>
            </a:r>
          </a:p>
          <a:p>
            <a:r>
              <a:rPr lang="en-US" sz="1600" dirty="0" smtClean="0"/>
              <a:t> A play</a:t>
            </a:r>
          </a:p>
          <a:p>
            <a:endParaRPr lang="en-US" sz="1600" dirty="0" smtClean="0"/>
          </a:p>
          <a:p>
            <a:r>
              <a:rPr lang="en-US" sz="1600" dirty="0" smtClean="0"/>
              <a:t>2). What can people do during intermission?</a:t>
            </a:r>
          </a:p>
          <a:p>
            <a:r>
              <a:rPr lang="en-US" sz="1600" dirty="0" smtClean="0"/>
              <a:t> Order season tickets</a:t>
            </a:r>
          </a:p>
          <a:p>
            <a:r>
              <a:rPr lang="en-US" sz="1600" dirty="0" smtClean="0"/>
              <a:t> Silence their cell phones</a:t>
            </a:r>
          </a:p>
          <a:p>
            <a:r>
              <a:rPr lang="en-US" sz="1600" dirty="0" smtClean="0"/>
              <a:t> Buy food and beverages</a:t>
            </a:r>
          </a:p>
          <a:p>
            <a:r>
              <a:rPr lang="en-US" sz="1600" dirty="0" smtClean="0"/>
              <a:t> Photograph the director</a:t>
            </a:r>
          </a:p>
          <a:p>
            <a:r>
              <a:rPr lang="en-US" sz="1600" dirty="0" smtClean="0"/>
              <a:t/>
            </a:r>
            <a:br>
              <a:rPr lang="en-US" sz="1600" dirty="0" smtClean="0"/>
            </a:br>
            <a:r>
              <a:rPr lang="en-US" sz="1600" dirty="0" smtClean="0"/>
              <a:t>3). What should people do if they want tickets to future shows?</a:t>
            </a:r>
          </a:p>
          <a:p>
            <a:r>
              <a:rPr lang="en-US" sz="1600" dirty="0" smtClean="0"/>
              <a:t> Order online</a:t>
            </a:r>
          </a:p>
          <a:p>
            <a:r>
              <a:rPr lang="en-US" sz="1600" dirty="0" smtClean="0"/>
              <a:t> Contact the box office</a:t>
            </a:r>
          </a:p>
          <a:p>
            <a:r>
              <a:rPr lang="en-US" sz="1600" dirty="0" smtClean="0"/>
              <a:t> Mail an order form</a:t>
            </a:r>
          </a:p>
          <a:p>
            <a:r>
              <a:rPr lang="en-US" sz="1600" dirty="0" smtClean="0"/>
              <a:t> Leave a message</a:t>
            </a:r>
          </a:p>
          <a:p>
            <a:endParaRPr lang="en-US" sz="16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0" y="1600200"/>
            <a:ext cx="7086600" cy="4524315"/>
          </a:xfrm>
          <a:prstGeom prst="rect">
            <a:avLst/>
          </a:prstGeom>
          <a:noFill/>
        </p:spPr>
        <p:txBody>
          <a:bodyPr wrap="square" rtlCol="0">
            <a:spAutoFit/>
          </a:bodyPr>
          <a:lstStyle/>
          <a:p>
            <a:r>
              <a:rPr lang="en-US" sz="1600" dirty="0" smtClean="0"/>
              <a:t>1). What type of performance will follow the announcement?</a:t>
            </a:r>
          </a:p>
          <a:p>
            <a:r>
              <a:rPr lang="en-US" sz="1600" dirty="0" smtClean="0"/>
              <a:t> A movie</a:t>
            </a:r>
          </a:p>
          <a:p>
            <a:r>
              <a:rPr lang="en-US" sz="1600" dirty="0" smtClean="0"/>
              <a:t> A concert</a:t>
            </a:r>
          </a:p>
          <a:p>
            <a:r>
              <a:rPr lang="en-US" sz="1600" dirty="0" smtClean="0"/>
              <a:t> A game</a:t>
            </a:r>
          </a:p>
          <a:p>
            <a:r>
              <a:rPr lang="en-US" sz="1600" dirty="0" smtClean="0"/>
              <a:t> </a:t>
            </a:r>
            <a:r>
              <a:rPr lang="en-US" sz="1600" b="1" dirty="0" smtClean="0"/>
              <a:t>A play</a:t>
            </a:r>
          </a:p>
          <a:p>
            <a:r>
              <a:rPr lang="en-US" sz="1600" dirty="0" smtClean="0"/>
              <a:t/>
            </a:r>
            <a:br>
              <a:rPr lang="en-US" sz="1600" dirty="0" smtClean="0"/>
            </a:br>
            <a:r>
              <a:rPr lang="en-US" sz="1600" dirty="0" smtClean="0"/>
              <a:t>2). What can people do during intermission?</a:t>
            </a:r>
          </a:p>
          <a:p>
            <a:r>
              <a:rPr lang="en-US" sz="1600" dirty="0" smtClean="0"/>
              <a:t> Order season tickets</a:t>
            </a:r>
          </a:p>
          <a:p>
            <a:r>
              <a:rPr lang="en-US" sz="1600" dirty="0" smtClean="0"/>
              <a:t> Silence their cell phones</a:t>
            </a:r>
          </a:p>
          <a:p>
            <a:r>
              <a:rPr lang="en-US" sz="1600" dirty="0" smtClean="0"/>
              <a:t> </a:t>
            </a:r>
            <a:r>
              <a:rPr lang="en-US" sz="1600" b="1" dirty="0" smtClean="0"/>
              <a:t>Buy food and beverages</a:t>
            </a:r>
          </a:p>
          <a:p>
            <a:r>
              <a:rPr lang="en-US" sz="1600" dirty="0" smtClean="0"/>
              <a:t> Photograph the director</a:t>
            </a:r>
          </a:p>
          <a:p>
            <a:r>
              <a:rPr lang="en-US" sz="1600" dirty="0" smtClean="0"/>
              <a:t/>
            </a:r>
            <a:br>
              <a:rPr lang="en-US" sz="1600" dirty="0" smtClean="0"/>
            </a:br>
            <a:r>
              <a:rPr lang="en-US" sz="1600" dirty="0" smtClean="0"/>
              <a:t>3). What should people do if they want tickets to future shows?</a:t>
            </a:r>
          </a:p>
          <a:p>
            <a:r>
              <a:rPr lang="en-US" sz="1600" dirty="0" smtClean="0"/>
              <a:t> Order online</a:t>
            </a:r>
          </a:p>
          <a:p>
            <a:r>
              <a:rPr lang="en-US" sz="1600" dirty="0" smtClean="0"/>
              <a:t> </a:t>
            </a:r>
            <a:r>
              <a:rPr lang="en-US" sz="1600" b="1" dirty="0" smtClean="0"/>
              <a:t>Contact the box office</a:t>
            </a:r>
          </a:p>
          <a:p>
            <a:r>
              <a:rPr lang="en-US" sz="1600" dirty="0" smtClean="0"/>
              <a:t> Mail an order form</a:t>
            </a:r>
          </a:p>
          <a:p>
            <a:r>
              <a:rPr lang="en-US" sz="1600" dirty="0" smtClean="0"/>
              <a:t> Leave a message</a:t>
            </a:r>
          </a:p>
          <a:p>
            <a:endParaRPr lang="en-US" sz="16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66800" y="1752600"/>
            <a:ext cx="7010400" cy="4524315"/>
          </a:xfrm>
          <a:prstGeom prst="rect">
            <a:avLst/>
          </a:prstGeom>
          <a:noFill/>
        </p:spPr>
        <p:txBody>
          <a:bodyPr wrap="square" rtlCol="0">
            <a:spAutoFit/>
          </a:bodyPr>
          <a:lstStyle/>
          <a:p>
            <a:r>
              <a:rPr lang="en-US" sz="1600" dirty="0" smtClean="0"/>
              <a:t>1). Why is the speaker making the call?</a:t>
            </a:r>
          </a:p>
          <a:p>
            <a:r>
              <a:rPr lang="en-US" sz="1600" dirty="0" smtClean="0"/>
              <a:t> To notify people that she will be late</a:t>
            </a:r>
          </a:p>
          <a:p>
            <a:r>
              <a:rPr lang="en-US" sz="1600" dirty="0" smtClean="0"/>
              <a:t> To inform Patrick of her mistake</a:t>
            </a:r>
          </a:p>
          <a:p>
            <a:r>
              <a:rPr lang="en-US" sz="1600" dirty="0" smtClean="0"/>
              <a:t> To cancel her appointment</a:t>
            </a:r>
          </a:p>
          <a:p>
            <a:r>
              <a:rPr lang="en-US" sz="1600" dirty="0" smtClean="0"/>
              <a:t> To find out where her friend is</a:t>
            </a:r>
          </a:p>
          <a:p>
            <a:r>
              <a:rPr lang="en-US" sz="1600" dirty="0" smtClean="0"/>
              <a:t/>
            </a:r>
            <a:br>
              <a:rPr lang="en-US" sz="1600" dirty="0" smtClean="0"/>
            </a:br>
            <a:r>
              <a:rPr lang="en-US" sz="1600" dirty="0" smtClean="0"/>
              <a:t>2). What is scheduled for 11:30?</a:t>
            </a:r>
          </a:p>
          <a:p>
            <a:r>
              <a:rPr lang="en-US" sz="1600" dirty="0" smtClean="0"/>
              <a:t> A teleconference</a:t>
            </a:r>
          </a:p>
          <a:p>
            <a:r>
              <a:rPr lang="en-US" sz="1600" dirty="0" smtClean="0"/>
              <a:t> A luncheon</a:t>
            </a:r>
          </a:p>
          <a:p>
            <a:r>
              <a:rPr lang="en-US" sz="1600" dirty="0" smtClean="0"/>
              <a:t> A plane flight</a:t>
            </a:r>
          </a:p>
          <a:p>
            <a:r>
              <a:rPr lang="en-US" sz="1600" dirty="0" smtClean="0"/>
              <a:t> A meeting</a:t>
            </a:r>
          </a:p>
          <a:p>
            <a:r>
              <a:rPr lang="en-US" sz="1600" dirty="0" smtClean="0"/>
              <a:t/>
            </a:r>
            <a:br>
              <a:rPr lang="en-US" sz="1600" dirty="0" smtClean="0"/>
            </a:br>
            <a:r>
              <a:rPr lang="en-US" sz="1600" dirty="0" smtClean="0"/>
              <a:t>3). Where is the speaker now?</a:t>
            </a:r>
          </a:p>
          <a:p>
            <a:r>
              <a:rPr lang="en-US" sz="1600" dirty="0" smtClean="0"/>
              <a:t> Downtown</a:t>
            </a:r>
          </a:p>
          <a:p>
            <a:r>
              <a:rPr lang="en-US" sz="1600" dirty="0" smtClean="0"/>
              <a:t> In a car</a:t>
            </a:r>
          </a:p>
          <a:p>
            <a:r>
              <a:rPr lang="en-US" sz="1600" dirty="0" smtClean="0"/>
              <a:t> At the airport</a:t>
            </a:r>
          </a:p>
          <a:p>
            <a:r>
              <a:rPr lang="en-US" sz="1600" dirty="0" smtClean="0"/>
              <a:t> On a bus</a:t>
            </a:r>
          </a:p>
          <a:p>
            <a:endParaRPr lang="en-US" sz="16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1752600"/>
            <a:ext cx="7010400" cy="4524315"/>
          </a:xfrm>
          <a:prstGeom prst="rect">
            <a:avLst/>
          </a:prstGeom>
          <a:noFill/>
        </p:spPr>
        <p:txBody>
          <a:bodyPr wrap="square" rtlCol="0">
            <a:spAutoFit/>
          </a:bodyPr>
          <a:lstStyle/>
          <a:p>
            <a:r>
              <a:rPr lang="en-US" sz="1600" dirty="0" smtClean="0"/>
              <a:t>1). Why is the speaker making the call?</a:t>
            </a:r>
          </a:p>
          <a:p>
            <a:r>
              <a:rPr lang="en-US" sz="1600" b="1" dirty="0" smtClean="0"/>
              <a:t> To notify people that she will be late</a:t>
            </a:r>
          </a:p>
          <a:p>
            <a:r>
              <a:rPr lang="en-US" sz="1600" dirty="0" smtClean="0"/>
              <a:t> To inform Patrick of her mistake</a:t>
            </a:r>
          </a:p>
          <a:p>
            <a:r>
              <a:rPr lang="en-US" sz="1600" dirty="0" smtClean="0"/>
              <a:t> To cancel her appointment</a:t>
            </a:r>
          </a:p>
          <a:p>
            <a:r>
              <a:rPr lang="en-US" sz="1600" dirty="0" smtClean="0"/>
              <a:t> To find out where her friend is</a:t>
            </a:r>
          </a:p>
          <a:p>
            <a:r>
              <a:rPr lang="en-US" sz="1600" dirty="0" smtClean="0"/>
              <a:t/>
            </a:r>
            <a:br>
              <a:rPr lang="en-US" sz="1600" dirty="0" smtClean="0"/>
            </a:br>
            <a:r>
              <a:rPr lang="en-US" sz="1600" dirty="0" smtClean="0"/>
              <a:t>2). What is scheduled for 11:30?</a:t>
            </a:r>
          </a:p>
          <a:p>
            <a:r>
              <a:rPr lang="en-US" sz="1600" dirty="0" smtClean="0"/>
              <a:t> A teleconference</a:t>
            </a:r>
          </a:p>
          <a:p>
            <a:r>
              <a:rPr lang="en-US" sz="1600" dirty="0" smtClean="0"/>
              <a:t> A luncheon</a:t>
            </a:r>
          </a:p>
          <a:p>
            <a:r>
              <a:rPr lang="en-US" sz="1600" dirty="0" smtClean="0"/>
              <a:t> A plane flight</a:t>
            </a:r>
          </a:p>
          <a:p>
            <a:r>
              <a:rPr lang="en-US" sz="1600" b="1" dirty="0" smtClean="0"/>
              <a:t> A meeting</a:t>
            </a:r>
          </a:p>
          <a:p>
            <a:r>
              <a:rPr lang="en-US" sz="1600" dirty="0" smtClean="0"/>
              <a:t/>
            </a:r>
            <a:br>
              <a:rPr lang="en-US" sz="1600" dirty="0" smtClean="0"/>
            </a:br>
            <a:r>
              <a:rPr lang="en-US" sz="1600" dirty="0" smtClean="0"/>
              <a:t>3). Where is the speaker now?</a:t>
            </a:r>
          </a:p>
          <a:p>
            <a:r>
              <a:rPr lang="en-US" sz="1600" dirty="0" smtClean="0"/>
              <a:t> Downtown</a:t>
            </a:r>
          </a:p>
          <a:p>
            <a:r>
              <a:rPr lang="en-US" sz="1600" dirty="0" smtClean="0"/>
              <a:t> In a car</a:t>
            </a:r>
          </a:p>
          <a:p>
            <a:r>
              <a:rPr lang="en-US" sz="1600" b="1" dirty="0" smtClean="0"/>
              <a:t> At the airport</a:t>
            </a:r>
          </a:p>
          <a:p>
            <a:r>
              <a:rPr lang="en-US" sz="1600" dirty="0" smtClean="0"/>
              <a:t> On a bus</a:t>
            </a:r>
          </a:p>
          <a:p>
            <a:endParaRPr lang="en-US" sz="16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66800" y="1447800"/>
            <a:ext cx="7467600" cy="5016758"/>
          </a:xfrm>
          <a:prstGeom prst="rect">
            <a:avLst/>
          </a:prstGeom>
          <a:noFill/>
        </p:spPr>
        <p:txBody>
          <a:bodyPr wrap="square" rtlCol="0">
            <a:spAutoFit/>
          </a:bodyPr>
          <a:lstStyle/>
          <a:p>
            <a:r>
              <a:rPr lang="en-US" sz="1600" dirty="0" smtClean="0"/>
              <a:t>1). Who is the speaker most likely speaking to?</a:t>
            </a:r>
          </a:p>
          <a:p>
            <a:r>
              <a:rPr lang="en-US" sz="1600" dirty="0" smtClean="0"/>
              <a:t> New employees</a:t>
            </a:r>
          </a:p>
          <a:p>
            <a:r>
              <a:rPr lang="en-US" sz="1600" dirty="0" smtClean="0"/>
              <a:t> Software engineers</a:t>
            </a:r>
          </a:p>
          <a:p>
            <a:r>
              <a:rPr lang="en-US" sz="1600" dirty="0" smtClean="0"/>
              <a:t> Advertising executives</a:t>
            </a:r>
          </a:p>
          <a:p>
            <a:r>
              <a:rPr lang="en-US" sz="1600" dirty="0" smtClean="0"/>
              <a:t> Department managers</a:t>
            </a:r>
          </a:p>
          <a:p>
            <a:endParaRPr lang="en-US" sz="1600" u="sng" dirty="0">
              <a:hlinkClick r:id="rId3"/>
            </a:endParaRPr>
          </a:p>
          <a:p>
            <a:r>
              <a:rPr lang="en-US" sz="1600" dirty="0" smtClean="0"/>
              <a:t/>
            </a:r>
            <a:br>
              <a:rPr lang="en-US" sz="1600" dirty="0" smtClean="0"/>
            </a:br>
            <a:r>
              <a:rPr lang="en-US" sz="1600" dirty="0" smtClean="0"/>
              <a:t>2). What excuse do staff members have for not taking computer classes?</a:t>
            </a:r>
          </a:p>
          <a:p>
            <a:r>
              <a:rPr lang="en-US" sz="1600" dirty="0" smtClean="0"/>
              <a:t> They cannot afford them.</a:t>
            </a:r>
          </a:p>
          <a:p>
            <a:r>
              <a:rPr lang="en-US" sz="1600" dirty="0" smtClean="0"/>
              <a:t> They lack time and energy.</a:t>
            </a:r>
          </a:p>
          <a:p>
            <a:r>
              <a:rPr lang="en-US" sz="1600" dirty="0" smtClean="0"/>
              <a:t> They have not heard about them.</a:t>
            </a:r>
          </a:p>
          <a:p>
            <a:r>
              <a:rPr lang="en-US" sz="1600" dirty="0" smtClean="0"/>
              <a:t> They see no advantages to them.</a:t>
            </a:r>
          </a:p>
          <a:p>
            <a:r>
              <a:rPr lang="en-US" sz="1600" dirty="0" smtClean="0"/>
              <a:t/>
            </a:r>
            <a:br>
              <a:rPr lang="en-US" sz="1600" dirty="0" smtClean="0"/>
            </a:br>
            <a:r>
              <a:rPr lang="en-US" sz="1600" dirty="0" smtClean="0"/>
              <a:t>3). What does the speaker suggest the company do?</a:t>
            </a:r>
          </a:p>
          <a:p>
            <a:r>
              <a:rPr lang="en-US" sz="1600" dirty="0" smtClean="0"/>
              <a:t> Hire a motivational speaker</a:t>
            </a:r>
          </a:p>
          <a:p>
            <a:r>
              <a:rPr lang="en-US" sz="1600" dirty="0" smtClean="0"/>
              <a:t> Make computer classes mandatory</a:t>
            </a:r>
          </a:p>
          <a:p>
            <a:r>
              <a:rPr lang="en-US" sz="1600" dirty="0" smtClean="0"/>
              <a:t> Charge employees money for the classes</a:t>
            </a:r>
          </a:p>
          <a:p>
            <a:r>
              <a:rPr lang="en-US" sz="1600" dirty="0" smtClean="0"/>
              <a:t> Quit offering the computer classes</a:t>
            </a:r>
          </a:p>
          <a:p>
            <a:r>
              <a:rPr lang="en-US" sz="1600" dirty="0" smtClean="0"/>
              <a:t/>
            </a:r>
            <a:br>
              <a:rPr lang="en-US" sz="1600" dirty="0" smtClean="0"/>
            </a:br>
            <a:endParaRPr lang="en-US" sz="16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1447800"/>
            <a:ext cx="7467600" cy="4770537"/>
          </a:xfrm>
          <a:prstGeom prst="rect">
            <a:avLst/>
          </a:prstGeom>
          <a:noFill/>
        </p:spPr>
        <p:txBody>
          <a:bodyPr wrap="square" rtlCol="0">
            <a:spAutoFit/>
          </a:bodyPr>
          <a:lstStyle/>
          <a:p>
            <a:r>
              <a:rPr lang="en-US" sz="1600" dirty="0" smtClean="0"/>
              <a:t>1). Who is the speaker most likely speaking to?</a:t>
            </a:r>
          </a:p>
          <a:p>
            <a:r>
              <a:rPr lang="en-US" sz="1600" dirty="0" smtClean="0"/>
              <a:t> New employees</a:t>
            </a:r>
          </a:p>
          <a:p>
            <a:r>
              <a:rPr lang="en-US" sz="1600" dirty="0" smtClean="0"/>
              <a:t> Software engineers</a:t>
            </a:r>
          </a:p>
          <a:p>
            <a:r>
              <a:rPr lang="en-US" sz="1600" dirty="0" smtClean="0"/>
              <a:t> Advertising executives</a:t>
            </a:r>
          </a:p>
          <a:p>
            <a:r>
              <a:rPr lang="en-US" sz="1600" dirty="0" smtClean="0"/>
              <a:t> </a:t>
            </a:r>
            <a:r>
              <a:rPr lang="en-US" sz="1600" b="1" dirty="0" smtClean="0"/>
              <a:t>Department managers</a:t>
            </a:r>
          </a:p>
          <a:p>
            <a:r>
              <a:rPr lang="en-US" sz="1600" dirty="0" smtClean="0"/>
              <a:t/>
            </a:r>
            <a:br>
              <a:rPr lang="en-US" sz="1600" dirty="0" smtClean="0"/>
            </a:br>
            <a:r>
              <a:rPr lang="en-US" sz="1600" dirty="0" smtClean="0"/>
              <a:t>2). What excuse do staff members have for not taking computer classes?</a:t>
            </a:r>
          </a:p>
          <a:p>
            <a:r>
              <a:rPr lang="en-US" sz="1600" dirty="0" smtClean="0"/>
              <a:t> They cannot afford them.</a:t>
            </a:r>
          </a:p>
          <a:p>
            <a:r>
              <a:rPr lang="en-US" sz="1600" dirty="0" smtClean="0"/>
              <a:t> </a:t>
            </a:r>
            <a:r>
              <a:rPr lang="en-US" sz="1600" b="1" dirty="0" smtClean="0"/>
              <a:t>They lack time and energy.</a:t>
            </a:r>
          </a:p>
          <a:p>
            <a:r>
              <a:rPr lang="en-US" sz="1600" dirty="0" smtClean="0"/>
              <a:t> They have not heard about them.</a:t>
            </a:r>
          </a:p>
          <a:p>
            <a:r>
              <a:rPr lang="en-US" sz="1600" dirty="0" smtClean="0"/>
              <a:t> They see no advantages to them.</a:t>
            </a:r>
          </a:p>
          <a:p>
            <a:r>
              <a:rPr lang="en-US" sz="1600" dirty="0" smtClean="0"/>
              <a:t/>
            </a:r>
            <a:br>
              <a:rPr lang="en-US" sz="1600" dirty="0" smtClean="0"/>
            </a:br>
            <a:r>
              <a:rPr lang="en-US" sz="1600" dirty="0" smtClean="0"/>
              <a:t>3). What does the speaker suggest the company do?</a:t>
            </a:r>
          </a:p>
          <a:p>
            <a:r>
              <a:rPr lang="en-US" sz="1600" dirty="0" smtClean="0"/>
              <a:t> </a:t>
            </a:r>
            <a:r>
              <a:rPr lang="en-US" sz="1600" b="1" dirty="0" smtClean="0"/>
              <a:t>Hire a motivational speaker</a:t>
            </a:r>
          </a:p>
          <a:p>
            <a:r>
              <a:rPr lang="en-US" sz="1600" dirty="0" smtClean="0"/>
              <a:t> Make computer classes mandatory</a:t>
            </a:r>
          </a:p>
          <a:p>
            <a:r>
              <a:rPr lang="en-US" sz="1600" dirty="0" smtClean="0"/>
              <a:t> Charge employees money for the classes</a:t>
            </a:r>
          </a:p>
          <a:p>
            <a:r>
              <a:rPr lang="en-US" sz="1600" dirty="0" smtClean="0"/>
              <a:t> Quit offering the computer classes</a:t>
            </a:r>
          </a:p>
          <a:p>
            <a:r>
              <a:rPr lang="en-US" sz="1600" dirty="0" smtClean="0"/>
              <a:t/>
            </a:r>
            <a:br>
              <a:rPr lang="en-US" sz="1600" dirty="0" smtClean="0"/>
            </a:br>
            <a:endParaRPr lang="en-US" sz="1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19200" y="1502688"/>
            <a:ext cx="5562600" cy="4524315"/>
          </a:xfrm>
          <a:prstGeom prst="rect">
            <a:avLst/>
          </a:prstGeom>
          <a:noFill/>
        </p:spPr>
        <p:txBody>
          <a:bodyPr wrap="square" rtlCol="0">
            <a:spAutoFit/>
          </a:bodyPr>
          <a:lstStyle/>
          <a:p>
            <a:r>
              <a:rPr lang="en-US" sz="1600" dirty="0" smtClean="0"/>
              <a:t>1). What is the main purpose of the talk?</a:t>
            </a:r>
          </a:p>
          <a:p>
            <a:r>
              <a:rPr lang="en-US" sz="1600" dirty="0" smtClean="0"/>
              <a:t> To explain office procedures</a:t>
            </a:r>
          </a:p>
          <a:p>
            <a:r>
              <a:rPr lang="en-US" sz="1600" dirty="0" smtClean="0"/>
              <a:t> To identify a time problem</a:t>
            </a:r>
          </a:p>
          <a:p>
            <a:r>
              <a:rPr lang="en-US" sz="1600" dirty="0" smtClean="0"/>
              <a:t> To schedule an appointment</a:t>
            </a:r>
          </a:p>
          <a:p>
            <a:r>
              <a:rPr lang="en-US" sz="1600" dirty="0" smtClean="0"/>
              <a:t> To review a contract</a:t>
            </a:r>
          </a:p>
          <a:p>
            <a:r>
              <a:rPr lang="en-US" sz="1600" dirty="0" smtClean="0"/>
              <a:t/>
            </a:r>
            <a:br>
              <a:rPr lang="en-US" sz="1600" dirty="0" smtClean="0"/>
            </a:br>
            <a:r>
              <a:rPr lang="en-US" sz="1600" dirty="0" smtClean="0"/>
              <a:t>2). Where are the time cards kept?</a:t>
            </a:r>
          </a:p>
          <a:p>
            <a:r>
              <a:rPr lang="en-US" sz="1600" dirty="0" smtClean="0"/>
              <a:t> On top of the clock</a:t>
            </a:r>
          </a:p>
          <a:p>
            <a:r>
              <a:rPr lang="en-US" sz="1600" dirty="0" smtClean="0"/>
              <a:t> In the manager's office</a:t>
            </a:r>
          </a:p>
          <a:p>
            <a:r>
              <a:rPr lang="en-US" sz="1600" dirty="0" smtClean="0"/>
              <a:t> Beside the clock</a:t>
            </a:r>
          </a:p>
          <a:p>
            <a:r>
              <a:rPr lang="en-US" sz="1600" dirty="0" smtClean="0"/>
              <a:t> In the lunchroom</a:t>
            </a:r>
          </a:p>
          <a:p>
            <a:r>
              <a:rPr lang="en-US" sz="1600" dirty="0" smtClean="0"/>
              <a:t/>
            </a:r>
            <a:br>
              <a:rPr lang="en-US" sz="1600" dirty="0" smtClean="0"/>
            </a:br>
            <a:r>
              <a:rPr lang="en-US" sz="1600" dirty="0" smtClean="0"/>
              <a:t>3). What should the listener do when leaving for lunch?</a:t>
            </a:r>
          </a:p>
          <a:p>
            <a:r>
              <a:rPr lang="en-US" sz="1600" dirty="0" smtClean="0"/>
              <a:t> Inform the manager</a:t>
            </a:r>
          </a:p>
          <a:p>
            <a:r>
              <a:rPr lang="en-US" sz="1600" dirty="0" smtClean="0"/>
              <a:t> Record the time</a:t>
            </a:r>
          </a:p>
          <a:p>
            <a:r>
              <a:rPr lang="en-US" sz="1600" dirty="0" smtClean="0"/>
              <a:t> Check the clock</a:t>
            </a:r>
          </a:p>
          <a:p>
            <a:r>
              <a:rPr lang="en-US" sz="1600" dirty="0" smtClean="0"/>
              <a:t> Order take out</a:t>
            </a:r>
          </a:p>
          <a:p>
            <a:endParaRPr lang="en-US" sz="16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1371600"/>
            <a:ext cx="7620000" cy="4770537"/>
          </a:xfrm>
          <a:prstGeom prst="rect">
            <a:avLst/>
          </a:prstGeom>
          <a:noFill/>
        </p:spPr>
        <p:txBody>
          <a:bodyPr wrap="square" rtlCol="0">
            <a:spAutoFit/>
          </a:bodyPr>
          <a:lstStyle/>
          <a:p>
            <a:r>
              <a:rPr lang="en-US" sz="1600" dirty="0" smtClean="0"/>
              <a:t>1). What is being announced?</a:t>
            </a:r>
          </a:p>
          <a:p>
            <a:r>
              <a:rPr lang="en-US" sz="1600" dirty="0" smtClean="0"/>
              <a:t> A retirement</a:t>
            </a:r>
          </a:p>
          <a:p>
            <a:r>
              <a:rPr lang="en-US" sz="1600" dirty="0" smtClean="0"/>
              <a:t> A new hire</a:t>
            </a:r>
          </a:p>
          <a:p>
            <a:r>
              <a:rPr lang="en-US" sz="1600" dirty="0" smtClean="0"/>
              <a:t> A merger</a:t>
            </a:r>
          </a:p>
          <a:p>
            <a:r>
              <a:rPr lang="en-US" sz="1600" dirty="0" smtClean="0"/>
              <a:t> An anniversary</a:t>
            </a:r>
          </a:p>
          <a:p>
            <a:endParaRPr lang="en-US" sz="1600" u="sng" dirty="0"/>
          </a:p>
          <a:p>
            <a:r>
              <a:rPr lang="en-US" sz="1600" dirty="0" smtClean="0"/>
              <a:t/>
            </a:r>
            <a:br>
              <a:rPr lang="en-US" sz="1600" dirty="0" smtClean="0"/>
            </a:br>
            <a:r>
              <a:rPr lang="en-US" sz="1600" dirty="0" smtClean="0"/>
              <a:t>2). How long will Mr. Van </a:t>
            </a:r>
            <a:r>
              <a:rPr lang="en-US" sz="1600" dirty="0" err="1" smtClean="0"/>
              <a:t>Holleback</a:t>
            </a:r>
            <a:r>
              <a:rPr lang="en-US" sz="1600" dirty="0" smtClean="0"/>
              <a:t> be in training?</a:t>
            </a:r>
          </a:p>
          <a:p>
            <a:r>
              <a:rPr lang="en-US" sz="1600" dirty="0" smtClean="0"/>
              <a:t> Three weeks</a:t>
            </a:r>
          </a:p>
          <a:p>
            <a:r>
              <a:rPr lang="en-US" sz="1600" dirty="0" smtClean="0"/>
              <a:t> Four weeks</a:t>
            </a:r>
          </a:p>
          <a:p>
            <a:r>
              <a:rPr lang="en-US" sz="1600" dirty="0" smtClean="0"/>
              <a:t> Six weeks</a:t>
            </a:r>
          </a:p>
          <a:p>
            <a:r>
              <a:rPr lang="en-US" sz="1600" dirty="0" smtClean="0"/>
              <a:t> Two months</a:t>
            </a:r>
          </a:p>
          <a:p>
            <a:r>
              <a:rPr lang="en-US" sz="1600" dirty="0" smtClean="0"/>
              <a:t/>
            </a:r>
            <a:br>
              <a:rPr lang="en-US" sz="1600" dirty="0" smtClean="0"/>
            </a:br>
            <a:r>
              <a:rPr lang="en-US" sz="1600" dirty="0" smtClean="0"/>
              <a:t>3). Where are the corporate headquarters of Banana Computers?</a:t>
            </a:r>
          </a:p>
          <a:p>
            <a:r>
              <a:rPr lang="en-US" sz="1600" dirty="0" smtClean="0"/>
              <a:t> Munich</a:t>
            </a:r>
          </a:p>
          <a:p>
            <a:r>
              <a:rPr lang="en-US" sz="1600" dirty="0" smtClean="0"/>
              <a:t> Copenhagen</a:t>
            </a:r>
          </a:p>
          <a:p>
            <a:r>
              <a:rPr lang="en-US" sz="1600" dirty="0" smtClean="0"/>
              <a:t> Toronto</a:t>
            </a:r>
          </a:p>
          <a:p>
            <a:r>
              <a:rPr lang="en-US" sz="1600" dirty="0" smtClean="0"/>
              <a:t> Venice</a:t>
            </a:r>
          </a:p>
          <a:p>
            <a:endParaRPr lang="en-US" sz="16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1371600"/>
            <a:ext cx="7620000" cy="4524315"/>
          </a:xfrm>
          <a:prstGeom prst="rect">
            <a:avLst/>
          </a:prstGeom>
          <a:noFill/>
        </p:spPr>
        <p:txBody>
          <a:bodyPr wrap="square" rtlCol="0">
            <a:spAutoFit/>
          </a:bodyPr>
          <a:lstStyle/>
          <a:p>
            <a:r>
              <a:rPr lang="en-US" sz="1600" dirty="0" smtClean="0"/>
              <a:t>1). What is being announced?</a:t>
            </a:r>
          </a:p>
          <a:p>
            <a:r>
              <a:rPr lang="en-US" sz="1600" dirty="0" smtClean="0"/>
              <a:t> A retirement</a:t>
            </a:r>
          </a:p>
          <a:p>
            <a:r>
              <a:rPr lang="en-US" sz="1600" b="1" dirty="0" smtClean="0"/>
              <a:t> A new hire</a:t>
            </a:r>
          </a:p>
          <a:p>
            <a:r>
              <a:rPr lang="en-US" sz="1600" dirty="0" smtClean="0"/>
              <a:t> A merger</a:t>
            </a:r>
          </a:p>
          <a:p>
            <a:r>
              <a:rPr lang="en-US" sz="1600" dirty="0" smtClean="0"/>
              <a:t> An anniversary</a:t>
            </a:r>
          </a:p>
          <a:p>
            <a:r>
              <a:rPr lang="en-US" sz="1600" dirty="0" smtClean="0"/>
              <a:t/>
            </a:r>
            <a:br>
              <a:rPr lang="en-US" sz="1600" dirty="0" smtClean="0"/>
            </a:br>
            <a:r>
              <a:rPr lang="en-US" sz="1600" dirty="0" smtClean="0"/>
              <a:t>2). How long will Mr. Van </a:t>
            </a:r>
            <a:r>
              <a:rPr lang="en-US" sz="1600" dirty="0" err="1" smtClean="0"/>
              <a:t>Holleback</a:t>
            </a:r>
            <a:r>
              <a:rPr lang="en-US" sz="1600" dirty="0" smtClean="0"/>
              <a:t> be in training?</a:t>
            </a:r>
          </a:p>
          <a:p>
            <a:r>
              <a:rPr lang="en-US" sz="1600" dirty="0" smtClean="0"/>
              <a:t> Three weeks</a:t>
            </a:r>
          </a:p>
          <a:p>
            <a:r>
              <a:rPr lang="en-US" sz="1600" dirty="0" smtClean="0"/>
              <a:t> Four weeks</a:t>
            </a:r>
          </a:p>
          <a:p>
            <a:r>
              <a:rPr lang="en-US" sz="1600" dirty="0" smtClean="0"/>
              <a:t> </a:t>
            </a:r>
            <a:r>
              <a:rPr lang="en-US" sz="1600" b="1" dirty="0" smtClean="0"/>
              <a:t>Six weeks</a:t>
            </a:r>
          </a:p>
          <a:p>
            <a:r>
              <a:rPr lang="en-US" sz="1600" dirty="0" smtClean="0"/>
              <a:t> Two months</a:t>
            </a:r>
          </a:p>
          <a:p>
            <a:r>
              <a:rPr lang="en-US" sz="1600" dirty="0" smtClean="0"/>
              <a:t/>
            </a:r>
            <a:br>
              <a:rPr lang="en-US" sz="1600" dirty="0" smtClean="0"/>
            </a:br>
            <a:r>
              <a:rPr lang="en-US" sz="1600" dirty="0" smtClean="0"/>
              <a:t>3). Where are the corporate headquarters of Banana Computers?</a:t>
            </a:r>
          </a:p>
          <a:p>
            <a:r>
              <a:rPr lang="en-US" sz="1600" dirty="0" smtClean="0"/>
              <a:t> Munich</a:t>
            </a:r>
          </a:p>
          <a:p>
            <a:r>
              <a:rPr lang="en-US" sz="1600" dirty="0" smtClean="0"/>
              <a:t> Copenhagen</a:t>
            </a:r>
          </a:p>
          <a:p>
            <a:r>
              <a:rPr lang="en-US" sz="1600" dirty="0" smtClean="0"/>
              <a:t> </a:t>
            </a:r>
            <a:r>
              <a:rPr lang="en-US" sz="1600" b="1" dirty="0" smtClean="0"/>
              <a:t>Toronto</a:t>
            </a:r>
          </a:p>
          <a:p>
            <a:r>
              <a:rPr lang="en-US" sz="1600" dirty="0" smtClean="0"/>
              <a:t> Venice</a:t>
            </a:r>
          </a:p>
          <a:p>
            <a:endParaRPr lang="en-US" sz="1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19200" y="1502688"/>
            <a:ext cx="5562600" cy="4524315"/>
          </a:xfrm>
          <a:prstGeom prst="rect">
            <a:avLst/>
          </a:prstGeom>
          <a:noFill/>
        </p:spPr>
        <p:txBody>
          <a:bodyPr wrap="square" rtlCol="0">
            <a:spAutoFit/>
          </a:bodyPr>
          <a:lstStyle/>
          <a:p>
            <a:r>
              <a:rPr lang="en-US" sz="1600" dirty="0" smtClean="0"/>
              <a:t>1). What is the main purpose of the talk?</a:t>
            </a:r>
          </a:p>
          <a:p>
            <a:r>
              <a:rPr lang="en-US" sz="1600" dirty="0" smtClean="0"/>
              <a:t> </a:t>
            </a:r>
            <a:r>
              <a:rPr lang="en-US" sz="1600" b="1" dirty="0" smtClean="0"/>
              <a:t>To explain office procedures</a:t>
            </a:r>
          </a:p>
          <a:p>
            <a:r>
              <a:rPr lang="en-US" sz="1600" dirty="0" smtClean="0"/>
              <a:t> To identify a time problem</a:t>
            </a:r>
          </a:p>
          <a:p>
            <a:r>
              <a:rPr lang="en-US" sz="1600" dirty="0" smtClean="0"/>
              <a:t> To schedule an appointment</a:t>
            </a:r>
          </a:p>
          <a:p>
            <a:r>
              <a:rPr lang="en-US" sz="1600" dirty="0" smtClean="0"/>
              <a:t> To review a contract</a:t>
            </a:r>
          </a:p>
          <a:p>
            <a:r>
              <a:rPr lang="en-US" sz="1600" dirty="0" smtClean="0"/>
              <a:t/>
            </a:r>
            <a:br>
              <a:rPr lang="en-US" sz="1600" dirty="0" smtClean="0"/>
            </a:br>
            <a:r>
              <a:rPr lang="en-US" sz="1600" dirty="0" smtClean="0"/>
              <a:t>2). Where are the time cards kept?</a:t>
            </a:r>
          </a:p>
          <a:p>
            <a:r>
              <a:rPr lang="en-US" sz="1600" dirty="0" smtClean="0"/>
              <a:t> On top of the clock</a:t>
            </a:r>
          </a:p>
          <a:p>
            <a:r>
              <a:rPr lang="en-US" sz="1600" dirty="0" smtClean="0"/>
              <a:t> In the manager's office</a:t>
            </a:r>
          </a:p>
          <a:p>
            <a:r>
              <a:rPr lang="en-US" sz="1600" b="1" dirty="0" smtClean="0"/>
              <a:t> Beside the clock</a:t>
            </a:r>
          </a:p>
          <a:p>
            <a:r>
              <a:rPr lang="en-US" sz="1600" dirty="0" smtClean="0"/>
              <a:t> In the lunchroom</a:t>
            </a:r>
          </a:p>
          <a:p>
            <a:r>
              <a:rPr lang="en-US" sz="1600" dirty="0" smtClean="0"/>
              <a:t/>
            </a:r>
            <a:br>
              <a:rPr lang="en-US" sz="1600" dirty="0" smtClean="0"/>
            </a:br>
            <a:r>
              <a:rPr lang="en-US" sz="1600" dirty="0" smtClean="0"/>
              <a:t>3). What should the listener do when leaving for lunch?</a:t>
            </a:r>
          </a:p>
          <a:p>
            <a:r>
              <a:rPr lang="en-US" sz="1600" dirty="0" smtClean="0"/>
              <a:t> Inform the manager</a:t>
            </a:r>
          </a:p>
          <a:p>
            <a:r>
              <a:rPr lang="en-US" sz="1600" dirty="0" smtClean="0"/>
              <a:t> </a:t>
            </a:r>
            <a:r>
              <a:rPr lang="en-US" sz="1600" b="1" dirty="0" smtClean="0"/>
              <a:t>Record the time</a:t>
            </a:r>
          </a:p>
          <a:p>
            <a:r>
              <a:rPr lang="en-US" sz="1600" dirty="0" smtClean="0"/>
              <a:t> Check the clock</a:t>
            </a:r>
          </a:p>
          <a:p>
            <a:r>
              <a:rPr lang="en-US" sz="1600" dirty="0" smtClean="0"/>
              <a:t> Order take out</a:t>
            </a:r>
          </a:p>
          <a:p>
            <a:endParaRPr lang="en-US" sz="1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43000" y="1600200"/>
            <a:ext cx="7239000" cy="4770537"/>
          </a:xfrm>
          <a:prstGeom prst="rect">
            <a:avLst/>
          </a:prstGeom>
          <a:noFill/>
        </p:spPr>
        <p:txBody>
          <a:bodyPr wrap="square" rtlCol="0">
            <a:spAutoFit/>
          </a:bodyPr>
          <a:lstStyle/>
          <a:p>
            <a:r>
              <a:rPr lang="en-US" sz="1600" dirty="0" smtClean="0"/>
              <a:t>1). What is the main purpose of the radio announcement?</a:t>
            </a:r>
          </a:p>
          <a:p>
            <a:r>
              <a:rPr lang="en-US" sz="1600" dirty="0" smtClean="0"/>
              <a:t> To apologize for inconvenience</a:t>
            </a:r>
          </a:p>
          <a:p>
            <a:r>
              <a:rPr lang="en-US" sz="1600" dirty="0" smtClean="0"/>
              <a:t> To publicize office hours</a:t>
            </a:r>
          </a:p>
          <a:p>
            <a:r>
              <a:rPr lang="en-US" sz="1600" dirty="0" smtClean="0"/>
              <a:t> To ask for parade volunteers</a:t>
            </a:r>
          </a:p>
          <a:p>
            <a:r>
              <a:rPr lang="en-US" sz="1600" dirty="0" smtClean="0"/>
              <a:t> To notify citizens of a special event</a:t>
            </a:r>
          </a:p>
          <a:p>
            <a:r>
              <a:rPr lang="en-US" sz="1600" dirty="0" smtClean="0"/>
              <a:t/>
            </a:r>
            <a:br>
              <a:rPr lang="en-US" sz="1600" dirty="0" smtClean="0"/>
            </a:br>
            <a:r>
              <a:rPr lang="en-US" sz="1600" dirty="0" smtClean="0"/>
              <a:t>2). On which day will Main Street close to vehicle traffic?</a:t>
            </a:r>
          </a:p>
          <a:p>
            <a:r>
              <a:rPr lang="en-US" sz="1600" dirty="0" smtClean="0"/>
              <a:t> July 4th</a:t>
            </a:r>
          </a:p>
          <a:p>
            <a:r>
              <a:rPr lang="en-US" sz="1600" dirty="0" smtClean="0"/>
              <a:t> Memorial Day</a:t>
            </a:r>
          </a:p>
          <a:p>
            <a:r>
              <a:rPr lang="en-US" sz="1600" dirty="0" smtClean="0"/>
              <a:t> July 14th</a:t>
            </a:r>
          </a:p>
          <a:p>
            <a:r>
              <a:rPr lang="en-US" sz="1600" dirty="0" smtClean="0"/>
              <a:t> Thursday</a:t>
            </a:r>
          </a:p>
          <a:p>
            <a:r>
              <a:rPr lang="en-US" sz="1600" dirty="0" smtClean="0"/>
              <a:t/>
            </a:r>
            <a:br>
              <a:rPr lang="en-US" sz="1600" dirty="0" smtClean="0"/>
            </a:br>
            <a:r>
              <a:rPr lang="en-US" sz="1600" dirty="0" smtClean="0"/>
              <a:t>3). What should listeners do if they have questions?</a:t>
            </a:r>
          </a:p>
          <a:p>
            <a:r>
              <a:rPr lang="en-US" sz="1600" dirty="0" smtClean="0"/>
              <a:t> Send a message</a:t>
            </a:r>
          </a:p>
          <a:p>
            <a:r>
              <a:rPr lang="en-US" sz="1600" dirty="0" smtClean="0"/>
              <a:t> Make a phone call</a:t>
            </a:r>
          </a:p>
          <a:p>
            <a:r>
              <a:rPr lang="en-US" sz="1600" dirty="0" smtClean="0"/>
              <a:t> Visit the city manager</a:t>
            </a:r>
          </a:p>
          <a:p>
            <a:r>
              <a:rPr lang="en-US" sz="1600" dirty="0" smtClean="0"/>
              <a:t> Look at a website</a:t>
            </a:r>
          </a:p>
          <a:p>
            <a:r>
              <a:rPr lang="en-US" sz="1600" dirty="0" smtClean="0"/>
              <a:t/>
            </a:r>
            <a:br>
              <a:rPr lang="en-US" sz="1600" dirty="0" smtClean="0"/>
            </a:br>
            <a:endParaRPr lang="en-US" sz="1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43000" y="1600200"/>
            <a:ext cx="7239000" cy="4770537"/>
          </a:xfrm>
          <a:prstGeom prst="rect">
            <a:avLst/>
          </a:prstGeom>
          <a:noFill/>
        </p:spPr>
        <p:txBody>
          <a:bodyPr wrap="square" rtlCol="0">
            <a:spAutoFit/>
          </a:bodyPr>
          <a:lstStyle/>
          <a:p>
            <a:r>
              <a:rPr lang="en-US" sz="1600" dirty="0" smtClean="0"/>
              <a:t>1). What is the main purpose of the radio announcement?</a:t>
            </a:r>
          </a:p>
          <a:p>
            <a:r>
              <a:rPr lang="en-US" sz="1600" dirty="0" smtClean="0"/>
              <a:t> To apologize for inconvenience</a:t>
            </a:r>
          </a:p>
          <a:p>
            <a:r>
              <a:rPr lang="en-US" sz="1600" dirty="0" smtClean="0"/>
              <a:t> To publicize office hours</a:t>
            </a:r>
          </a:p>
          <a:p>
            <a:r>
              <a:rPr lang="en-US" sz="1600" dirty="0" smtClean="0"/>
              <a:t> To ask for parade volunteers</a:t>
            </a:r>
          </a:p>
          <a:p>
            <a:r>
              <a:rPr lang="en-US" sz="1600" dirty="0" smtClean="0"/>
              <a:t> </a:t>
            </a:r>
            <a:r>
              <a:rPr lang="en-US" sz="1600" b="1" dirty="0" smtClean="0"/>
              <a:t>To notify citizens of a special event</a:t>
            </a:r>
          </a:p>
          <a:p>
            <a:r>
              <a:rPr lang="en-US" sz="1600" dirty="0" smtClean="0"/>
              <a:t/>
            </a:r>
            <a:br>
              <a:rPr lang="en-US" sz="1600" dirty="0" smtClean="0"/>
            </a:br>
            <a:r>
              <a:rPr lang="en-US" sz="1600" dirty="0" smtClean="0"/>
              <a:t>2). On which day will Main Street close to vehicle traffic?</a:t>
            </a:r>
          </a:p>
          <a:p>
            <a:r>
              <a:rPr lang="en-US" sz="1600" dirty="0" smtClean="0"/>
              <a:t> July 4th</a:t>
            </a:r>
          </a:p>
          <a:p>
            <a:r>
              <a:rPr lang="en-US" sz="1600" dirty="0" smtClean="0"/>
              <a:t> Memorial Day</a:t>
            </a:r>
          </a:p>
          <a:p>
            <a:r>
              <a:rPr lang="en-US" sz="1600" dirty="0" smtClean="0"/>
              <a:t> </a:t>
            </a:r>
            <a:r>
              <a:rPr lang="en-US" sz="1600" b="1" dirty="0" smtClean="0"/>
              <a:t>July 14th</a:t>
            </a:r>
          </a:p>
          <a:p>
            <a:r>
              <a:rPr lang="en-US" sz="1600" dirty="0" smtClean="0"/>
              <a:t> Thursday</a:t>
            </a:r>
          </a:p>
          <a:p>
            <a:r>
              <a:rPr lang="en-US" sz="1600" dirty="0" smtClean="0"/>
              <a:t/>
            </a:r>
            <a:br>
              <a:rPr lang="en-US" sz="1600" dirty="0" smtClean="0"/>
            </a:br>
            <a:r>
              <a:rPr lang="en-US" sz="1600" dirty="0" smtClean="0"/>
              <a:t>3). What should listeners do if they have questions?</a:t>
            </a:r>
          </a:p>
          <a:p>
            <a:r>
              <a:rPr lang="en-US" sz="1600" dirty="0" smtClean="0"/>
              <a:t> Send a message</a:t>
            </a:r>
          </a:p>
          <a:p>
            <a:r>
              <a:rPr lang="en-US" sz="1600" dirty="0" smtClean="0"/>
              <a:t> </a:t>
            </a:r>
            <a:r>
              <a:rPr lang="en-US" sz="1600" b="1" dirty="0" smtClean="0"/>
              <a:t>Make a phone call</a:t>
            </a:r>
          </a:p>
          <a:p>
            <a:r>
              <a:rPr lang="en-US" sz="1600" dirty="0" smtClean="0"/>
              <a:t> Visit the city manager</a:t>
            </a:r>
          </a:p>
          <a:p>
            <a:r>
              <a:rPr lang="en-US" sz="1600" dirty="0" smtClean="0"/>
              <a:t> Look at a website</a:t>
            </a:r>
          </a:p>
          <a:p>
            <a:r>
              <a:rPr lang="en-US" sz="1600" dirty="0" smtClean="0"/>
              <a:t/>
            </a:r>
            <a:br>
              <a:rPr lang="en-US" sz="1600" dirty="0" smtClean="0"/>
            </a:br>
            <a:endParaRPr lang="en-US" sz="1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43000" y="1554063"/>
            <a:ext cx="7315200" cy="4770537"/>
          </a:xfrm>
          <a:prstGeom prst="rect">
            <a:avLst/>
          </a:prstGeom>
          <a:noFill/>
        </p:spPr>
        <p:txBody>
          <a:bodyPr wrap="square" rtlCol="0">
            <a:spAutoFit/>
          </a:bodyPr>
          <a:lstStyle/>
          <a:p>
            <a:r>
              <a:rPr lang="en-US" sz="1600" dirty="0" smtClean="0"/>
              <a:t>1). Who is the message probably for?</a:t>
            </a:r>
          </a:p>
          <a:p>
            <a:r>
              <a:rPr lang="en-US" sz="1600" dirty="0" smtClean="0"/>
              <a:t> Employees</a:t>
            </a:r>
          </a:p>
          <a:p>
            <a:r>
              <a:rPr lang="en-US" sz="1600" dirty="0" smtClean="0"/>
              <a:t> Students</a:t>
            </a:r>
          </a:p>
          <a:p>
            <a:r>
              <a:rPr lang="en-US" sz="1600" dirty="0" smtClean="0"/>
              <a:t> Customers</a:t>
            </a:r>
          </a:p>
          <a:p>
            <a:r>
              <a:rPr lang="en-US" sz="1600" dirty="0" smtClean="0"/>
              <a:t> Reporters</a:t>
            </a:r>
          </a:p>
          <a:p>
            <a:r>
              <a:rPr lang="en-US" sz="1600" dirty="0" smtClean="0"/>
              <a:t/>
            </a:r>
            <a:br>
              <a:rPr lang="en-US" sz="1600" dirty="0" smtClean="0"/>
            </a:br>
            <a:r>
              <a:rPr lang="en-US" sz="1600" dirty="0" smtClean="0"/>
              <a:t>2). Which telephone key should listeners press to reach a customer service representative?</a:t>
            </a:r>
          </a:p>
          <a:p>
            <a:r>
              <a:rPr lang="en-US" sz="1600" dirty="0" smtClean="0"/>
              <a:t> one</a:t>
            </a:r>
          </a:p>
          <a:p>
            <a:r>
              <a:rPr lang="en-US" sz="1600" dirty="0" smtClean="0"/>
              <a:t> four</a:t>
            </a:r>
          </a:p>
          <a:p>
            <a:r>
              <a:rPr lang="en-US" sz="1600" dirty="0" smtClean="0"/>
              <a:t> three</a:t>
            </a:r>
          </a:p>
          <a:p>
            <a:r>
              <a:rPr lang="en-US" sz="1600" dirty="0" smtClean="0"/>
              <a:t> pound</a:t>
            </a:r>
          </a:p>
          <a:p>
            <a:r>
              <a:rPr lang="en-US" sz="1600" dirty="0" smtClean="0"/>
              <a:t/>
            </a:r>
            <a:br>
              <a:rPr lang="en-US" sz="1600" dirty="0" smtClean="0"/>
            </a:br>
            <a:r>
              <a:rPr lang="en-US" sz="1600" dirty="0" smtClean="0"/>
              <a:t>3). What information is NOT available on the web site?</a:t>
            </a:r>
          </a:p>
          <a:p>
            <a:r>
              <a:rPr lang="en-US" sz="1600" dirty="0" smtClean="0"/>
              <a:t> Phone numbers</a:t>
            </a:r>
          </a:p>
          <a:p>
            <a:r>
              <a:rPr lang="en-US" sz="1600" dirty="0" smtClean="0"/>
              <a:t> Branch locations</a:t>
            </a:r>
          </a:p>
          <a:p>
            <a:r>
              <a:rPr lang="en-US" sz="1600" dirty="0" smtClean="0"/>
              <a:t> Directories</a:t>
            </a:r>
          </a:p>
          <a:p>
            <a:r>
              <a:rPr lang="en-US" sz="1600" dirty="0" smtClean="0"/>
              <a:t> Schedules</a:t>
            </a:r>
          </a:p>
          <a:p>
            <a:endParaRPr lang="en-US" sz="1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43000" y="1554063"/>
            <a:ext cx="7315200" cy="4770537"/>
          </a:xfrm>
          <a:prstGeom prst="rect">
            <a:avLst/>
          </a:prstGeom>
          <a:noFill/>
        </p:spPr>
        <p:txBody>
          <a:bodyPr wrap="square" rtlCol="0">
            <a:spAutoFit/>
          </a:bodyPr>
          <a:lstStyle/>
          <a:p>
            <a:r>
              <a:rPr lang="en-US" sz="1600" dirty="0" smtClean="0"/>
              <a:t>1). Who is the message probably for?</a:t>
            </a:r>
          </a:p>
          <a:p>
            <a:r>
              <a:rPr lang="en-US" sz="1600" dirty="0" smtClean="0"/>
              <a:t> Employees</a:t>
            </a:r>
          </a:p>
          <a:p>
            <a:r>
              <a:rPr lang="en-US" sz="1600" dirty="0" smtClean="0"/>
              <a:t> Students</a:t>
            </a:r>
          </a:p>
          <a:p>
            <a:r>
              <a:rPr lang="en-US" sz="1600" dirty="0" smtClean="0"/>
              <a:t> </a:t>
            </a:r>
            <a:r>
              <a:rPr lang="en-US" sz="1600" b="1" dirty="0" smtClean="0"/>
              <a:t>Customers</a:t>
            </a:r>
          </a:p>
          <a:p>
            <a:r>
              <a:rPr lang="en-US" sz="1600" dirty="0" smtClean="0"/>
              <a:t> Reporters</a:t>
            </a:r>
          </a:p>
          <a:p>
            <a:r>
              <a:rPr lang="en-US" sz="1600" dirty="0" smtClean="0"/>
              <a:t/>
            </a:r>
            <a:br>
              <a:rPr lang="en-US" sz="1600" dirty="0" smtClean="0"/>
            </a:br>
            <a:r>
              <a:rPr lang="en-US" sz="1600" dirty="0" smtClean="0"/>
              <a:t>2). Which telephone key should listeners press to reach a customer service representative?</a:t>
            </a:r>
          </a:p>
          <a:p>
            <a:r>
              <a:rPr lang="en-US" sz="1600" dirty="0" smtClean="0"/>
              <a:t> one</a:t>
            </a:r>
          </a:p>
          <a:p>
            <a:r>
              <a:rPr lang="en-US" sz="1600" dirty="0" smtClean="0"/>
              <a:t> </a:t>
            </a:r>
            <a:r>
              <a:rPr lang="en-US" sz="1600" b="1" dirty="0" smtClean="0"/>
              <a:t>four</a:t>
            </a:r>
          </a:p>
          <a:p>
            <a:r>
              <a:rPr lang="en-US" sz="1600" dirty="0" smtClean="0"/>
              <a:t> three</a:t>
            </a:r>
          </a:p>
          <a:p>
            <a:r>
              <a:rPr lang="en-US" sz="1600" dirty="0" smtClean="0"/>
              <a:t> pound</a:t>
            </a:r>
          </a:p>
          <a:p>
            <a:r>
              <a:rPr lang="en-US" sz="1600" dirty="0" smtClean="0"/>
              <a:t/>
            </a:r>
            <a:br>
              <a:rPr lang="en-US" sz="1600" dirty="0" smtClean="0"/>
            </a:br>
            <a:r>
              <a:rPr lang="en-US" sz="1600" dirty="0" smtClean="0"/>
              <a:t>3). What information is NOT available on the web site?</a:t>
            </a:r>
          </a:p>
          <a:p>
            <a:r>
              <a:rPr lang="en-US" sz="1600" dirty="0" smtClean="0"/>
              <a:t> Phone numbers</a:t>
            </a:r>
          </a:p>
          <a:p>
            <a:r>
              <a:rPr lang="en-US" sz="1600" dirty="0" smtClean="0"/>
              <a:t> Branch locations</a:t>
            </a:r>
          </a:p>
          <a:p>
            <a:r>
              <a:rPr lang="en-US" sz="1600" dirty="0" smtClean="0"/>
              <a:t> Directories</a:t>
            </a:r>
          </a:p>
          <a:p>
            <a:r>
              <a:rPr lang="en-US" sz="1600" dirty="0" smtClean="0"/>
              <a:t> </a:t>
            </a:r>
            <a:r>
              <a:rPr lang="en-US" sz="1600" b="1" dirty="0" smtClean="0"/>
              <a:t>Schedules</a:t>
            </a:r>
          </a:p>
          <a:p>
            <a:endParaRPr lang="en-US" sz="16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66800" y="1676400"/>
            <a:ext cx="7239000" cy="4524315"/>
          </a:xfrm>
          <a:prstGeom prst="rect">
            <a:avLst/>
          </a:prstGeom>
          <a:noFill/>
        </p:spPr>
        <p:txBody>
          <a:bodyPr wrap="square" rtlCol="0">
            <a:spAutoFit/>
          </a:bodyPr>
          <a:lstStyle/>
          <a:p>
            <a:r>
              <a:rPr lang="en-US" sz="1600" dirty="0" smtClean="0"/>
              <a:t>1). What did the speaker major in at college?</a:t>
            </a:r>
          </a:p>
          <a:p>
            <a:r>
              <a:rPr lang="en-US" sz="1600" dirty="0" smtClean="0"/>
              <a:t> Business</a:t>
            </a:r>
          </a:p>
          <a:p>
            <a:r>
              <a:rPr lang="en-US" sz="1600" dirty="0" smtClean="0"/>
              <a:t> Literature</a:t>
            </a:r>
          </a:p>
          <a:p>
            <a:r>
              <a:rPr lang="en-US" sz="1600" dirty="0" smtClean="0"/>
              <a:t> Writing</a:t>
            </a:r>
          </a:p>
          <a:p>
            <a:r>
              <a:rPr lang="en-US" sz="1600" dirty="0" smtClean="0"/>
              <a:t> History</a:t>
            </a:r>
          </a:p>
          <a:p>
            <a:r>
              <a:rPr lang="en-US" sz="1600" dirty="0" smtClean="0"/>
              <a:t/>
            </a:r>
            <a:br>
              <a:rPr lang="en-US" sz="1600" dirty="0" smtClean="0"/>
            </a:br>
            <a:r>
              <a:rPr lang="en-US" sz="1600" dirty="0" smtClean="0"/>
              <a:t>2). What did the speaker do at age 28?</a:t>
            </a:r>
          </a:p>
          <a:p>
            <a:r>
              <a:rPr lang="en-US" sz="1600" dirty="0" smtClean="0"/>
              <a:t> He wrote a best-seller.</a:t>
            </a:r>
          </a:p>
          <a:p>
            <a:r>
              <a:rPr lang="en-US" sz="1600" dirty="0" smtClean="0"/>
              <a:t> He started a business.</a:t>
            </a:r>
          </a:p>
          <a:p>
            <a:r>
              <a:rPr lang="en-US" sz="1600" dirty="0" smtClean="0"/>
              <a:t> He had a story published.</a:t>
            </a:r>
          </a:p>
          <a:p>
            <a:r>
              <a:rPr lang="en-US" sz="1600" dirty="0" smtClean="0"/>
              <a:t> He quit his full-time job.</a:t>
            </a:r>
          </a:p>
          <a:p>
            <a:r>
              <a:rPr lang="en-US" sz="1600" dirty="0" smtClean="0"/>
              <a:t/>
            </a:r>
            <a:br>
              <a:rPr lang="en-US" sz="1600" dirty="0" smtClean="0"/>
            </a:br>
            <a:r>
              <a:rPr lang="en-US" sz="1600" dirty="0" smtClean="0"/>
              <a:t>3). How many best-sellers has the speaker written?</a:t>
            </a:r>
          </a:p>
          <a:p>
            <a:r>
              <a:rPr lang="en-US" sz="1600" dirty="0" smtClean="0"/>
              <a:t> One</a:t>
            </a:r>
          </a:p>
          <a:p>
            <a:r>
              <a:rPr lang="en-US" sz="1600" dirty="0" smtClean="0"/>
              <a:t> Six</a:t>
            </a:r>
          </a:p>
          <a:p>
            <a:r>
              <a:rPr lang="en-US" sz="1600" dirty="0" smtClean="0"/>
              <a:t> Three</a:t>
            </a:r>
          </a:p>
          <a:p>
            <a:r>
              <a:rPr lang="en-US" sz="1600" dirty="0" smtClean="0"/>
              <a:t> Eight</a:t>
            </a:r>
          </a:p>
          <a:p>
            <a:endParaRPr lang="en-US" sz="16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1676400"/>
            <a:ext cx="7239000" cy="4524315"/>
          </a:xfrm>
          <a:prstGeom prst="rect">
            <a:avLst/>
          </a:prstGeom>
          <a:noFill/>
        </p:spPr>
        <p:txBody>
          <a:bodyPr wrap="square" rtlCol="0">
            <a:spAutoFit/>
          </a:bodyPr>
          <a:lstStyle/>
          <a:p>
            <a:r>
              <a:rPr lang="en-US" sz="1600" dirty="0" smtClean="0"/>
              <a:t>1). What did the speaker major in at college?</a:t>
            </a:r>
          </a:p>
          <a:p>
            <a:r>
              <a:rPr lang="en-US" sz="1600" dirty="0" smtClean="0"/>
              <a:t> </a:t>
            </a:r>
            <a:r>
              <a:rPr lang="en-US" sz="1600" b="1" dirty="0" smtClean="0"/>
              <a:t>Business</a:t>
            </a:r>
          </a:p>
          <a:p>
            <a:r>
              <a:rPr lang="en-US" sz="1600" dirty="0" smtClean="0"/>
              <a:t> Literature</a:t>
            </a:r>
          </a:p>
          <a:p>
            <a:r>
              <a:rPr lang="en-US" sz="1600" dirty="0" smtClean="0"/>
              <a:t> Writing</a:t>
            </a:r>
          </a:p>
          <a:p>
            <a:r>
              <a:rPr lang="en-US" sz="1600" dirty="0" smtClean="0"/>
              <a:t> History</a:t>
            </a:r>
          </a:p>
          <a:p>
            <a:r>
              <a:rPr lang="en-US" sz="1600" dirty="0" smtClean="0"/>
              <a:t/>
            </a:r>
            <a:br>
              <a:rPr lang="en-US" sz="1600" dirty="0" smtClean="0"/>
            </a:br>
            <a:r>
              <a:rPr lang="en-US" sz="1600" dirty="0" smtClean="0"/>
              <a:t>2). What did the speaker do at age 28?</a:t>
            </a:r>
          </a:p>
          <a:p>
            <a:r>
              <a:rPr lang="en-US" sz="1600" dirty="0" smtClean="0"/>
              <a:t> He wrote a best-seller.</a:t>
            </a:r>
          </a:p>
          <a:p>
            <a:r>
              <a:rPr lang="en-US" sz="1600" dirty="0" smtClean="0"/>
              <a:t> He started a business.</a:t>
            </a:r>
          </a:p>
          <a:p>
            <a:r>
              <a:rPr lang="en-US" sz="1600" dirty="0" smtClean="0"/>
              <a:t> </a:t>
            </a:r>
            <a:r>
              <a:rPr lang="en-US" sz="1600" b="1" dirty="0" smtClean="0"/>
              <a:t>He had a story published.</a:t>
            </a:r>
          </a:p>
          <a:p>
            <a:r>
              <a:rPr lang="en-US" sz="1600" dirty="0" smtClean="0"/>
              <a:t> He quit his full-time job.</a:t>
            </a:r>
          </a:p>
          <a:p>
            <a:r>
              <a:rPr lang="en-US" sz="1600" dirty="0" smtClean="0"/>
              <a:t/>
            </a:r>
            <a:br>
              <a:rPr lang="en-US" sz="1600" dirty="0" smtClean="0"/>
            </a:br>
            <a:r>
              <a:rPr lang="en-US" sz="1600" dirty="0" smtClean="0"/>
              <a:t>3). How many best-sellers has the speaker written?</a:t>
            </a:r>
          </a:p>
          <a:p>
            <a:r>
              <a:rPr lang="en-US" sz="1600" dirty="0" smtClean="0"/>
              <a:t> One</a:t>
            </a:r>
          </a:p>
          <a:p>
            <a:r>
              <a:rPr lang="en-US" sz="1600" dirty="0" smtClean="0"/>
              <a:t> </a:t>
            </a:r>
            <a:r>
              <a:rPr lang="en-US" sz="1600" b="1" dirty="0" smtClean="0"/>
              <a:t>Six</a:t>
            </a:r>
          </a:p>
          <a:p>
            <a:r>
              <a:rPr lang="en-US" sz="1600" dirty="0" smtClean="0"/>
              <a:t> Three</a:t>
            </a:r>
          </a:p>
          <a:p>
            <a:r>
              <a:rPr lang="en-US" sz="1600" dirty="0" smtClean="0"/>
              <a:t> Eight</a:t>
            </a:r>
          </a:p>
          <a:p>
            <a:endParaRPr lang="en-US" sz="16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472</TotalTime>
  <Words>1670</Words>
  <Application>Microsoft Office PowerPoint</Application>
  <PresentationFormat>On-screen Show (4:3)</PresentationFormat>
  <Paragraphs>332</Paragraphs>
  <Slides>21</Slides>
  <Notes>11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3_Default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abc</cp:lastModifiedBy>
  <cp:revision>61</cp:revision>
  <dcterms:created xsi:type="dcterms:W3CDTF">2014-01-31T16:22:18Z</dcterms:created>
  <dcterms:modified xsi:type="dcterms:W3CDTF">2016-03-10T14:27:30Z</dcterms:modified>
</cp:coreProperties>
</file>