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1"/>
  </p:notesMasterIdLst>
  <p:sldIdLst>
    <p:sldId id="276"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5" autoAdjust="0"/>
    <p:restoredTop sz="49911" autoAdjust="0"/>
  </p:normalViewPr>
  <p:slideViewPr>
    <p:cSldViewPr>
      <p:cViewPr>
        <p:scale>
          <a:sx n="75" d="100"/>
          <a:sy n="75" d="100"/>
        </p:scale>
        <p:origin x="-1266"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A90DBB-0A2F-4418-A7D4-EEA0220A5365}" type="datetimeFigureOut">
              <a:rPr lang="en-IN" smtClean="0"/>
              <a:pPr/>
              <a:t>08-03-2016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F41BF5-31D4-4B19-BD6E-B38AE6BE369F}" type="slidenum">
              <a:rPr lang="en-IN" smtClean="0"/>
              <a:pPr/>
              <a:t>‹#›</a:t>
            </a:fld>
            <a:endParaRPr lang="en-IN"/>
          </a:p>
        </p:txBody>
      </p:sp>
    </p:spTree>
    <p:extLst>
      <p:ext uri="{BB962C8B-B14F-4D97-AF65-F5344CB8AC3E}">
        <p14:creationId xmlns:p14="http://schemas.microsoft.com/office/powerpoint/2010/main" val="1830319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A1F41BF5-31D4-4B19-BD6E-B38AE6BE369F}" type="slidenum">
              <a:rPr lang="en-IN" smtClean="0"/>
              <a:pPr/>
              <a:t>1</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First I'd like to highlight a </a:t>
            </a:r>
            <a:r>
              <a:rPr lang="en-IN" sz="1200" b="0" i="0" u="sng" kern="1200" dirty="0" smtClean="0">
                <a:solidFill>
                  <a:schemeClr val="tx1"/>
                </a:solidFill>
                <a:latin typeface="+mn-lt"/>
                <a:ea typeface="+mn-ea"/>
                <a:cs typeface="+mn-cs"/>
              </a:rPr>
              <a:t>couple</a:t>
            </a:r>
            <a:r>
              <a:rPr lang="en-IN" sz="1200" b="0" i="0" kern="1200" dirty="0" smtClean="0">
                <a:solidFill>
                  <a:schemeClr val="tx1"/>
                </a:solidFill>
                <a:latin typeface="+mn-lt"/>
                <a:ea typeface="+mn-ea"/>
                <a:cs typeface="+mn-cs"/>
              </a:rPr>
              <a:t> of points from our </a:t>
            </a:r>
            <a:r>
              <a:rPr lang="en-IN" sz="1200" b="0" i="0" u="sng" kern="1200" dirty="0" smtClean="0">
                <a:solidFill>
                  <a:schemeClr val="tx1"/>
                </a:solidFill>
                <a:latin typeface="+mn-lt"/>
                <a:ea typeface="+mn-ea"/>
                <a:cs typeface="+mn-cs"/>
              </a:rPr>
              <a:t>research</a:t>
            </a:r>
            <a:r>
              <a:rPr lang="en-IN" sz="1200" b="0" i="0" kern="1200" dirty="0" smtClean="0">
                <a:solidFill>
                  <a:schemeClr val="tx1"/>
                </a:solidFill>
                <a:latin typeface="+mn-lt"/>
                <a:ea typeface="+mn-ea"/>
                <a:cs typeface="+mn-cs"/>
              </a:rPr>
              <a:t>, and then brainstorm ways to broaden our </a:t>
            </a:r>
            <a:r>
              <a:rPr lang="en-IN" sz="1200" b="0" i="0" u="sng" kern="1200" dirty="0" smtClean="0">
                <a:solidFill>
                  <a:schemeClr val="tx1"/>
                </a:solidFill>
                <a:latin typeface="+mn-lt"/>
                <a:ea typeface="+mn-ea"/>
                <a:cs typeface="+mn-cs"/>
              </a:rPr>
              <a:t>company</a:t>
            </a:r>
            <a:r>
              <a:rPr lang="en-IN" sz="1200" b="0" i="0" kern="1200" dirty="0" smtClean="0">
                <a:solidFill>
                  <a:schemeClr val="tx1"/>
                </a:solidFill>
                <a:latin typeface="+mn-lt"/>
                <a:ea typeface="+mn-ea"/>
                <a:cs typeface="+mn-cs"/>
              </a:rPr>
              <a:t> appeal. According to our </a:t>
            </a:r>
            <a:r>
              <a:rPr lang="en-IN" sz="1200" b="0" i="0" u="sng" kern="1200" dirty="0" smtClean="0">
                <a:solidFill>
                  <a:schemeClr val="tx1"/>
                </a:solidFill>
                <a:latin typeface="+mn-lt"/>
                <a:ea typeface="+mn-ea"/>
                <a:cs typeface="+mn-cs"/>
              </a:rPr>
              <a:t>website statistics</a:t>
            </a:r>
            <a:r>
              <a:rPr lang="en-IN" sz="1200" b="0" i="0" kern="1200" dirty="0" smtClean="0">
                <a:solidFill>
                  <a:schemeClr val="tx1"/>
                </a:solidFill>
                <a:latin typeface="+mn-lt"/>
                <a:ea typeface="+mn-ea"/>
                <a:cs typeface="+mn-cs"/>
              </a:rPr>
              <a:t> and independent polling, our biggest customers are young adults, particularly young women. Sixty-six percent of all women age 18 to 25 are aware of our brand, compared to only 47 percent of women age 25 to 40. With men, sixty-two percent know our brand in the 18 to 25 demographic, but that falls to 43 percent in the 25 to 40 age range. The trouble is, young adults have less money than older adults. Only about 35 percent of all people over 40 - men and women - have heard of us. Interestingly, that percentage is higher with teenagers: 40 percent of all girls and 39 percent of all boys know our brand. But again, teens don't have money. So, given those numbers, I think our challenge is clear. Now, the question is...</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A1F41BF5-31D4-4B19-BD6E-B38AE6BE369F}" type="slidenum">
              <a:rPr lang="en-IN" smtClean="0"/>
              <a:pPr/>
              <a:t>14</a:t>
            </a:fld>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A1F41BF5-31D4-4B19-BD6E-B38AE6BE369F}" type="slidenum">
              <a:rPr lang="en-IN" smtClean="0"/>
              <a:pPr/>
              <a:t>15</a:t>
            </a:fld>
            <a:endParaRPr lang="en-I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Yes, this is Guenther Van </a:t>
            </a:r>
            <a:r>
              <a:rPr lang="en-IN" sz="1200" b="0" i="0" u="sng" kern="1200" dirty="0" smtClean="0">
                <a:solidFill>
                  <a:schemeClr val="tx1"/>
                </a:solidFill>
                <a:latin typeface="+mn-lt"/>
                <a:ea typeface="+mn-ea"/>
                <a:cs typeface="+mn-cs"/>
              </a:rPr>
              <a:t>Hoffman</a:t>
            </a:r>
            <a:r>
              <a:rPr lang="en-IN" sz="1200" b="0" i="0" kern="1200" dirty="0" smtClean="0">
                <a:solidFill>
                  <a:schemeClr val="tx1"/>
                </a:solidFill>
                <a:latin typeface="+mn-lt"/>
                <a:ea typeface="+mn-ea"/>
                <a:cs typeface="+mn-cs"/>
              </a:rPr>
              <a:t> from the Times-News </a:t>
            </a:r>
            <a:r>
              <a:rPr lang="en-IN" sz="1200" b="0" i="0" u="sng" kern="1200" dirty="0" smtClean="0">
                <a:solidFill>
                  <a:schemeClr val="tx1"/>
                </a:solidFill>
                <a:latin typeface="+mn-lt"/>
                <a:ea typeface="+mn-ea"/>
                <a:cs typeface="+mn-cs"/>
              </a:rPr>
              <a:t>advertising department</a:t>
            </a:r>
            <a:r>
              <a:rPr lang="en-IN" sz="1200" b="0" i="0" kern="1200" dirty="0" smtClean="0">
                <a:solidFill>
                  <a:schemeClr val="tx1"/>
                </a:solidFill>
                <a:latin typeface="+mn-lt"/>
                <a:ea typeface="+mn-ea"/>
                <a:cs typeface="+mn-cs"/>
              </a:rPr>
              <a:t> returning a phone call from Gladys </a:t>
            </a:r>
            <a:r>
              <a:rPr lang="en-IN" sz="1200" b="0" i="0" kern="1200" dirty="0" err="1" smtClean="0">
                <a:solidFill>
                  <a:schemeClr val="tx1"/>
                </a:solidFill>
                <a:latin typeface="+mn-lt"/>
                <a:ea typeface="+mn-ea"/>
                <a:cs typeface="+mn-cs"/>
              </a:rPr>
              <a:t>Johannsen</a:t>
            </a:r>
            <a:r>
              <a:rPr lang="en-IN" sz="1200" b="0" i="0" kern="1200" dirty="0" smtClean="0">
                <a:solidFill>
                  <a:schemeClr val="tx1"/>
                </a:solidFill>
                <a:latin typeface="+mn-lt"/>
                <a:ea typeface="+mn-ea"/>
                <a:cs typeface="+mn-cs"/>
              </a:rPr>
              <a:t>. Ms. </a:t>
            </a:r>
            <a:r>
              <a:rPr lang="en-IN" sz="1200" b="0" i="0" kern="1200" dirty="0" err="1" smtClean="0">
                <a:solidFill>
                  <a:schemeClr val="tx1"/>
                </a:solidFill>
                <a:latin typeface="+mn-lt"/>
                <a:ea typeface="+mn-ea"/>
                <a:cs typeface="+mn-cs"/>
              </a:rPr>
              <a:t>Johannsen</a:t>
            </a:r>
            <a:r>
              <a:rPr lang="en-IN" sz="1200" b="0" i="0" kern="1200" dirty="0" smtClean="0">
                <a:solidFill>
                  <a:schemeClr val="tx1"/>
                </a:solidFill>
                <a:latin typeface="+mn-lt"/>
                <a:ea typeface="+mn-ea"/>
                <a:cs typeface="+mn-cs"/>
              </a:rPr>
              <a:t> had inquired about our advertising rates. In a nutshell, they depend on the size of the advertisement, volume and frequency. Our basic rates range from $20 for a one-column-by-one-inch ad to $5,000 for a full-page </a:t>
            </a:r>
            <a:r>
              <a:rPr lang="en-IN" sz="1200" b="0" i="0" kern="1200" dirty="0" err="1" smtClean="0">
                <a:solidFill>
                  <a:schemeClr val="tx1"/>
                </a:solidFill>
                <a:latin typeface="+mn-lt"/>
                <a:ea typeface="+mn-ea"/>
                <a:cs typeface="+mn-cs"/>
              </a:rPr>
              <a:t>color</a:t>
            </a:r>
            <a:r>
              <a:rPr lang="en-IN" sz="1200" b="0" i="0" kern="1200" dirty="0" smtClean="0">
                <a:solidFill>
                  <a:schemeClr val="tx1"/>
                </a:solidFill>
                <a:latin typeface="+mn-lt"/>
                <a:ea typeface="+mn-ea"/>
                <a:cs typeface="+mn-cs"/>
              </a:rPr>
              <a:t> ad. We offer volume discounts for multiple ads, as well as discounts for ads that run more than twice in one week or four times in a month. We have a fantastic ad-design department, and we also accept camera-ready ads, which should be submitted at least one day before publication. OK, I hope this answers your general questions. If you want more specific details, please call me back at 555-0904, ext. 654, or e-mail me at Van Hoffman - that's V-A-N H-O-double F- M-A-N dot g at Times-News dot com, and I'll be happy to give you more information. Have a good day now!</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A1F41BF5-31D4-4B19-BD6E-B38AE6BE369F}" type="slidenum">
              <a:rPr lang="en-IN" smtClean="0"/>
              <a:pPr/>
              <a:t>16</a:t>
            </a:fld>
            <a:endParaRPr lang="en-I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A1F41BF5-31D4-4B19-BD6E-B38AE6BE369F}" type="slidenum">
              <a:rPr lang="en-IN" smtClean="0"/>
              <a:pPr/>
              <a:t>17</a:t>
            </a:fld>
            <a:endParaRPr lang="en-I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Attention please. This is a special announcement from the </a:t>
            </a:r>
            <a:r>
              <a:rPr lang="en-IN" sz="1200" b="0" i="0" u="sng" kern="1200" dirty="0" smtClean="0">
                <a:solidFill>
                  <a:schemeClr val="tx1"/>
                </a:solidFill>
                <a:latin typeface="+mn-lt"/>
                <a:ea typeface="+mn-ea"/>
                <a:cs typeface="+mn-cs"/>
              </a:rPr>
              <a:t>main office</a:t>
            </a:r>
            <a:r>
              <a:rPr lang="en-IN" sz="1200" b="0" i="0" kern="1200" dirty="0" smtClean="0">
                <a:solidFill>
                  <a:schemeClr val="tx1"/>
                </a:solidFill>
                <a:latin typeface="+mn-lt"/>
                <a:ea typeface="+mn-ea"/>
                <a:cs typeface="+mn-cs"/>
              </a:rPr>
              <a:t>. There is a visitor's car parked in the </a:t>
            </a:r>
            <a:r>
              <a:rPr lang="en-IN" sz="1200" b="0" i="0" u="sng" kern="1200" dirty="0" smtClean="0">
                <a:solidFill>
                  <a:schemeClr val="tx1"/>
                </a:solidFill>
                <a:latin typeface="+mn-lt"/>
                <a:ea typeface="+mn-ea"/>
                <a:cs typeface="+mn-cs"/>
              </a:rPr>
              <a:t>fire zone</a:t>
            </a:r>
            <a:r>
              <a:rPr lang="en-IN" sz="1200" b="0" i="0" kern="1200" dirty="0" smtClean="0">
                <a:solidFill>
                  <a:schemeClr val="tx1"/>
                </a:solidFill>
                <a:latin typeface="+mn-lt"/>
                <a:ea typeface="+mn-ea"/>
                <a:cs typeface="+mn-cs"/>
              </a:rPr>
              <a:t> on the east side of campus. It's a blue </a:t>
            </a:r>
            <a:r>
              <a:rPr lang="en-IN" sz="1200" b="0" i="0" kern="1200" dirty="0" err="1" smtClean="0">
                <a:solidFill>
                  <a:schemeClr val="tx1"/>
                </a:solidFill>
                <a:latin typeface="+mn-lt"/>
                <a:ea typeface="+mn-ea"/>
                <a:cs typeface="+mn-cs"/>
              </a:rPr>
              <a:t>Yamahoo</a:t>
            </a:r>
            <a:r>
              <a:rPr lang="en-IN" sz="1200" b="0" i="0" kern="1200" dirty="0" smtClean="0">
                <a:solidFill>
                  <a:schemeClr val="tx1"/>
                </a:solidFill>
                <a:latin typeface="+mn-lt"/>
                <a:ea typeface="+mn-ea"/>
                <a:cs typeface="+mn-cs"/>
              </a:rPr>
              <a:t> </a:t>
            </a:r>
            <a:r>
              <a:rPr lang="en-IN" sz="1200" b="0" i="0" kern="1200" dirty="0" err="1" smtClean="0">
                <a:solidFill>
                  <a:schemeClr val="tx1"/>
                </a:solidFill>
                <a:latin typeface="+mn-lt"/>
                <a:ea typeface="+mn-ea"/>
                <a:cs typeface="+mn-cs"/>
              </a:rPr>
              <a:t>Zephir</a:t>
            </a:r>
            <a:r>
              <a:rPr lang="en-IN" sz="1200" b="0" i="0" kern="1200" dirty="0" smtClean="0">
                <a:solidFill>
                  <a:schemeClr val="tx1"/>
                </a:solidFill>
                <a:latin typeface="+mn-lt"/>
                <a:ea typeface="+mn-ea"/>
                <a:cs typeface="+mn-cs"/>
              </a:rPr>
              <a:t>, </a:t>
            </a:r>
            <a:r>
              <a:rPr lang="en-IN" sz="1200" b="0" i="0" u="sng" kern="1200" dirty="0" smtClean="0">
                <a:solidFill>
                  <a:schemeClr val="tx1"/>
                </a:solidFill>
                <a:latin typeface="+mn-lt"/>
                <a:ea typeface="+mn-ea"/>
                <a:cs typeface="+mn-cs"/>
              </a:rPr>
              <a:t>license plate number</a:t>
            </a:r>
            <a:r>
              <a:rPr lang="en-IN" sz="1200" b="0" i="0" kern="1200" dirty="0" smtClean="0">
                <a:solidFill>
                  <a:schemeClr val="tx1"/>
                </a:solidFill>
                <a:latin typeface="+mn-lt"/>
                <a:ea typeface="+mn-ea"/>
                <a:cs typeface="+mn-cs"/>
              </a:rPr>
              <a:t> XYZ701. The owner needs to move this vehicle immediately, or it will be towed. We want to remind all visitors that no parking is allowed in the fire zones on the west and east sides of campus. These zones must be kept free at all times for fire trucks and other emergency vehicles. Parking is also prohibited in the bus zone in front of the school between 9 and 9:30 a.m., and 3 and 3:30 p.m. Free parking is available in the main lot in front of the school, and also in lots on the north and south sides. Metered parking is available on the streets surrounding school grounds, and there are special handicapped parking spaces in all school parking lots. We appreciate your cooperation in keeping our no-parking zones clear. Thank you.</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A1F41BF5-31D4-4B19-BD6E-B38AE6BE369F}" type="slidenum">
              <a:rPr lang="en-IN" smtClean="0"/>
              <a:pPr/>
              <a:t>18</a:t>
            </a:fld>
            <a:endParaRPr lang="en-IN"/>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A1F41BF5-31D4-4B19-BD6E-B38AE6BE369F}" type="slidenum">
              <a:rPr lang="en-IN" smtClean="0"/>
              <a:pPr/>
              <a:t>19</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This is </a:t>
            </a:r>
            <a:r>
              <a:rPr lang="en-IN" sz="1200" b="0" i="0" kern="1200" dirty="0" err="1" smtClean="0">
                <a:solidFill>
                  <a:schemeClr val="tx1"/>
                </a:solidFill>
                <a:latin typeface="+mn-lt"/>
                <a:ea typeface="+mn-ea"/>
                <a:cs typeface="+mn-cs"/>
              </a:rPr>
              <a:t>Caiti</a:t>
            </a:r>
            <a:r>
              <a:rPr lang="en-IN" sz="1200" b="0" i="0" kern="1200" dirty="0" smtClean="0">
                <a:solidFill>
                  <a:schemeClr val="tx1"/>
                </a:solidFill>
                <a:latin typeface="+mn-lt"/>
                <a:ea typeface="+mn-ea"/>
                <a:cs typeface="+mn-cs"/>
              </a:rPr>
              <a:t> </a:t>
            </a:r>
            <a:r>
              <a:rPr lang="en-IN" sz="1200" b="0" i="0" u="sng" kern="1200" dirty="0" smtClean="0">
                <a:solidFill>
                  <a:schemeClr val="tx1"/>
                </a:solidFill>
                <a:latin typeface="+mn-lt"/>
                <a:ea typeface="+mn-ea"/>
                <a:cs typeface="+mn-cs"/>
              </a:rPr>
              <a:t>Carlson</a:t>
            </a:r>
            <a:r>
              <a:rPr lang="en-IN" sz="1200" b="0" i="0" kern="1200" dirty="0" smtClean="0">
                <a:solidFill>
                  <a:schemeClr val="tx1"/>
                </a:solidFill>
                <a:latin typeface="+mn-lt"/>
                <a:ea typeface="+mn-ea"/>
                <a:cs typeface="+mn-cs"/>
              </a:rPr>
              <a:t> with your KATZ </a:t>
            </a:r>
            <a:r>
              <a:rPr lang="en-IN" sz="1200" b="0" i="0" u="sng" kern="1200" dirty="0" smtClean="0">
                <a:solidFill>
                  <a:schemeClr val="tx1"/>
                </a:solidFill>
                <a:latin typeface="+mn-lt"/>
                <a:ea typeface="+mn-ea"/>
                <a:cs typeface="+mn-cs"/>
              </a:rPr>
              <a:t>news update</a:t>
            </a:r>
            <a:r>
              <a:rPr lang="en-IN" sz="1200" b="0" i="0" kern="1200" dirty="0" smtClean="0">
                <a:solidFill>
                  <a:schemeClr val="tx1"/>
                </a:solidFill>
                <a:latin typeface="+mn-lt"/>
                <a:ea typeface="+mn-ea"/>
                <a:cs typeface="+mn-cs"/>
              </a:rPr>
              <a:t>. President Morgan this morning signed a bill that will raise the salary of school teachers by an average of 5.2 percent nationwide, and also provide an additional $300 billion a year to fund </a:t>
            </a:r>
            <a:r>
              <a:rPr lang="en-IN" sz="1200" b="0" i="0" u="sng" kern="1200" dirty="0" smtClean="0">
                <a:solidFill>
                  <a:schemeClr val="tx1"/>
                </a:solidFill>
                <a:latin typeface="+mn-lt"/>
                <a:ea typeface="+mn-ea"/>
                <a:cs typeface="+mn-cs"/>
              </a:rPr>
              <a:t>Head Start preschool</a:t>
            </a:r>
            <a:r>
              <a:rPr lang="en-IN" sz="1200" b="0" i="0" kern="1200" dirty="0" smtClean="0">
                <a:solidFill>
                  <a:schemeClr val="tx1"/>
                </a:solidFill>
                <a:latin typeface="+mn-lt"/>
                <a:ea typeface="+mn-ea"/>
                <a:cs typeface="+mn-cs"/>
              </a:rPr>
              <a:t> programs. The president called the legislation a "vital stimulus" for the country's education system. Locally, governor Wang says she will not approve a proposed $20 billion plan for traffic improvements, saying the bill does not go far enough in relieving traffic congestion. On Wall Street this hour, the Dow is up 200 points after a brief morning drop. Among leading state companies, ATD Corporation is up sixty cents at $15.70 a share, and </a:t>
            </a:r>
            <a:r>
              <a:rPr lang="en-IN" sz="1200" b="0" i="0" kern="1200" dirty="0" err="1" smtClean="0">
                <a:solidFill>
                  <a:schemeClr val="tx1"/>
                </a:solidFill>
                <a:latin typeface="+mn-lt"/>
                <a:ea typeface="+mn-ea"/>
                <a:cs typeface="+mn-cs"/>
              </a:rPr>
              <a:t>Stargers</a:t>
            </a:r>
            <a:r>
              <a:rPr lang="en-IN" sz="1200" b="0" i="0" kern="1200" dirty="0" smtClean="0">
                <a:solidFill>
                  <a:schemeClr val="tx1"/>
                </a:solidFill>
                <a:latin typeface="+mn-lt"/>
                <a:ea typeface="+mn-ea"/>
                <a:cs typeface="+mn-cs"/>
              </a:rPr>
              <a:t> has risen 10 cents to $35.30. This has been </a:t>
            </a:r>
            <a:r>
              <a:rPr lang="en-IN" sz="1200" b="0" i="0" kern="1200" dirty="0" err="1" smtClean="0">
                <a:solidFill>
                  <a:schemeClr val="tx1"/>
                </a:solidFill>
                <a:latin typeface="+mn-lt"/>
                <a:ea typeface="+mn-ea"/>
                <a:cs typeface="+mn-cs"/>
              </a:rPr>
              <a:t>Caiti</a:t>
            </a:r>
            <a:r>
              <a:rPr lang="en-IN" sz="1200" b="0" i="0" kern="1200" dirty="0" smtClean="0">
                <a:solidFill>
                  <a:schemeClr val="tx1"/>
                </a:solidFill>
                <a:latin typeface="+mn-lt"/>
                <a:ea typeface="+mn-ea"/>
                <a:cs typeface="+mn-cs"/>
              </a:rPr>
              <a:t> Carlson with this hour's top headlines. Stay tuned for KATZ weather and traffic together, right after this word from ABC Insurance.</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A1F41BF5-31D4-4B19-BD6E-B38AE6BE369F}" type="slidenum">
              <a:rPr lang="en-IN" smtClean="0"/>
              <a:pPr/>
              <a:t>2</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Ladies and gentlemen, can I have your </a:t>
            </a:r>
            <a:r>
              <a:rPr lang="en-IN" sz="1200" b="0" i="0" u="sng" kern="1200" dirty="0" smtClean="0">
                <a:solidFill>
                  <a:schemeClr val="tx1"/>
                </a:solidFill>
                <a:latin typeface="+mn-lt"/>
                <a:ea typeface="+mn-ea"/>
                <a:cs typeface="+mn-cs"/>
              </a:rPr>
              <a:t>attention please</a:t>
            </a:r>
            <a:r>
              <a:rPr lang="en-IN" sz="1200" b="0" i="0" kern="1200" dirty="0" smtClean="0">
                <a:solidFill>
                  <a:schemeClr val="tx1"/>
                </a:solidFill>
                <a:latin typeface="+mn-lt"/>
                <a:ea typeface="+mn-ea"/>
                <a:cs typeface="+mn-cs"/>
              </a:rPr>
              <a:t>? We regret to inform you that a thunderstorm in Chicago has delayed several flights. Bluebird </a:t>
            </a:r>
            <a:r>
              <a:rPr lang="en-IN" sz="1200" b="0" i="0" u="sng" kern="1200" dirty="0" smtClean="0">
                <a:solidFill>
                  <a:schemeClr val="tx1"/>
                </a:solidFill>
                <a:latin typeface="+mn-lt"/>
                <a:ea typeface="+mn-ea"/>
                <a:cs typeface="+mn-cs"/>
              </a:rPr>
              <a:t>Airlines Flight</a:t>
            </a:r>
            <a:r>
              <a:rPr lang="en-IN" sz="1200" b="0" i="0" kern="1200" dirty="0" smtClean="0">
                <a:solidFill>
                  <a:schemeClr val="tx1"/>
                </a:solidFill>
                <a:latin typeface="+mn-lt"/>
                <a:ea typeface="+mn-ea"/>
                <a:cs typeface="+mn-cs"/>
              </a:rPr>
              <a:t> 963 to Brussels, scheduled for departure at 10:30 from gate C-7, is now scheduled to depart at 11:45 from gate C-4. Concord Airlines Flight 226 to Hong Kong, scheduled for departure at 11:30 from gate N-8, is now scheduled to depart at 2 o'clock. In addition, all flights arriving on Midwestern Airlines have been delayed one hour. Flights arriving on Jet Green Air have been delayed intermittently. Please check the arrivals and departure boards, located on the concourses of each main terminal, for more specific information and updates on individual flights. For passengers who will miss connecting flights, please go to the </a:t>
            </a:r>
            <a:r>
              <a:rPr lang="en-IN" sz="1200" b="0" i="0" u="sng" kern="1200" dirty="0" smtClean="0">
                <a:solidFill>
                  <a:schemeClr val="tx1"/>
                </a:solidFill>
                <a:latin typeface="+mn-lt"/>
                <a:ea typeface="+mn-ea"/>
                <a:cs typeface="+mn-cs"/>
              </a:rPr>
              <a:t>customer service desk</a:t>
            </a:r>
            <a:r>
              <a:rPr lang="en-IN" sz="1200" b="0" i="0" kern="1200" dirty="0" smtClean="0">
                <a:solidFill>
                  <a:schemeClr val="tx1"/>
                </a:solidFill>
                <a:latin typeface="+mn-lt"/>
                <a:ea typeface="+mn-ea"/>
                <a:cs typeface="+mn-cs"/>
              </a:rPr>
              <a:t> of your respective airlines for assistance. We are sorry for the inconvenience.</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A1F41BF5-31D4-4B19-BD6E-B38AE6BE369F}" type="slidenum">
              <a:rPr lang="en-IN" smtClean="0"/>
              <a:pPr/>
              <a:t>4</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Hi Clancy </a:t>
            </a:r>
            <a:r>
              <a:rPr lang="en-IN" sz="1200" b="0" i="0" kern="1200" dirty="0" err="1" smtClean="0">
                <a:solidFill>
                  <a:schemeClr val="tx1"/>
                </a:solidFill>
                <a:latin typeface="+mn-lt"/>
                <a:ea typeface="+mn-ea"/>
                <a:cs typeface="+mn-cs"/>
              </a:rPr>
              <a:t>Billups</a:t>
            </a:r>
            <a:r>
              <a:rPr lang="en-IN" sz="1200" b="0" i="0" kern="1200" dirty="0" smtClean="0">
                <a:solidFill>
                  <a:schemeClr val="tx1"/>
                </a:solidFill>
                <a:latin typeface="+mn-lt"/>
                <a:ea typeface="+mn-ea"/>
                <a:cs typeface="+mn-cs"/>
              </a:rPr>
              <a:t>, this is Darlene </a:t>
            </a:r>
            <a:r>
              <a:rPr lang="en-IN" sz="1200" b="0" i="0" kern="1200" dirty="0" err="1" smtClean="0">
                <a:solidFill>
                  <a:schemeClr val="tx1"/>
                </a:solidFill>
                <a:latin typeface="+mn-lt"/>
                <a:ea typeface="+mn-ea"/>
                <a:cs typeface="+mn-cs"/>
              </a:rPr>
              <a:t>Ellstad</a:t>
            </a:r>
            <a:r>
              <a:rPr lang="en-IN" sz="1200" b="0" i="0" kern="1200" dirty="0" smtClean="0">
                <a:solidFill>
                  <a:schemeClr val="tx1"/>
                </a:solidFill>
                <a:latin typeface="+mn-lt"/>
                <a:ea typeface="+mn-ea"/>
                <a:cs typeface="+mn-cs"/>
              </a:rPr>
              <a:t> with Frugal </a:t>
            </a:r>
            <a:r>
              <a:rPr lang="en-IN" sz="1200" b="0" i="0" u="sng" kern="1200" dirty="0" smtClean="0">
                <a:solidFill>
                  <a:schemeClr val="tx1"/>
                </a:solidFill>
                <a:latin typeface="+mn-lt"/>
                <a:ea typeface="+mn-ea"/>
                <a:cs typeface="+mn-cs"/>
              </a:rPr>
              <a:t>Financial Services</a:t>
            </a:r>
            <a:r>
              <a:rPr lang="en-IN" sz="1200" b="0" i="0" kern="1200" dirty="0" smtClean="0">
                <a:solidFill>
                  <a:schemeClr val="tx1"/>
                </a:solidFill>
                <a:latin typeface="+mn-lt"/>
                <a:ea typeface="+mn-ea"/>
                <a:cs typeface="+mn-cs"/>
              </a:rPr>
              <a:t> calling again. I got your message asking about changing our meeting time on Thursday from 5 o'clock to 3, and I'm afraid that time won't work for me. I'm tied up in a </a:t>
            </a:r>
            <a:r>
              <a:rPr lang="en-IN" sz="1200" b="0" i="0" kern="1200" dirty="0" err="1" smtClean="0">
                <a:solidFill>
                  <a:schemeClr val="tx1"/>
                </a:solidFill>
                <a:latin typeface="+mn-lt"/>
                <a:ea typeface="+mn-ea"/>
                <a:cs typeface="+mn-cs"/>
              </a:rPr>
              <a:t>tele</a:t>
            </a:r>
            <a:r>
              <a:rPr lang="en-IN" sz="1200" b="0" i="0" kern="1200" dirty="0" smtClean="0">
                <a:solidFill>
                  <a:schemeClr val="tx1"/>
                </a:solidFill>
                <a:latin typeface="+mn-lt"/>
                <a:ea typeface="+mn-ea"/>
                <a:cs typeface="+mn-cs"/>
              </a:rPr>
              <a:t>-conference that day until 4. Would 4 o'clock work for you? If not, I'm available Friday morning at 8 and 11, and in the afternoon at either 2 or 3:30. Otherwise, we'll have to aim for next week sometime. Monday and Wednesday afternoons work best for me, but I also have a couple of morning openings on Tuesday and Friday. Why don't you call me and let me know what works best for you? My office number is 555-3084, extension 111. If I'm not in, you can set an appointment with my secretary, Lori </a:t>
            </a:r>
            <a:r>
              <a:rPr lang="en-IN" sz="1200" b="0" i="0" kern="1200" dirty="0" err="1" smtClean="0">
                <a:solidFill>
                  <a:schemeClr val="tx1"/>
                </a:solidFill>
                <a:latin typeface="+mn-lt"/>
                <a:ea typeface="+mn-ea"/>
                <a:cs typeface="+mn-cs"/>
              </a:rPr>
              <a:t>Crowther</a:t>
            </a:r>
            <a:r>
              <a:rPr lang="en-IN" sz="1200" b="0" i="0" kern="1200" dirty="0" smtClean="0">
                <a:solidFill>
                  <a:schemeClr val="tx1"/>
                </a:solidFill>
                <a:latin typeface="+mn-lt"/>
                <a:ea typeface="+mn-ea"/>
                <a:cs typeface="+mn-cs"/>
              </a:rPr>
              <a:t>. Or, you could try my cell at 555-3169. If you need to e-mail me, it's </a:t>
            </a:r>
            <a:r>
              <a:rPr lang="en-IN" sz="1200" b="0" i="0" kern="1200" dirty="0" err="1" smtClean="0">
                <a:solidFill>
                  <a:schemeClr val="tx1"/>
                </a:solidFill>
                <a:latin typeface="+mn-lt"/>
                <a:ea typeface="+mn-ea"/>
                <a:cs typeface="+mn-cs"/>
              </a:rPr>
              <a:t>dellstad</a:t>
            </a:r>
            <a:r>
              <a:rPr lang="en-IN" sz="1200" b="0" i="0" kern="1200" dirty="0" smtClean="0">
                <a:solidFill>
                  <a:schemeClr val="tx1"/>
                </a:solidFill>
                <a:latin typeface="+mn-lt"/>
                <a:ea typeface="+mn-ea"/>
                <a:cs typeface="+mn-cs"/>
              </a:rPr>
              <a:t> at frugal.net. I'm looking forward to meeting with you, Mr. </a:t>
            </a:r>
            <a:r>
              <a:rPr lang="en-IN" sz="1200" b="0" i="0" kern="1200" dirty="0" err="1" smtClean="0">
                <a:solidFill>
                  <a:schemeClr val="tx1"/>
                </a:solidFill>
                <a:latin typeface="+mn-lt"/>
                <a:ea typeface="+mn-ea"/>
                <a:cs typeface="+mn-cs"/>
              </a:rPr>
              <a:t>Billups</a:t>
            </a:r>
            <a:r>
              <a:rPr lang="en-IN" sz="1200" b="0" i="0" kern="1200" dirty="0" smtClean="0">
                <a:solidFill>
                  <a:schemeClr val="tx1"/>
                </a:solidFill>
                <a:latin typeface="+mn-lt"/>
                <a:ea typeface="+mn-ea"/>
                <a:cs typeface="+mn-cs"/>
              </a:rPr>
              <a:t>. Good bye.</a:t>
            </a:r>
            <a:endParaRPr lang="en-IN" dirty="0"/>
          </a:p>
        </p:txBody>
      </p:sp>
      <p:sp>
        <p:nvSpPr>
          <p:cNvPr id="4" name="Slide Number Placeholder 3"/>
          <p:cNvSpPr>
            <a:spLocks noGrp="1"/>
          </p:cNvSpPr>
          <p:nvPr>
            <p:ph type="sldNum" sz="quarter" idx="10"/>
          </p:nvPr>
        </p:nvSpPr>
        <p:spPr/>
        <p:txBody>
          <a:bodyPr/>
          <a:lstStyle/>
          <a:p>
            <a:fld id="{A1F41BF5-31D4-4B19-BD6E-B38AE6BE369F}" type="slidenum">
              <a:rPr lang="en-IN" smtClean="0"/>
              <a:pPr/>
              <a:t>6</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Are you paying too much for </a:t>
            </a:r>
            <a:r>
              <a:rPr lang="en-IN" sz="1200" b="0" i="0" u="sng" kern="1200" dirty="0" smtClean="0">
                <a:solidFill>
                  <a:schemeClr val="tx1"/>
                </a:solidFill>
                <a:latin typeface="+mn-lt"/>
                <a:ea typeface="+mn-ea"/>
                <a:cs typeface="+mn-cs"/>
              </a:rPr>
              <a:t>car</a:t>
            </a:r>
            <a:r>
              <a:rPr lang="en-IN" sz="1200" b="0" i="0" kern="1200" dirty="0" smtClean="0">
                <a:solidFill>
                  <a:schemeClr val="tx1"/>
                </a:solidFill>
                <a:latin typeface="+mn-lt"/>
                <a:ea typeface="+mn-ea"/>
                <a:cs typeface="+mn-cs"/>
              </a:rPr>
              <a:t> and </a:t>
            </a:r>
            <a:r>
              <a:rPr lang="en-IN" sz="1200" b="0" i="0" u="sng" kern="1200" dirty="0" smtClean="0">
                <a:solidFill>
                  <a:schemeClr val="tx1"/>
                </a:solidFill>
                <a:latin typeface="+mn-lt"/>
                <a:ea typeface="+mn-ea"/>
                <a:cs typeface="+mn-cs"/>
              </a:rPr>
              <a:t>home insurance</a:t>
            </a:r>
            <a:r>
              <a:rPr lang="en-IN" sz="1200" b="0" i="0" kern="1200" dirty="0" smtClean="0">
                <a:solidFill>
                  <a:schemeClr val="tx1"/>
                </a:solidFill>
                <a:latin typeface="+mn-lt"/>
                <a:ea typeface="+mn-ea"/>
                <a:cs typeface="+mn-cs"/>
              </a:rPr>
              <a:t>? Call </a:t>
            </a:r>
            <a:r>
              <a:rPr lang="en-IN" sz="1200" b="0" i="0" kern="1200" dirty="0" err="1" smtClean="0">
                <a:solidFill>
                  <a:schemeClr val="tx1"/>
                </a:solidFill>
                <a:latin typeface="+mn-lt"/>
                <a:ea typeface="+mn-ea"/>
                <a:cs typeface="+mn-cs"/>
              </a:rPr>
              <a:t>SureCo</a:t>
            </a:r>
            <a:r>
              <a:rPr lang="en-IN" sz="1200" b="0" i="0" kern="1200" dirty="0" smtClean="0">
                <a:solidFill>
                  <a:schemeClr val="tx1"/>
                </a:solidFill>
                <a:latin typeface="+mn-lt"/>
                <a:ea typeface="+mn-ea"/>
                <a:cs typeface="+mn-cs"/>
              </a:rPr>
              <a:t> today and find out. A fifteen-minute phone call could save you hundreds a year on insurance for your car, home, and other vehicles. With features such as good-driver discounts, bundled auto- and home-insurance rates, and an accident forgiveness policy, you're bound to find protection that meets your needs, AND saves you money. New </a:t>
            </a:r>
            <a:r>
              <a:rPr lang="en-IN" sz="1200" b="0" i="0" kern="1200" dirty="0" err="1" smtClean="0">
                <a:solidFill>
                  <a:schemeClr val="tx1"/>
                </a:solidFill>
                <a:latin typeface="+mn-lt"/>
                <a:ea typeface="+mn-ea"/>
                <a:cs typeface="+mn-cs"/>
              </a:rPr>
              <a:t>SureCo</a:t>
            </a:r>
            <a:r>
              <a:rPr lang="en-IN" sz="1200" b="0" i="0" kern="1200" dirty="0" smtClean="0">
                <a:solidFill>
                  <a:schemeClr val="tx1"/>
                </a:solidFill>
                <a:latin typeface="+mn-lt"/>
                <a:ea typeface="+mn-ea"/>
                <a:cs typeface="+mn-cs"/>
              </a:rPr>
              <a:t> customers last year saved an average of $330. But that's not all. At </a:t>
            </a:r>
            <a:r>
              <a:rPr lang="en-IN" sz="1200" b="0" i="0" kern="1200" dirty="0" err="1" smtClean="0">
                <a:solidFill>
                  <a:schemeClr val="tx1"/>
                </a:solidFill>
                <a:latin typeface="+mn-lt"/>
                <a:ea typeface="+mn-ea"/>
                <a:cs typeface="+mn-cs"/>
              </a:rPr>
              <a:t>SureCo</a:t>
            </a:r>
            <a:r>
              <a:rPr lang="en-IN" sz="1200" b="0" i="0" kern="1200" dirty="0" smtClean="0">
                <a:solidFill>
                  <a:schemeClr val="tx1"/>
                </a:solidFill>
                <a:latin typeface="+mn-lt"/>
                <a:ea typeface="+mn-ea"/>
                <a:cs typeface="+mn-cs"/>
              </a:rPr>
              <a:t>, our experienced and friendly representatives are available 24-7 to answer your questions and settle claims quickly and efficiently. And with more than 1,000 offices nationwide, we're always nearby. Don't you owe it to yourself to call </a:t>
            </a:r>
            <a:r>
              <a:rPr lang="en-IN" sz="1200" b="0" i="0" kern="1200" dirty="0" err="1" smtClean="0">
                <a:solidFill>
                  <a:schemeClr val="tx1"/>
                </a:solidFill>
                <a:latin typeface="+mn-lt"/>
                <a:ea typeface="+mn-ea"/>
                <a:cs typeface="+mn-cs"/>
              </a:rPr>
              <a:t>SureCo</a:t>
            </a:r>
            <a:r>
              <a:rPr lang="en-IN" sz="1200" b="0" i="0" kern="1200" dirty="0" smtClean="0">
                <a:solidFill>
                  <a:schemeClr val="tx1"/>
                </a:solidFill>
                <a:latin typeface="+mn-lt"/>
                <a:ea typeface="+mn-ea"/>
                <a:cs typeface="+mn-cs"/>
              </a:rPr>
              <a:t> and compare? Call today: 888-555-2121. That's 888-555-2121. </a:t>
            </a:r>
            <a:r>
              <a:rPr lang="en-IN" sz="1200" b="0" i="0" kern="1200" dirty="0" err="1" smtClean="0">
                <a:solidFill>
                  <a:schemeClr val="tx1"/>
                </a:solidFill>
                <a:latin typeface="+mn-lt"/>
                <a:ea typeface="+mn-ea"/>
                <a:cs typeface="+mn-cs"/>
              </a:rPr>
              <a:t>SureCo</a:t>
            </a:r>
            <a:r>
              <a:rPr lang="en-IN" sz="1200" b="0" i="0" kern="1200" dirty="0" smtClean="0">
                <a:solidFill>
                  <a:schemeClr val="tx1"/>
                </a:solidFill>
                <a:latin typeface="+mn-lt"/>
                <a:ea typeface="+mn-ea"/>
                <a:cs typeface="+mn-cs"/>
              </a:rPr>
              <a:t>. In the service business for over 50 years.</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A1F41BF5-31D4-4B19-BD6E-B38AE6BE369F}" type="slidenum">
              <a:rPr lang="en-IN" smtClean="0"/>
              <a:pPr/>
              <a:t>8</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Good evening everyone. Welcome to the </a:t>
            </a:r>
            <a:r>
              <a:rPr lang="en-IN" sz="1200" b="0" i="0" u="sng" kern="1200" dirty="0" smtClean="0">
                <a:solidFill>
                  <a:schemeClr val="tx1"/>
                </a:solidFill>
                <a:latin typeface="+mn-lt"/>
                <a:ea typeface="+mn-ea"/>
                <a:cs typeface="+mn-cs"/>
              </a:rPr>
              <a:t>Richmond</a:t>
            </a:r>
            <a:r>
              <a:rPr lang="en-IN" sz="1200" b="0" i="0" kern="1200" dirty="0" smtClean="0">
                <a:solidFill>
                  <a:schemeClr val="tx1"/>
                </a:solidFill>
                <a:latin typeface="+mn-lt"/>
                <a:ea typeface="+mn-ea"/>
                <a:cs typeface="+mn-cs"/>
              </a:rPr>
              <a:t> </a:t>
            </a:r>
            <a:r>
              <a:rPr lang="en-IN" sz="1200" b="0" i="0" u="sng" kern="1200" dirty="0" smtClean="0">
                <a:solidFill>
                  <a:schemeClr val="tx1"/>
                </a:solidFill>
                <a:latin typeface="+mn-lt"/>
                <a:ea typeface="+mn-ea"/>
                <a:cs typeface="+mn-cs"/>
              </a:rPr>
              <a:t>Real Estate </a:t>
            </a:r>
            <a:r>
              <a:rPr lang="en-IN" sz="1200" b="0" i="0" u="sng" kern="1200" dirty="0" err="1" smtClean="0">
                <a:solidFill>
                  <a:schemeClr val="tx1"/>
                </a:solidFill>
                <a:latin typeface="+mn-lt"/>
                <a:ea typeface="+mn-ea"/>
                <a:cs typeface="+mn-cs"/>
              </a:rPr>
              <a:t>training</a:t>
            </a:r>
            <a:r>
              <a:rPr lang="en-IN" sz="1200" b="0" i="0" kern="1200" dirty="0" err="1" smtClean="0">
                <a:solidFill>
                  <a:schemeClr val="tx1"/>
                </a:solidFill>
                <a:latin typeface="+mn-lt"/>
                <a:ea typeface="+mn-ea"/>
                <a:cs typeface="+mn-cs"/>
              </a:rPr>
              <a:t>course</a:t>
            </a:r>
            <a:r>
              <a:rPr lang="en-IN" sz="1200" b="0" i="0" kern="1200" dirty="0" smtClean="0">
                <a:solidFill>
                  <a:schemeClr val="tx1"/>
                </a:solidFill>
                <a:latin typeface="+mn-lt"/>
                <a:ea typeface="+mn-ea"/>
                <a:cs typeface="+mn-cs"/>
              </a:rPr>
              <a:t>. My name's Wendy </a:t>
            </a:r>
            <a:r>
              <a:rPr lang="en-IN" sz="1200" b="0" i="0" kern="1200" dirty="0" err="1" smtClean="0">
                <a:solidFill>
                  <a:schemeClr val="tx1"/>
                </a:solidFill>
                <a:latin typeface="+mn-lt"/>
                <a:ea typeface="+mn-ea"/>
                <a:cs typeface="+mn-cs"/>
              </a:rPr>
              <a:t>Pozinka</a:t>
            </a:r>
            <a:r>
              <a:rPr lang="en-IN" sz="1200" b="0" i="0" kern="1200" dirty="0" smtClean="0">
                <a:solidFill>
                  <a:schemeClr val="tx1"/>
                </a:solidFill>
                <a:latin typeface="+mn-lt"/>
                <a:ea typeface="+mn-ea"/>
                <a:cs typeface="+mn-cs"/>
              </a:rPr>
              <a:t>, and I'm a licensed real estate agent and personnel director for Richmond. At the end of our six-week course all of you, hopefully, will be able to pass the real estate exam and become Richmond agents. Here are some things to note before we begin our training. First, you need to hand in your blue class registration forms at the table in the front of the room. Then, go the table against the right wall to find your name tag and a packet of course information. Next, go the table in the back corner to pick up your text book. Once you have done all these things, find a seat and sit down. When everyone's ready Nathan Richmond, our company president, will say a few remarks. After that, we'll head for the conference room and tonight's first class. Okay? Are there any questions?</a:t>
            </a:r>
            <a:endParaRPr lang="en-IN" dirty="0"/>
          </a:p>
        </p:txBody>
      </p:sp>
      <p:sp>
        <p:nvSpPr>
          <p:cNvPr id="4" name="Slide Number Placeholder 3"/>
          <p:cNvSpPr>
            <a:spLocks noGrp="1"/>
          </p:cNvSpPr>
          <p:nvPr>
            <p:ph type="sldNum" sz="quarter" idx="10"/>
          </p:nvPr>
        </p:nvSpPr>
        <p:spPr/>
        <p:txBody>
          <a:bodyPr/>
          <a:lstStyle/>
          <a:p>
            <a:fld id="{A1F41BF5-31D4-4B19-BD6E-B38AE6BE369F}" type="slidenum">
              <a:rPr lang="en-IN" smtClean="0"/>
              <a:pPr/>
              <a:t>10</a:t>
            </a:fld>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A1F41BF5-31D4-4B19-BD6E-B38AE6BE369F}" type="slidenum">
              <a:rPr lang="en-IN" smtClean="0"/>
              <a:pPr/>
              <a:t>11</a:t>
            </a:fld>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(clapping) Our next </a:t>
            </a:r>
            <a:r>
              <a:rPr lang="en-IN" sz="1200" b="0" i="0" u="sng" kern="1200" dirty="0" smtClean="0">
                <a:solidFill>
                  <a:schemeClr val="tx1"/>
                </a:solidFill>
                <a:latin typeface="+mn-lt"/>
                <a:ea typeface="+mn-ea"/>
                <a:cs typeface="+mn-cs"/>
              </a:rPr>
              <a:t>speaker</a:t>
            </a:r>
            <a:r>
              <a:rPr lang="en-IN" sz="1200" b="0" i="0" kern="1200" dirty="0" smtClean="0">
                <a:solidFill>
                  <a:schemeClr val="tx1"/>
                </a:solidFill>
                <a:latin typeface="+mn-lt"/>
                <a:ea typeface="+mn-ea"/>
                <a:cs typeface="+mn-cs"/>
              </a:rPr>
              <a:t> really needs no introduction. She has been involved in </a:t>
            </a:r>
            <a:r>
              <a:rPr lang="en-IN" sz="1200" b="0" i="0" u="sng" kern="1200" dirty="0" smtClean="0">
                <a:solidFill>
                  <a:schemeClr val="tx1"/>
                </a:solidFill>
                <a:latin typeface="+mn-lt"/>
                <a:ea typeface="+mn-ea"/>
                <a:cs typeface="+mn-cs"/>
              </a:rPr>
              <a:t>local politics</a:t>
            </a:r>
            <a:r>
              <a:rPr lang="en-IN" sz="1200" b="0" i="0" kern="1200" dirty="0" smtClean="0">
                <a:solidFill>
                  <a:schemeClr val="tx1"/>
                </a:solidFill>
                <a:latin typeface="+mn-lt"/>
                <a:ea typeface="+mn-ea"/>
                <a:cs typeface="+mn-cs"/>
              </a:rPr>
              <a:t> for longer than I've been alive, and over the past four decades has become an icon of our city and community. She started by serving eight years on the </a:t>
            </a:r>
            <a:r>
              <a:rPr lang="en-IN" sz="1200" b="0" i="0" u="sng" kern="1200" dirty="0" smtClean="0">
                <a:solidFill>
                  <a:schemeClr val="tx1"/>
                </a:solidFill>
                <a:latin typeface="+mn-lt"/>
                <a:ea typeface="+mn-ea"/>
                <a:cs typeface="+mn-cs"/>
              </a:rPr>
              <a:t>city council</a:t>
            </a:r>
            <a:r>
              <a:rPr lang="en-IN" sz="1200" b="0" i="0" kern="1200" dirty="0" smtClean="0">
                <a:solidFill>
                  <a:schemeClr val="tx1"/>
                </a:solidFill>
                <a:latin typeface="+mn-lt"/>
                <a:ea typeface="+mn-ea"/>
                <a:cs typeface="+mn-cs"/>
              </a:rPr>
              <a:t>, and then eight years as mayor. After that, she was elected for two terms as our state governor, then two more terms as state representative. As if that weren't enough, she has been president of her children's Parent-Teacher Association three separate times, and now is the volunteer president of our local chapter of Citizens for a Greener America. She has a PhD in </a:t>
            </a:r>
            <a:r>
              <a:rPr lang="en-IN" sz="1200" b="0" i="0" u="sng" kern="1200" dirty="0" smtClean="0">
                <a:solidFill>
                  <a:schemeClr val="tx1"/>
                </a:solidFill>
                <a:latin typeface="+mn-lt"/>
                <a:ea typeface="+mn-ea"/>
                <a:cs typeface="+mn-cs"/>
              </a:rPr>
              <a:t>public policy</a:t>
            </a:r>
            <a:r>
              <a:rPr lang="en-IN" sz="1200" b="0" i="0" kern="1200" dirty="0" smtClean="0">
                <a:solidFill>
                  <a:schemeClr val="tx1"/>
                </a:solidFill>
                <a:latin typeface="+mn-lt"/>
                <a:ea typeface="+mn-ea"/>
                <a:cs typeface="+mn-cs"/>
              </a:rPr>
              <a:t> from State University, where she serves on the advisory board, and last month received </a:t>
            </a:r>
            <a:r>
              <a:rPr lang="en-IN" sz="1200" b="0" i="0" kern="1200" dirty="0" err="1" smtClean="0">
                <a:solidFill>
                  <a:schemeClr val="tx1"/>
                </a:solidFill>
                <a:latin typeface="+mn-lt"/>
                <a:ea typeface="+mn-ea"/>
                <a:cs typeface="+mn-cs"/>
              </a:rPr>
              <a:t>an</a:t>
            </a:r>
            <a:r>
              <a:rPr lang="en-IN" sz="1200" b="0" i="0" u="sng" kern="1200" dirty="0" err="1" smtClean="0">
                <a:solidFill>
                  <a:schemeClr val="tx1"/>
                </a:solidFill>
                <a:latin typeface="+mn-lt"/>
                <a:ea typeface="+mn-ea"/>
                <a:cs typeface="+mn-cs"/>
              </a:rPr>
              <a:t>honorary</a:t>
            </a:r>
            <a:r>
              <a:rPr lang="en-IN" sz="1200" b="0" i="0" u="sng" kern="1200" dirty="0" smtClean="0">
                <a:solidFill>
                  <a:schemeClr val="tx1"/>
                </a:solidFill>
                <a:latin typeface="+mn-lt"/>
                <a:ea typeface="+mn-ea"/>
                <a:cs typeface="+mn-cs"/>
              </a:rPr>
              <a:t> degree</a:t>
            </a:r>
            <a:r>
              <a:rPr lang="en-IN" sz="1200" b="0" i="0" kern="1200" dirty="0" smtClean="0">
                <a:solidFill>
                  <a:schemeClr val="tx1"/>
                </a:solidFill>
                <a:latin typeface="+mn-lt"/>
                <a:ea typeface="+mn-ea"/>
                <a:cs typeface="+mn-cs"/>
              </a:rPr>
              <a:t> from Harvard. </a:t>
            </a:r>
            <a:r>
              <a:rPr lang="en-IN" sz="1200" b="0" i="0" u="sng" kern="1200" dirty="0" smtClean="0">
                <a:solidFill>
                  <a:schemeClr val="tx1"/>
                </a:solidFill>
                <a:latin typeface="+mn-lt"/>
                <a:ea typeface="+mn-ea"/>
                <a:cs typeface="+mn-cs"/>
              </a:rPr>
              <a:t>Ladies and gentlemen</a:t>
            </a:r>
            <a:r>
              <a:rPr lang="en-IN" sz="1200" b="0" i="0" kern="1200" dirty="0" smtClean="0">
                <a:solidFill>
                  <a:schemeClr val="tx1"/>
                </a:solidFill>
                <a:latin typeface="+mn-lt"/>
                <a:ea typeface="+mn-ea"/>
                <a:cs typeface="+mn-cs"/>
              </a:rPr>
              <a:t>, please join me in giving a warm welcome to a very special guest: Ms. Lindsey Larson! (loud clapping, cheering)</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A1F41BF5-31D4-4B19-BD6E-B38AE6BE369F}" type="slidenum">
              <a:rPr lang="en-IN" smtClean="0"/>
              <a:pPr/>
              <a:t>12</a:t>
            </a:fld>
            <a:endParaRPr lang="en-I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A1F41BF5-31D4-4B19-BD6E-B38AE6BE369F}" type="slidenum">
              <a:rPr lang="en-IN" smtClean="0"/>
              <a:pPr/>
              <a:t>13</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236296"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44624"/>
            <a:ext cx="2381934" cy="369332"/>
          </a:xfrm>
          <a:prstGeom prst="rect">
            <a:avLst/>
          </a:prstGeom>
          <a:noFill/>
        </p:spPr>
        <p:txBody>
          <a:bodyPr wrap="none" rtlCol="0">
            <a:spAutoFit/>
          </a:bodyPr>
          <a:lstStyle/>
          <a:p>
            <a:r>
              <a:rPr lang="en-US" sz="1800" b="1" dirty="0" smtClean="0">
                <a:solidFill>
                  <a:schemeClr val="bg1"/>
                </a:solidFill>
              </a:rPr>
              <a:t>TOEIC</a:t>
            </a:r>
            <a:r>
              <a:rPr lang="en-US" sz="1800" b="1" baseline="0" dirty="0" smtClean="0">
                <a:solidFill>
                  <a:schemeClr val="bg1"/>
                </a:solidFill>
              </a:rPr>
              <a:t> Short Talks 3</a:t>
            </a:r>
            <a:endParaRPr lang="en-GB" sz="1800"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344"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84784"/>
            <a:ext cx="7772400" cy="2115667"/>
          </a:xfrm>
        </p:spPr>
        <p:txBody>
          <a:bodyPr/>
          <a:lstStyle/>
          <a:p>
            <a:r>
              <a:rPr lang="en-IN" sz="6000" smtClean="0"/>
              <a:t>  TOEIC-3</a:t>
            </a:r>
            <a:endParaRPr lang="en-IN" sz="6000" dirty="0"/>
          </a:p>
        </p:txBody>
      </p:sp>
      <p:sp>
        <p:nvSpPr>
          <p:cNvPr id="3" name="Subtitle 2"/>
          <p:cNvSpPr>
            <a:spLocks noGrp="1"/>
          </p:cNvSpPr>
          <p:nvPr>
            <p:ph type="subTitle" idx="1"/>
          </p:nvPr>
        </p:nvSpPr>
        <p:spPr>
          <a:xfrm>
            <a:off x="1371600" y="2996952"/>
            <a:ext cx="6400800" cy="2641848"/>
          </a:xfrm>
        </p:spPr>
        <p:txBody>
          <a:bodyPr/>
          <a:lstStyle/>
          <a:p>
            <a:r>
              <a:rPr lang="en-IN" sz="6000" dirty="0" smtClean="0"/>
              <a:t>SHORT TALKS</a:t>
            </a:r>
            <a:endParaRPr lang="en-IN" sz="6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340768"/>
            <a:ext cx="184731" cy="369332"/>
          </a:xfrm>
          <a:prstGeom prst="rect">
            <a:avLst/>
          </a:prstGeom>
          <a:noFill/>
        </p:spPr>
        <p:txBody>
          <a:bodyPr wrap="none" rtlCol="0">
            <a:spAutoFit/>
          </a:bodyPr>
          <a:lstStyle/>
          <a:p>
            <a:endParaRPr lang="en-IN" dirty="0"/>
          </a:p>
        </p:txBody>
      </p:sp>
      <p:sp>
        <p:nvSpPr>
          <p:cNvPr id="4" name="TextBox 3"/>
          <p:cNvSpPr txBox="1"/>
          <p:nvPr/>
        </p:nvSpPr>
        <p:spPr>
          <a:xfrm>
            <a:off x="539552" y="1412776"/>
            <a:ext cx="248786" cy="646331"/>
          </a:xfrm>
          <a:prstGeom prst="rect">
            <a:avLst/>
          </a:prstGeom>
          <a:noFill/>
        </p:spPr>
        <p:txBody>
          <a:bodyPr wrap="none" rtlCol="0">
            <a:spAutoFit/>
          </a:bodyPr>
          <a:lstStyle/>
          <a:p>
            <a:r>
              <a:rPr lang="en-IN" dirty="0" smtClean="0"/>
              <a:t>.</a:t>
            </a:r>
            <a:br>
              <a:rPr lang="en-IN" dirty="0" smtClean="0"/>
            </a:br>
            <a:endParaRPr lang="en-IN" dirty="0"/>
          </a:p>
        </p:txBody>
      </p:sp>
      <p:sp>
        <p:nvSpPr>
          <p:cNvPr id="5" name="TextBox 4"/>
          <p:cNvSpPr txBox="1"/>
          <p:nvPr/>
        </p:nvSpPr>
        <p:spPr>
          <a:xfrm>
            <a:off x="1187624" y="836712"/>
            <a:ext cx="6552728" cy="5940088"/>
          </a:xfrm>
          <a:prstGeom prst="rect">
            <a:avLst/>
          </a:prstGeom>
          <a:noFill/>
        </p:spPr>
        <p:txBody>
          <a:bodyPr wrap="square" rtlCol="0">
            <a:spAutoFit/>
          </a:bodyPr>
          <a:lstStyle/>
          <a:p>
            <a:r>
              <a:rPr lang="en-IN" sz="1600" dirty="0" smtClean="0"/>
              <a:t>1). What is the main purpose of the talk?</a:t>
            </a:r>
          </a:p>
          <a:p>
            <a:r>
              <a:rPr lang="en-IN" sz="1600" dirty="0" smtClean="0"/>
              <a:t> To explain procedures</a:t>
            </a:r>
          </a:p>
          <a:p>
            <a:r>
              <a:rPr lang="en-IN" sz="1600" dirty="0" smtClean="0"/>
              <a:t> To introduce a president</a:t>
            </a:r>
          </a:p>
          <a:p>
            <a:r>
              <a:rPr lang="en-IN" sz="1600" dirty="0" smtClean="0"/>
              <a:t> To teach a real estate class</a:t>
            </a:r>
          </a:p>
          <a:p>
            <a:r>
              <a:rPr lang="en-IN" sz="1600" dirty="0" smtClean="0"/>
              <a:t> To answer questions</a:t>
            </a:r>
            <a:endParaRPr lang="en-US" sz="1600" u="sng" dirty="0"/>
          </a:p>
          <a:p>
            <a:endParaRPr lang="en-US" sz="1600" u="sng" dirty="0" smtClean="0"/>
          </a:p>
          <a:p>
            <a:r>
              <a:rPr lang="en-IN" sz="1600" dirty="0" smtClean="0"/>
              <a:t>2). Where is this talk probably taking place?</a:t>
            </a:r>
          </a:p>
          <a:p>
            <a:r>
              <a:rPr lang="en-IN" sz="1600" dirty="0" smtClean="0"/>
              <a:t> At a university</a:t>
            </a:r>
          </a:p>
          <a:p>
            <a:r>
              <a:rPr lang="en-IN" sz="1600" dirty="0" smtClean="0"/>
              <a:t> In a business office</a:t>
            </a:r>
          </a:p>
          <a:p>
            <a:r>
              <a:rPr lang="en-IN" sz="1600" dirty="0" smtClean="0"/>
              <a:t> Inside a home</a:t>
            </a:r>
          </a:p>
          <a:p>
            <a:r>
              <a:rPr lang="en-IN" sz="1600" dirty="0" smtClean="0"/>
              <a:t> In a public library</a:t>
            </a:r>
          </a:p>
          <a:p>
            <a:endParaRPr lang="en-IN" sz="1600" dirty="0" smtClean="0"/>
          </a:p>
          <a:p>
            <a:r>
              <a:rPr lang="en-IN" sz="1600" dirty="0" smtClean="0"/>
              <a:t>3). What is the main goal of the training?</a:t>
            </a:r>
          </a:p>
          <a:p>
            <a:r>
              <a:rPr lang="en-IN" sz="1600" dirty="0" smtClean="0"/>
              <a:t> To pass an examination</a:t>
            </a:r>
          </a:p>
          <a:p>
            <a:r>
              <a:rPr lang="en-IN" sz="1600" dirty="0" smtClean="0"/>
              <a:t> To complete the text book</a:t>
            </a:r>
          </a:p>
          <a:p>
            <a:r>
              <a:rPr lang="en-IN" sz="1600" dirty="0" smtClean="0"/>
              <a:t> To learn from Nathan Richmond</a:t>
            </a:r>
          </a:p>
          <a:p>
            <a:r>
              <a:rPr lang="en-IN" sz="1600" dirty="0" smtClean="0"/>
              <a:t> To create new real estate agents</a:t>
            </a:r>
          </a:p>
          <a:p>
            <a:r>
              <a:rPr lang="en-IN" dirty="0" smtClean="0"/>
              <a:t/>
            </a:r>
            <a:br>
              <a:rPr lang="en-IN" dirty="0" smtClean="0"/>
            </a:br>
            <a:endParaRPr lang="en-IN" dirty="0" smtClean="0"/>
          </a:p>
          <a:p>
            <a:endParaRPr lang="en-IN" dirty="0" smtClean="0"/>
          </a:p>
          <a:p>
            <a:endParaRPr lang="en-IN" dirty="0" smtClean="0"/>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908720"/>
            <a:ext cx="6048672" cy="4555093"/>
          </a:xfrm>
          <a:prstGeom prst="rect">
            <a:avLst/>
          </a:prstGeom>
          <a:noFill/>
        </p:spPr>
        <p:txBody>
          <a:bodyPr wrap="square" rtlCol="0">
            <a:spAutoFit/>
          </a:bodyPr>
          <a:lstStyle/>
          <a:p>
            <a:r>
              <a:rPr lang="en-IN" sz="1600" dirty="0" smtClean="0"/>
              <a:t>1). What is the main purpose of the talk?</a:t>
            </a:r>
          </a:p>
          <a:p>
            <a:r>
              <a:rPr lang="en-IN" sz="1600" dirty="0" smtClean="0"/>
              <a:t> </a:t>
            </a:r>
            <a:r>
              <a:rPr lang="en-IN" sz="1600" b="1" dirty="0" smtClean="0"/>
              <a:t>To explain procedures</a:t>
            </a:r>
          </a:p>
          <a:p>
            <a:r>
              <a:rPr lang="en-IN" sz="1600" dirty="0" smtClean="0"/>
              <a:t> To introduce a president</a:t>
            </a:r>
          </a:p>
          <a:p>
            <a:r>
              <a:rPr lang="en-IN" sz="1600" dirty="0" smtClean="0"/>
              <a:t> To teach a real estate class</a:t>
            </a:r>
          </a:p>
          <a:p>
            <a:r>
              <a:rPr lang="en-IN" sz="1600" dirty="0" smtClean="0"/>
              <a:t> To answer questions</a:t>
            </a:r>
          </a:p>
          <a:p>
            <a:endParaRPr lang="en-IN" sz="1600" dirty="0" smtClean="0"/>
          </a:p>
          <a:p>
            <a:r>
              <a:rPr lang="en-IN" sz="1600" dirty="0" smtClean="0"/>
              <a:t>2). Where is this talk probably taking place?</a:t>
            </a:r>
          </a:p>
          <a:p>
            <a:r>
              <a:rPr lang="en-IN" sz="1600" dirty="0" smtClean="0"/>
              <a:t> At a university</a:t>
            </a:r>
          </a:p>
          <a:p>
            <a:r>
              <a:rPr lang="en-IN" sz="1600" b="1" dirty="0" smtClean="0"/>
              <a:t> In a business office</a:t>
            </a:r>
          </a:p>
          <a:p>
            <a:r>
              <a:rPr lang="en-IN" sz="1600" dirty="0" smtClean="0"/>
              <a:t> Inside a home</a:t>
            </a:r>
          </a:p>
          <a:p>
            <a:r>
              <a:rPr lang="en-IN" sz="1600" dirty="0" smtClean="0"/>
              <a:t> In a public library</a:t>
            </a:r>
          </a:p>
          <a:p>
            <a:endParaRPr lang="en-IN" sz="1600" dirty="0" smtClean="0"/>
          </a:p>
          <a:p>
            <a:r>
              <a:rPr lang="en-IN" sz="1600" dirty="0" smtClean="0"/>
              <a:t>3). What is the main goal of the training?</a:t>
            </a:r>
          </a:p>
          <a:p>
            <a:r>
              <a:rPr lang="en-IN" sz="1600" dirty="0" smtClean="0"/>
              <a:t> To pass an examination</a:t>
            </a:r>
          </a:p>
          <a:p>
            <a:r>
              <a:rPr lang="en-IN" sz="1600" dirty="0" smtClean="0"/>
              <a:t> To complete the text book</a:t>
            </a:r>
          </a:p>
          <a:p>
            <a:r>
              <a:rPr lang="en-IN" sz="1600" dirty="0" smtClean="0"/>
              <a:t> To learn from Nathan Richmond</a:t>
            </a:r>
          </a:p>
          <a:p>
            <a:r>
              <a:rPr lang="en-IN" sz="1600" dirty="0" smtClean="0"/>
              <a:t> </a:t>
            </a:r>
            <a:r>
              <a:rPr lang="en-IN" sz="1600" b="1" dirty="0" smtClean="0"/>
              <a:t>To create new real estate agents</a:t>
            </a:r>
          </a:p>
          <a:p>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764704"/>
            <a:ext cx="5472608" cy="5632311"/>
          </a:xfrm>
          <a:prstGeom prst="rect">
            <a:avLst/>
          </a:prstGeom>
          <a:noFill/>
        </p:spPr>
        <p:txBody>
          <a:bodyPr wrap="square" rtlCol="0">
            <a:spAutoFit/>
          </a:bodyPr>
          <a:lstStyle/>
          <a:p>
            <a:r>
              <a:rPr lang="en-IN" sz="1600" dirty="0" smtClean="0"/>
              <a:t>1). Where is this introduction probably taking place?</a:t>
            </a:r>
          </a:p>
          <a:p>
            <a:r>
              <a:rPr lang="en-IN" sz="1600" dirty="0" smtClean="0"/>
              <a:t> In an elementary school</a:t>
            </a:r>
          </a:p>
          <a:p>
            <a:r>
              <a:rPr lang="en-IN" sz="1600" dirty="0" smtClean="0"/>
              <a:t> In a business office</a:t>
            </a:r>
          </a:p>
          <a:p>
            <a:r>
              <a:rPr lang="en-IN" sz="1600" dirty="0" smtClean="0"/>
              <a:t> At a public carnival</a:t>
            </a:r>
          </a:p>
          <a:p>
            <a:r>
              <a:rPr lang="en-IN" sz="1600" dirty="0" smtClean="0"/>
              <a:t> At a large convention</a:t>
            </a:r>
            <a:endParaRPr lang="en-US" sz="1600" u="sng" dirty="0"/>
          </a:p>
          <a:p>
            <a:endParaRPr lang="en-US" sz="1600" u="sng" dirty="0" smtClean="0"/>
          </a:p>
          <a:p>
            <a:r>
              <a:rPr lang="en-IN" sz="1600" dirty="0" smtClean="0"/>
              <a:t>2). What does the speaker mean when he says that Ms. Larson does not need an introduction?</a:t>
            </a:r>
          </a:p>
          <a:p>
            <a:r>
              <a:rPr lang="en-IN" sz="1600" dirty="0" smtClean="0"/>
              <a:t> He is tired of speaking.</a:t>
            </a:r>
          </a:p>
          <a:p>
            <a:r>
              <a:rPr lang="en-IN" sz="1600" dirty="0" smtClean="0"/>
              <a:t> She wants to introduce herself.</a:t>
            </a:r>
          </a:p>
          <a:p>
            <a:r>
              <a:rPr lang="en-IN" sz="1600" dirty="0" smtClean="0"/>
              <a:t> She is already well known.</a:t>
            </a:r>
          </a:p>
          <a:p>
            <a:r>
              <a:rPr lang="en-IN" sz="1600" dirty="0" smtClean="0"/>
              <a:t> There is not enough time.</a:t>
            </a:r>
          </a:p>
          <a:p>
            <a:endParaRPr lang="en-IN" sz="1600" dirty="0" smtClean="0"/>
          </a:p>
          <a:p>
            <a:r>
              <a:rPr lang="en-IN" sz="1600" dirty="0" smtClean="0"/>
              <a:t>3). What is the main purpose of the introduction?</a:t>
            </a:r>
          </a:p>
          <a:p>
            <a:r>
              <a:rPr lang="en-IN" sz="1600" dirty="0" smtClean="0"/>
              <a:t> To inform the audience of Ms. Larson's career</a:t>
            </a:r>
          </a:p>
          <a:p>
            <a:r>
              <a:rPr lang="en-IN" sz="1600" dirty="0" smtClean="0"/>
              <a:t> To summarize Ms. Larson's achievements</a:t>
            </a:r>
          </a:p>
          <a:p>
            <a:r>
              <a:rPr lang="en-IN" sz="1600" dirty="0" smtClean="0"/>
              <a:t> To give new information about Ms. Larson</a:t>
            </a:r>
          </a:p>
          <a:p>
            <a:r>
              <a:rPr lang="en-IN" sz="1600" dirty="0" smtClean="0"/>
              <a:t> To raise money for Ms. Larson's children</a:t>
            </a:r>
          </a:p>
          <a:p>
            <a:endParaRPr lang="en-IN" dirty="0" smtClean="0"/>
          </a:p>
          <a:p>
            <a:r>
              <a:rPr lang="en-IN" dirty="0" smtClean="0"/>
              <a:t/>
            </a:r>
            <a:br>
              <a:rPr lang="en-IN" dirty="0" smtClean="0"/>
            </a:br>
            <a:endParaRPr lang="en-IN" dirty="0" smtClean="0"/>
          </a:p>
          <a:p>
            <a:endParaRPr lang="en-IN"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052736"/>
            <a:ext cx="7704856" cy="4801314"/>
          </a:xfrm>
          <a:prstGeom prst="rect">
            <a:avLst/>
          </a:prstGeom>
          <a:noFill/>
        </p:spPr>
        <p:txBody>
          <a:bodyPr wrap="square" rtlCol="0">
            <a:spAutoFit/>
          </a:bodyPr>
          <a:lstStyle/>
          <a:p>
            <a:r>
              <a:rPr lang="en-IN" sz="1600" dirty="0" smtClean="0"/>
              <a:t>1). Where is this introduction probably taking place?</a:t>
            </a:r>
          </a:p>
          <a:p>
            <a:r>
              <a:rPr lang="en-IN" sz="1600" dirty="0" smtClean="0"/>
              <a:t> In an elementary school</a:t>
            </a:r>
          </a:p>
          <a:p>
            <a:r>
              <a:rPr lang="en-IN" sz="1600" dirty="0" smtClean="0"/>
              <a:t> In a business office</a:t>
            </a:r>
          </a:p>
          <a:p>
            <a:r>
              <a:rPr lang="en-IN" sz="1600" dirty="0" smtClean="0"/>
              <a:t> At a public carnival</a:t>
            </a:r>
          </a:p>
          <a:p>
            <a:r>
              <a:rPr lang="en-IN" sz="1600" dirty="0" smtClean="0"/>
              <a:t> </a:t>
            </a:r>
            <a:r>
              <a:rPr lang="en-IN" sz="1600" b="1" dirty="0" smtClean="0"/>
              <a:t>At a large convention</a:t>
            </a:r>
          </a:p>
          <a:p>
            <a:endParaRPr lang="en-IN" sz="1600" dirty="0" smtClean="0"/>
          </a:p>
          <a:p>
            <a:r>
              <a:rPr lang="en-IN" sz="1600" dirty="0" smtClean="0"/>
              <a:t>2). What does the speaker mean when he says that Ms. Larson does not need an introduction?</a:t>
            </a:r>
          </a:p>
          <a:p>
            <a:r>
              <a:rPr lang="en-IN" sz="1600" dirty="0" smtClean="0"/>
              <a:t> He is tired of speaking.</a:t>
            </a:r>
          </a:p>
          <a:p>
            <a:r>
              <a:rPr lang="en-IN" sz="1600" dirty="0" smtClean="0"/>
              <a:t> She wants to introduce herself.</a:t>
            </a:r>
          </a:p>
          <a:p>
            <a:r>
              <a:rPr lang="en-IN" sz="1600" dirty="0" smtClean="0"/>
              <a:t> </a:t>
            </a:r>
            <a:r>
              <a:rPr lang="en-IN" sz="1600" b="1" dirty="0" smtClean="0"/>
              <a:t>She is already well known</a:t>
            </a:r>
            <a:r>
              <a:rPr lang="en-IN" sz="1600" dirty="0" smtClean="0"/>
              <a:t>.</a:t>
            </a:r>
          </a:p>
          <a:p>
            <a:r>
              <a:rPr lang="en-IN" sz="1600" dirty="0" smtClean="0"/>
              <a:t> There is not enough time.</a:t>
            </a:r>
          </a:p>
          <a:p>
            <a:endParaRPr lang="en-IN" sz="1600" dirty="0" smtClean="0"/>
          </a:p>
          <a:p>
            <a:r>
              <a:rPr lang="en-IN" sz="1600" dirty="0" smtClean="0"/>
              <a:t>3). What is the main purpose of the introduction?</a:t>
            </a:r>
          </a:p>
          <a:p>
            <a:r>
              <a:rPr lang="en-IN" sz="1600" dirty="0" smtClean="0"/>
              <a:t> To inform the audience of Ms. Larson's career</a:t>
            </a:r>
          </a:p>
          <a:p>
            <a:r>
              <a:rPr lang="en-IN" sz="1600" dirty="0" smtClean="0"/>
              <a:t> </a:t>
            </a:r>
            <a:r>
              <a:rPr lang="en-IN" sz="1600" b="1" dirty="0" smtClean="0"/>
              <a:t>To summarize Ms. Larson's achievements</a:t>
            </a:r>
          </a:p>
          <a:p>
            <a:r>
              <a:rPr lang="en-IN" sz="1600" dirty="0" smtClean="0"/>
              <a:t> To give new information about Ms. Larson</a:t>
            </a:r>
          </a:p>
          <a:p>
            <a:r>
              <a:rPr lang="en-IN" sz="1600" dirty="0" smtClean="0"/>
              <a:t> To raise money for Ms. Larson's children</a:t>
            </a:r>
          </a:p>
          <a:p>
            <a:endParaRPr lang="en-IN"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87624" y="980729"/>
            <a:ext cx="5904656" cy="5663089"/>
          </a:xfrm>
          <a:prstGeom prst="rect">
            <a:avLst/>
          </a:prstGeom>
          <a:noFill/>
        </p:spPr>
        <p:txBody>
          <a:bodyPr wrap="square" rtlCol="0">
            <a:spAutoFit/>
          </a:bodyPr>
          <a:lstStyle/>
          <a:p>
            <a:r>
              <a:rPr lang="en-IN" sz="1600" dirty="0" smtClean="0"/>
              <a:t>1). Who is most likely listening to this speech?</a:t>
            </a:r>
          </a:p>
          <a:p>
            <a:r>
              <a:rPr lang="en-IN" sz="1600" dirty="0" smtClean="0"/>
              <a:t> Marketing students</a:t>
            </a:r>
          </a:p>
          <a:p>
            <a:r>
              <a:rPr lang="en-IN" sz="1600" dirty="0" smtClean="0"/>
              <a:t> Potential customers</a:t>
            </a:r>
          </a:p>
          <a:p>
            <a:r>
              <a:rPr lang="en-IN" sz="1600" dirty="0" smtClean="0"/>
              <a:t> Young women</a:t>
            </a:r>
          </a:p>
          <a:p>
            <a:r>
              <a:rPr lang="en-IN" sz="1600" dirty="0" smtClean="0"/>
              <a:t> Corporate workers</a:t>
            </a:r>
            <a:endParaRPr lang="en-US" sz="1600" u="sng" dirty="0"/>
          </a:p>
          <a:p>
            <a:endParaRPr lang="en-IN" sz="1600" dirty="0" smtClean="0"/>
          </a:p>
          <a:p>
            <a:r>
              <a:rPr lang="en-IN" sz="1600" dirty="0" smtClean="0"/>
              <a:t>2). What is the main purpose of the speech?</a:t>
            </a:r>
          </a:p>
          <a:p>
            <a:r>
              <a:rPr lang="en-IN" sz="1600" dirty="0" smtClean="0"/>
              <a:t> To propose a solution</a:t>
            </a:r>
          </a:p>
          <a:p>
            <a:r>
              <a:rPr lang="en-IN" sz="1600" dirty="0" smtClean="0"/>
              <a:t> To summarize statistics</a:t>
            </a:r>
          </a:p>
          <a:p>
            <a:r>
              <a:rPr lang="en-IN" sz="1600" dirty="0" smtClean="0"/>
              <a:t> To help identify a problem</a:t>
            </a:r>
          </a:p>
          <a:p>
            <a:r>
              <a:rPr lang="en-IN" sz="1600" dirty="0" smtClean="0"/>
              <a:t> To inspire more effort</a:t>
            </a:r>
          </a:p>
          <a:p>
            <a:endParaRPr lang="en-IN" sz="1600" dirty="0" smtClean="0"/>
          </a:p>
          <a:p>
            <a:r>
              <a:rPr lang="en-IN" sz="1600" dirty="0" smtClean="0"/>
              <a:t>3). What will the speaker probably talk about next?</a:t>
            </a:r>
          </a:p>
          <a:p>
            <a:r>
              <a:rPr lang="en-IN" sz="1600" dirty="0" smtClean="0"/>
              <a:t> Independent polling</a:t>
            </a:r>
          </a:p>
          <a:p>
            <a:r>
              <a:rPr lang="en-IN" sz="1600" dirty="0" smtClean="0"/>
              <a:t> Increasing brand awareness</a:t>
            </a:r>
          </a:p>
          <a:p>
            <a:r>
              <a:rPr lang="en-IN" sz="1600" dirty="0" smtClean="0"/>
              <a:t> Women age 18 to 25</a:t>
            </a:r>
          </a:p>
          <a:p>
            <a:r>
              <a:rPr lang="en-IN" sz="1600" dirty="0" smtClean="0"/>
              <a:t> Statistics for young children</a:t>
            </a:r>
          </a:p>
          <a:p>
            <a:r>
              <a:rPr lang="en-IN" dirty="0" smtClean="0"/>
              <a:t/>
            </a:r>
            <a:br>
              <a:rPr lang="en-IN" dirty="0" smtClean="0"/>
            </a:br>
            <a:endParaRPr lang="en-IN" dirty="0" smtClean="0"/>
          </a:p>
          <a:p>
            <a:r>
              <a:rPr lang="en-IN" dirty="0" smtClean="0"/>
              <a:t/>
            </a:r>
            <a:br>
              <a:rPr lang="en-IN" dirty="0" smtClean="0"/>
            </a:br>
            <a:endParaRPr lang="en-IN" dirty="0" smtClean="0"/>
          </a:p>
          <a:p>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1124744"/>
            <a:ext cx="6696744" cy="4555093"/>
          </a:xfrm>
          <a:prstGeom prst="rect">
            <a:avLst/>
          </a:prstGeom>
          <a:noFill/>
        </p:spPr>
        <p:txBody>
          <a:bodyPr wrap="square" rtlCol="0">
            <a:spAutoFit/>
          </a:bodyPr>
          <a:lstStyle/>
          <a:p>
            <a:r>
              <a:rPr lang="en-IN" sz="1600" dirty="0" smtClean="0"/>
              <a:t>1). Who is most likely listening to this speech?</a:t>
            </a:r>
          </a:p>
          <a:p>
            <a:r>
              <a:rPr lang="en-IN" sz="1600" dirty="0" smtClean="0"/>
              <a:t> Marketing students</a:t>
            </a:r>
          </a:p>
          <a:p>
            <a:r>
              <a:rPr lang="en-IN" sz="1600" dirty="0" smtClean="0"/>
              <a:t> Potential customers</a:t>
            </a:r>
          </a:p>
          <a:p>
            <a:r>
              <a:rPr lang="en-IN" sz="1600" dirty="0" smtClean="0"/>
              <a:t> Young women</a:t>
            </a:r>
          </a:p>
          <a:p>
            <a:r>
              <a:rPr lang="en-IN" sz="1600" dirty="0" smtClean="0"/>
              <a:t> </a:t>
            </a:r>
            <a:r>
              <a:rPr lang="en-IN" sz="1600" b="1" dirty="0" smtClean="0"/>
              <a:t>Corporate workers</a:t>
            </a:r>
          </a:p>
          <a:p>
            <a:endParaRPr lang="en-IN" sz="1600" dirty="0" smtClean="0"/>
          </a:p>
          <a:p>
            <a:r>
              <a:rPr lang="en-IN" sz="1600" dirty="0" smtClean="0"/>
              <a:t>2). What is the main purpose of the speech?</a:t>
            </a:r>
          </a:p>
          <a:p>
            <a:r>
              <a:rPr lang="en-IN" sz="1600" dirty="0" smtClean="0"/>
              <a:t> To propose a solution</a:t>
            </a:r>
          </a:p>
          <a:p>
            <a:r>
              <a:rPr lang="en-IN" sz="1600" dirty="0" smtClean="0"/>
              <a:t> To summarize statistics</a:t>
            </a:r>
          </a:p>
          <a:p>
            <a:r>
              <a:rPr lang="en-IN" sz="1600" b="1" dirty="0" smtClean="0"/>
              <a:t> To help identify a problem</a:t>
            </a:r>
          </a:p>
          <a:p>
            <a:r>
              <a:rPr lang="en-IN" sz="1600" dirty="0" smtClean="0"/>
              <a:t> To inspire more effort</a:t>
            </a:r>
          </a:p>
          <a:p>
            <a:endParaRPr lang="en-IN" sz="1600" dirty="0" smtClean="0"/>
          </a:p>
          <a:p>
            <a:r>
              <a:rPr lang="en-IN" sz="1600" dirty="0" smtClean="0"/>
              <a:t>3). What will the speaker probably talk about next?</a:t>
            </a:r>
          </a:p>
          <a:p>
            <a:r>
              <a:rPr lang="en-IN" sz="1600" dirty="0" smtClean="0"/>
              <a:t> Independent polling</a:t>
            </a:r>
          </a:p>
          <a:p>
            <a:r>
              <a:rPr lang="en-IN" sz="1600" dirty="0" smtClean="0"/>
              <a:t> </a:t>
            </a:r>
            <a:r>
              <a:rPr lang="en-IN" sz="1600" b="1" dirty="0" smtClean="0"/>
              <a:t>Increasing brand awareness</a:t>
            </a:r>
          </a:p>
          <a:p>
            <a:r>
              <a:rPr lang="en-IN" sz="1600" dirty="0" smtClean="0"/>
              <a:t> Women age 18 to 25</a:t>
            </a:r>
          </a:p>
          <a:p>
            <a:r>
              <a:rPr lang="en-IN" sz="1600" dirty="0" smtClean="0"/>
              <a:t> Statistics for young children</a:t>
            </a:r>
          </a:p>
          <a:p>
            <a:endParaRPr lang="en-IN"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908721"/>
            <a:ext cx="7992888" cy="5109091"/>
          </a:xfrm>
          <a:prstGeom prst="rect">
            <a:avLst/>
          </a:prstGeom>
          <a:noFill/>
        </p:spPr>
        <p:txBody>
          <a:bodyPr wrap="square" rtlCol="0">
            <a:spAutoFit/>
          </a:bodyPr>
          <a:lstStyle/>
          <a:p>
            <a:r>
              <a:rPr lang="en-IN" sz="1600" dirty="0" smtClean="0"/>
              <a:t>1). Where does the speaker probably work?</a:t>
            </a:r>
          </a:p>
          <a:p>
            <a:r>
              <a:rPr lang="en-IN" sz="1600" dirty="0" smtClean="0"/>
              <a:t> At a design firm</a:t>
            </a:r>
          </a:p>
          <a:p>
            <a:r>
              <a:rPr lang="en-IN" sz="1600" dirty="0" smtClean="0"/>
              <a:t> At a computer company</a:t>
            </a:r>
          </a:p>
          <a:p>
            <a:r>
              <a:rPr lang="en-IN" sz="1600" dirty="0" smtClean="0"/>
              <a:t> At a newspaper</a:t>
            </a:r>
          </a:p>
          <a:p>
            <a:r>
              <a:rPr lang="en-IN" sz="1600" dirty="0" smtClean="0"/>
              <a:t> At a university</a:t>
            </a:r>
            <a:endParaRPr lang="en-US" sz="1600" u="sng" dirty="0"/>
          </a:p>
          <a:p>
            <a:endParaRPr lang="en-IN" sz="1600" dirty="0" smtClean="0"/>
          </a:p>
          <a:p>
            <a:r>
              <a:rPr lang="en-IN" sz="1600" dirty="0" smtClean="0"/>
              <a:t>2). What is the main purpose of the message?</a:t>
            </a:r>
          </a:p>
          <a:p>
            <a:r>
              <a:rPr lang="en-IN" sz="1600" dirty="0" smtClean="0"/>
              <a:t> To answer a question</a:t>
            </a:r>
          </a:p>
          <a:p>
            <a:r>
              <a:rPr lang="en-IN" sz="1600" dirty="0" smtClean="0"/>
              <a:t> To sell an advertisement</a:t>
            </a:r>
          </a:p>
          <a:p>
            <a:r>
              <a:rPr lang="en-IN" sz="1600" dirty="0" smtClean="0"/>
              <a:t> To promote the Times-News</a:t>
            </a:r>
          </a:p>
          <a:p>
            <a:r>
              <a:rPr lang="en-IN" sz="1600" dirty="0" smtClean="0"/>
              <a:t> To schedule an appointment</a:t>
            </a:r>
          </a:p>
          <a:p>
            <a:endParaRPr lang="en-IN" sz="1600" dirty="0" smtClean="0"/>
          </a:p>
          <a:p>
            <a:r>
              <a:rPr lang="en-IN" sz="1600" dirty="0" smtClean="0"/>
              <a:t>3). What will the listener probably do next?</a:t>
            </a:r>
          </a:p>
          <a:p>
            <a:r>
              <a:rPr lang="en-IN" sz="1600" dirty="0" smtClean="0"/>
              <a:t> Phone Ms. </a:t>
            </a:r>
            <a:r>
              <a:rPr lang="en-IN" sz="1600" dirty="0" err="1" smtClean="0"/>
              <a:t>Johannsen</a:t>
            </a:r>
            <a:endParaRPr lang="en-IN" sz="1600" dirty="0" smtClean="0"/>
          </a:p>
          <a:p>
            <a:r>
              <a:rPr lang="en-IN" sz="1600" dirty="0" smtClean="0"/>
              <a:t> Buy a full-age advertisement</a:t>
            </a:r>
          </a:p>
          <a:p>
            <a:r>
              <a:rPr lang="en-IN" sz="1600" dirty="0" smtClean="0"/>
              <a:t> Contact Mr. Van Hoffman</a:t>
            </a:r>
          </a:p>
          <a:p>
            <a:r>
              <a:rPr lang="en-IN" sz="1600" dirty="0" smtClean="0"/>
              <a:t> Demand a discount</a:t>
            </a:r>
          </a:p>
          <a:p>
            <a:endParaRPr lang="en-IN" dirty="0" smtClean="0"/>
          </a:p>
          <a:p>
            <a:endParaRPr lang="en-IN" dirty="0" smtClean="0"/>
          </a:p>
          <a:p>
            <a:endParaRPr lang="en-IN"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620688"/>
            <a:ext cx="6480720" cy="4832092"/>
          </a:xfrm>
          <a:prstGeom prst="rect">
            <a:avLst/>
          </a:prstGeom>
          <a:noFill/>
        </p:spPr>
        <p:txBody>
          <a:bodyPr wrap="square" rtlCol="0">
            <a:spAutoFit/>
          </a:bodyPr>
          <a:lstStyle/>
          <a:p>
            <a:r>
              <a:rPr lang="en-IN" sz="1600" dirty="0" smtClean="0"/>
              <a:t>1). Where does the speaker probably work?</a:t>
            </a:r>
          </a:p>
          <a:p>
            <a:r>
              <a:rPr lang="en-IN" sz="1600" dirty="0" smtClean="0"/>
              <a:t> At a design firm</a:t>
            </a:r>
          </a:p>
          <a:p>
            <a:r>
              <a:rPr lang="en-IN" sz="1600" dirty="0" smtClean="0"/>
              <a:t> At a computer company</a:t>
            </a:r>
          </a:p>
          <a:p>
            <a:r>
              <a:rPr lang="en-IN" sz="1600" b="1" dirty="0" smtClean="0"/>
              <a:t> At a newspaper</a:t>
            </a:r>
          </a:p>
          <a:p>
            <a:r>
              <a:rPr lang="en-IN" sz="1600" dirty="0" smtClean="0"/>
              <a:t> At a university</a:t>
            </a:r>
          </a:p>
          <a:p>
            <a:endParaRPr lang="en-IN" sz="1600" dirty="0" smtClean="0"/>
          </a:p>
          <a:p>
            <a:r>
              <a:rPr lang="en-IN" sz="1600" dirty="0" smtClean="0"/>
              <a:t>2). What is the main purpose of the message?</a:t>
            </a:r>
          </a:p>
          <a:p>
            <a:r>
              <a:rPr lang="en-IN" sz="1600" dirty="0" smtClean="0"/>
              <a:t> </a:t>
            </a:r>
            <a:r>
              <a:rPr lang="en-IN" sz="1600" b="1" dirty="0" smtClean="0"/>
              <a:t>To answer a question</a:t>
            </a:r>
          </a:p>
          <a:p>
            <a:r>
              <a:rPr lang="en-IN" sz="1600" dirty="0" smtClean="0"/>
              <a:t> To sell an advertisement</a:t>
            </a:r>
          </a:p>
          <a:p>
            <a:r>
              <a:rPr lang="en-IN" sz="1600" dirty="0" smtClean="0"/>
              <a:t> To promote the Times-News</a:t>
            </a:r>
          </a:p>
          <a:p>
            <a:r>
              <a:rPr lang="en-IN" sz="1600" dirty="0" smtClean="0"/>
              <a:t> To schedule an appointment</a:t>
            </a:r>
          </a:p>
          <a:p>
            <a:endParaRPr lang="en-IN" sz="1600" dirty="0" smtClean="0"/>
          </a:p>
          <a:p>
            <a:r>
              <a:rPr lang="en-IN" sz="1600" dirty="0" smtClean="0"/>
              <a:t>3). What will the listener probably do next?</a:t>
            </a:r>
          </a:p>
          <a:p>
            <a:r>
              <a:rPr lang="en-IN" sz="1600" dirty="0" smtClean="0"/>
              <a:t> Phone Ms. </a:t>
            </a:r>
            <a:r>
              <a:rPr lang="en-IN" sz="1600" dirty="0" err="1" smtClean="0"/>
              <a:t>Johannsen</a:t>
            </a:r>
            <a:endParaRPr lang="en-IN" sz="1600" dirty="0" smtClean="0"/>
          </a:p>
          <a:p>
            <a:r>
              <a:rPr lang="en-IN" sz="1600" dirty="0" smtClean="0"/>
              <a:t> Buy a full-age advertisement</a:t>
            </a:r>
          </a:p>
          <a:p>
            <a:r>
              <a:rPr lang="en-IN" sz="1600" dirty="0" smtClean="0"/>
              <a:t> </a:t>
            </a:r>
            <a:r>
              <a:rPr lang="en-IN" sz="1600" b="1" dirty="0" smtClean="0"/>
              <a:t>Contact Mr. Van Hoffman</a:t>
            </a:r>
          </a:p>
          <a:p>
            <a:r>
              <a:rPr lang="en-IN" sz="1600" dirty="0" smtClean="0"/>
              <a:t> Demand a discount</a:t>
            </a:r>
          </a:p>
          <a:p>
            <a:endParaRPr lang="en-IN" dirty="0" smtClean="0"/>
          </a:p>
          <a:p>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836712"/>
            <a:ext cx="6264696" cy="5109091"/>
          </a:xfrm>
          <a:prstGeom prst="rect">
            <a:avLst/>
          </a:prstGeom>
          <a:noFill/>
        </p:spPr>
        <p:txBody>
          <a:bodyPr wrap="square" rtlCol="0">
            <a:spAutoFit/>
          </a:bodyPr>
          <a:lstStyle/>
          <a:p>
            <a:r>
              <a:rPr lang="en-IN" sz="1600" dirty="0" smtClean="0"/>
              <a:t>1). Where is this announcement probably taking place?</a:t>
            </a:r>
          </a:p>
          <a:p>
            <a:r>
              <a:rPr lang="en-IN" sz="1600" dirty="0" smtClean="0"/>
              <a:t> At a university</a:t>
            </a:r>
          </a:p>
          <a:p>
            <a:r>
              <a:rPr lang="en-IN" sz="1600" dirty="0" smtClean="0"/>
              <a:t> At a community college</a:t>
            </a:r>
          </a:p>
          <a:p>
            <a:r>
              <a:rPr lang="en-IN" sz="1600" dirty="0" smtClean="0"/>
              <a:t> At an elementary school</a:t>
            </a:r>
          </a:p>
          <a:p>
            <a:r>
              <a:rPr lang="en-IN" sz="1600" dirty="0" smtClean="0"/>
              <a:t> At a hospital</a:t>
            </a:r>
          </a:p>
          <a:p>
            <a:endParaRPr lang="en-US" sz="1600" u="sng" dirty="0"/>
          </a:p>
          <a:p>
            <a:r>
              <a:rPr lang="en-IN" sz="1600" dirty="0" smtClean="0"/>
              <a:t>2). What problem does the speaker mention?</a:t>
            </a:r>
          </a:p>
          <a:p>
            <a:r>
              <a:rPr lang="en-IN" sz="1600" dirty="0" smtClean="0"/>
              <a:t> Free parking in the main lot</a:t>
            </a:r>
          </a:p>
          <a:p>
            <a:r>
              <a:rPr lang="en-IN" sz="1600" dirty="0" smtClean="0"/>
              <a:t> An illegally parked car</a:t>
            </a:r>
          </a:p>
          <a:p>
            <a:r>
              <a:rPr lang="en-IN" sz="1600" dirty="0" smtClean="0"/>
              <a:t> Special handicapped spaces</a:t>
            </a:r>
          </a:p>
          <a:p>
            <a:r>
              <a:rPr lang="en-IN" sz="1600" dirty="0" smtClean="0"/>
              <a:t> No parking in fire zones</a:t>
            </a:r>
          </a:p>
          <a:p>
            <a:endParaRPr lang="en-IN" sz="1600" dirty="0" smtClean="0"/>
          </a:p>
          <a:p>
            <a:r>
              <a:rPr lang="en-IN" sz="1600" dirty="0" smtClean="0"/>
              <a:t>3). What is the main purpose of the announcement?</a:t>
            </a:r>
          </a:p>
          <a:p>
            <a:r>
              <a:rPr lang="en-IN" sz="1600" dirty="0" smtClean="0"/>
              <a:t> To issue a warning</a:t>
            </a:r>
          </a:p>
          <a:p>
            <a:r>
              <a:rPr lang="en-IN" sz="1600" dirty="0" smtClean="0"/>
              <a:t> To welcome visitors</a:t>
            </a:r>
          </a:p>
          <a:p>
            <a:r>
              <a:rPr lang="en-IN" sz="1600" dirty="0" smtClean="0"/>
              <a:t> To dictate policy</a:t>
            </a:r>
          </a:p>
          <a:p>
            <a:r>
              <a:rPr lang="en-IN" sz="1600" dirty="0" smtClean="0"/>
              <a:t> To explain fire zones</a:t>
            </a:r>
          </a:p>
          <a:p>
            <a:endParaRPr lang="en-IN" dirty="0" smtClean="0"/>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980728"/>
            <a:ext cx="5526380" cy="4555093"/>
          </a:xfrm>
          <a:prstGeom prst="rect">
            <a:avLst/>
          </a:prstGeom>
          <a:noFill/>
        </p:spPr>
        <p:txBody>
          <a:bodyPr wrap="square" rtlCol="0">
            <a:spAutoFit/>
          </a:bodyPr>
          <a:lstStyle/>
          <a:p>
            <a:r>
              <a:rPr lang="en-IN" sz="1600" dirty="0" smtClean="0"/>
              <a:t>1). Where is this announcement probably taking place?</a:t>
            </a:r>
          </a:p>
          <a:p>
            <a:r>
              <a:rPr lang="en-IN" sz="1600" b="1" dirty="0" smtClean="0"/>
              <a:t> At a university</a:t>
            </a:r>
          </a:p>
          <a:p>
            <a:r>
              <a:rPr lang="en-IN" sz="1600" dirty="0" smtClean="0"/>
              <a:t> At a community college</a:t>
            </a:r>
          </a:p>
          <a:p>
            <a:r>
              <a:rPr lang="en-IN" sz="1600" dirty="0" smtClean="0"/>
              <a:t> At an elementary school</a:t>
            </a:r>
          </a:p>
          <a:p>
            <a:r>
              <a:rPr lang="en-IN" sz="1600" dirty="0" smtClean="0"/>
              <a:t> At a hospital</a:t>
            </a:r>
          </a:p>
          <a:p>
            <a:endParaRPr lang="en-IN" sz="1600" dirty="0" smtClean="0"/>
          </a:p>
          <a:p>
            <a:r>
              <a:rPr lang="en-IN" sz="1600" dirty="0" smtClean="0"/>
              <a:t>2). What problem does the speaker mention?</a:t>
            </a:r>
          </a:p>
          <a:p>
            <a:r>
              <a:rPr lang="en-IN" sz="1600" dirty="0" smtClean="0"/>
              <a:t> Free parking in the main lot</a:t>
            </a:r>
          </a:p>
          <a:p>
            <a:r>
              <a:rPr lang="en-IN" sz="1600" b="1" dirty="0" smtClean="0"/>
              <a:t> An illegally parked car</a:t>
            </a:r>
          </a:p>
          <a:p>
            <a:r>
              <a:rPr lang="en-IN" sz="1600" dirty="0" smtClean="0"/>
              <a:t> Special handicapped spaces</a:t>
            </a:r>
          </a:p>
          <a:p>
            <a:r>
              <a:rPr lang="en-IN" sz="1600" dirty="0" smtClean="0"/>
              <a:t> No parking in fire zones</a:t>
            </a:r>
          </a:p>
          <a:p>
            <a:endParaRPr lang="en-IN" sz="1600" dirty="0" smtClean="0"/>
          </a:p>
          <a:p>
            <a:r>
              <a:rPr lang="en-IN" sz="1600" dirty="0" smtClean="0"/>
              <a:t>3). What is the main purpose of the announcement?</a:t>
            </a:r>
          </a:p>
          <a:p>
            <a:r>
              <a:rPr lang="en-IN" sz="1600" dirty="0" smtClean="0"/>
              <a:t> </a:t>
            </a:r>
            <a:r>
              <a:rPr lang="en-IN" sz="1600" b="1" dirty="0" smtClean="0"/>
              <a:t>To issue a warning</a:t>
            </a:r>
          </a:p>
          <a:p>
            <a:r>
              <a:rPr lang="en-IN" sz="1600" dirty="0" smtClean="0"/>
              <a:t> To welcome visitors</a:t>
            </a:r>
          </a:p>
          <a:p>
            <a:r>
              <a:rPr lang="en-IN" sz="1600" dirty="0" smtClean="0"/>
              <a:t> To dictate policy</a:t>
            </a:r>
          </a:p>
          <a:p>
            <a:r>
              <a:rPr lang="en-IN" sz="1600" dirty="0" smtClean="0"/>
              <a:t> To explain fire zones</a:t>
            </a:r>
          </a:p>
          <a:p>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5721" y="857233"/>
            <a:ext cx="8501122" cy="1200329"/>
          </a:xfrm>
          <a:prstGeom prst="rect">
            <a:avLst/>
          </a:prstGeom>
          <a:noFill/>
        </p:spPr>
        <p:txBody>
          <a:bodyPr wrap="square" rtlCol="0">
            <a:spAutoFit/>
          </a:bodyPr>
          <a:lstStyle/>
          <a:p>
            <a:endParaRPr lang="en-IN" dirty="0" smtClean="0"/>
          </a:p>
          <a:p>
            <a:endParaRPr lang="en-IN" dirty="0" smtClean="0"/>
          </a:p>
          <a:p>
            <a:endParaRPr lang="en-IN" dirty="0" smtClean="0"/>
          </a:p>
          <a:p>
            <a:endParaRPr lang="en-IN" dirty="0"/>
          </a:p>
        </p:txBody>
      </p:sp>
      <p:sp>
        <p:nvSpPr>
          <p:cNvPr id="6" name="TextBox 5"/>
          <p:cNvSpPr txBox="1"/>
          <p:nvPr/>
        </p:nvSpPr>
        <p:spPr>
          <a:xfrm>
            <a:off x="1259632" y="476672"/>
            <a:ext cx="6840760" cy="5940088"/>
          </a:xfrm>
          <a:prstGeom prst="rect">
            <a:avLst/>
          </a:prstGeom>
          <a:noFill/>
        </p:spPr>
        <p:txBody>
          <a:bodyPr wrap="square" rtlCol="0">
            <a:spAutoFit/>
          </a:bodyPr>
          <a:lstStyle/>
          <a:p>
            <a:endParaRPr lang="en-IN" dirty="0" smtClean="0"/>
          </a:p>
          <a:p>
            <a:endParaRPr lang="en-IN" dirty="0" smtClean="0"/>
          </a:p>
          <a:p>
            <a:r>
              <a:rPr lang="en-IN" sz="1600" dirty="0" smtClean="0"/>
              <a:t>1). What is the main purpose of this report?</a:t>
            </a:r>
          </a:p>
          <a:p>
            <a:r>
              <a:rPr lang="en-IN" sz="1600" dirty="0" smtClean="0"/>
              <a:t> To summarize major stories</a:t>
            </a:r>
          </a:p>
          <a:p>
            <a:r>
              <a:rPr lang="en-IN" sz="1600" dirty="0" smtClean="0"/>
              <a:t> To provide in-depth analysis</a:t>
            </a:r>
          </a:p>
          <a:p>
            <a:r>
              <a:rPr lang="en-IN" sz="1600" dirty="0" smtClean="0"/>
              <a:t> To entertain listeners</a:t>
            </a:r>
          </a:p>
          <a:p>
            <a:r>
              <a:rPr lang="en-IN" sz="1600" dirty="0" smtClean="0"/>
              <a:t> To update traffic and weather</a:t>
            </a:r>
            <a:endParaRPr lang="en-US" sz="1600" u="sng" dirty="0"/>
          </a:p>
          <a:p>
            <a:endParaRPr lang="en-IN" sz="1600" dirty="0" smtClean="0"/>
          </a:p>
          <a:p>
            <a:r>
              <a:rPr lang="en-IN" sz="1600" dirty="0" smtClean="0"/>
              <a:t>2). What did the speaker report about the president?</a:t>
            </a:r>
          </a:p>
          <a:p>
            <a:r>
              <a:rPr lang="en-IN" sz="1600" dirty="0" smtClean="0"/>
              <a:t> That he vetoed a traffic plan</a:t>
            </a:r>
          </a:p>
          <a:p>
            <a:r>
              <a:rPr lang="en-IN" sz="1600" dirty="0" smtClean="0"/>
              <a:t> That he lowered teachers' salaries</a:t>
            </a:r>
          </a:p>
          <a:p>
            <a:r>
              <a:rPr lang="en-IN" sz="1600" dirty="0" smtClean="0"/>
              <a:t> That he increased education funding</a:t>
            </a:r>
          </a:p>
          <a:p>
            <a:r>
              <a:rPr lang="en-IN" sz="1600" dirty="0" smtClean="0"/>
              <a:t> That he lost money on Wall Street</a:t>
            </a:r>
          </a:p>
          <a:p>
            <a:endParaRPr lang="en-IN" sz="1600" dirty="0" smtClean="0"/>
          </a:p>
          <a:p>
            <a:r>
              <a:rPr lang="en-IN" sz="1600" dirty="0" smtClean="0"/>
              <a:t>3). What will KATZ report next?</a:t>
            </a:r>
          </a:p>
          <a:p>
            <a:r>
              <a:rPr lang="en-IN" sz="1600" dirty="0" smtClean="0"/>
              <a:t> Wall Street news</a:t>
            </a:r>
          </a:p>
          <a:p>
            <a:r>
              <a:rPr lang="en-IN" sz="1600" dirty="0" smtClean="0"/>
              <a:t> A traffic and weather update</a:t>
            </a:r>
          </a:p>
          <a:p>
            <a:r>
              <a:rPr lang="en-IN" sz="1600" dirty="0" smtClean="0"/>
              <a:t> An advertisement</a:t>
            </a:r>
          </a:p>
          <a:p>
            <a:r>
              <a:rPr lang="en-IN" sz="1600" dirty="0" smtClean="0"/>
              <a:t> Sports scores and news</a:t>
            </a:r>
          </a:p>
          <a:p>
            <a:r>
              <a:rPr lang="en-IN" dirty="0" smtClean="0"/>
              <a:t/>
            </a:r>
            <a:br>
              <a:rPr lang="en-IN" dirty="0" smtClean="0"/>
            </a:br>
            <a:endParaRPr lang="en-IN" dirty="0" smtClean="0"/>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642918"/>
            <a:ext cx="8501122" cy="1200329"/>
          </a:xfrm>
          <a:prstGeom prst="rect">
            <a:avLst/>
          </a:prstGeom>
        </p:spPr>
        <p:txBody>
          <a:bodyPr wrap="square">
            <a:spAutoFit/>
          </a:bodyPr>
          <a:lstStyle/>
          <a:p>
            <a:r>
              <a:rPr lang="en-IN" dirty="0" smtClean="0"/>
              <a:t> </a:t>
            </a:r>
          </a:p>
          <a:p>
            <a:endParaRPr lang="en-IN" dirty="0" smtClean="0"/>
          </a:p>
          <a:p>
            <a:r>
              <a:rPr lang="en-IN" dirty="0" smtClean="0"/>
              <a:t/>
            </a:r>
            <a:br>
              <a:rPr lang="en-IN" dirty="0" smtClean="0"/>
            </a:br>
            <a:endParaRPr lang="en-IN" dirty="0"/>
          </a:p>
        </p:txBody>
      </p:sp>
      <p:sp>
        <p:nvSpPr>
          <p:cNvPr id="3" name="TextBox 2"/>
          <p:cNvSpPr txBox="1"/>
          <p:nvPr/>
        </p:nvSpPr>
        <p:spPr>
          <a:xfrm>
            <a:off x="1187624" y="1052736"/>
            <a:ext cx="5532284" cy="5109091"/>
          </a:xfrm>
          <a:prstGeom prst="rect">
            <a:avLst/>
          </a:prstGeom>
          <a:noFill/>
        </p:spPr>
        <p:txBody>
          <a:bodyPr wrap="square" rtlCol="0">
            <a:spAutoFit/>
          </a:bodyPr>
          <a:lstStyle/>
          <a:p>
            <a:r>
              <a:rPr lang="en-IN" sz="1600" dirty="0" smtClean="0"/>
              <a:t>1). What is the main purpose of this report?</a:t>
            </a:r>
          </a:p>
          <a:p>
            <a:r>
              <a:rPr lang="en-IN" sz="1600" b="1" dirty="0" smtClean="0"/>
              <a:t> To summarize major stories</a:t>
            </a:r>
          </a:p>
          <a:p>
            <a:r>
              <a:rPr lang="en-IN" sz="1600" dirty="0" smtClean="0"/>
              <a:t> To provide in-depth analysis</a:t>
            </a:r>
          </a:p>
          <a:p>
            <a:r>
              <a:rPr lang="en-IN" sz="1600" dirty="0" smtClean="0"/>
              <a:t> To entertain listeners</a:t>
            </a:r>
          </a:p>
          <a:p>
            <a:r>
              <a:rPr lang="en-IN" sz="1600" dirty="0" smtClean="0"/>
              <a:t> To update traffic and weather</a:t>
            </a:r>
          </a:p>
          <a:p>
            <a:endParaRPr lang="en-IN" sz="1600" dirty="0" smtClean="0"/>
          </a:p>
          <a:p>
            <a:r>
              <a:rPr lang="en-IN" sz="1600" dirty="0" smtClean="0"/>
              <a:t>2). What did the speaker report about the president?</a:t>
            </a:r>
          </a:p>
          <a:p>
            <a:r>
              <a:rPr lang="en-IN" sz="1600" dirty="0" smtClean="0"/>
              <a:t> That he vetoed a traffic plan</a:t>
            </a:r>
          </a:p>
          <a:p>
            <a:r>
              <a:rPr lang="en-IN" sz="1600" dirty="0" smtClean="0"/>
              <a:t> That he lowered teachers' salaries</a:t>
            </a:r>
          </a:p>
          <a:p>
            <a:r>
              <a:rPr lang="en-IN" sz="1600" dirty="0" smtClean="0"/>
              <a:t> </a:t>
            </a:r>
            <a:r>
              <a:rPr lang="en-IN" sz="1600" b="1" dirty="0" smtClean="0"/>
              <a:t>That he increased education funding</a:t>
            </a:r>
          </a:p>
          <a:p>
            <a:r>
              <a:rPr lang="en-IN" sz="1600" dirty="0" smtClean="0"/>
              <a:t> That he lost money on Wall Street</a:t>
            </a:r>
          </a:p>
          <a:p>
            <a:endParaRPr lang="en-IN" sz="1600" dirty="0" smtClean="0"/>
          </a:p>
          <a:p>
            <a:r>
              <a:rPr lang="en-IN" sz="1600" dirty="0" smtClean="0"/>
              <a:t>3). What will KATZ report next?</a:t>
            </a:r>
          </a:p>
          <a:p>
            <a:r>
              <a:rPr lang="en-IN" sz="1600" dirty="0" smtClean="0"/>
              <a:t> Wall Street news</a:t>
            </a:r>
          </a:p>
          <a:p>
            <a:r>
              <a:rPr lang="en-IN" sz="1600" b="1" dirty="0" smtClean="0"/>
              <a:t> A traffic and weather update</a:t>
            </a:r>
          </a:p>
          <a:p>
            <a:r>
              <a:rPr lang="en-IN" sz="1600" dirty="0" smtClean="0"/>
              <a:t> An advertisement</a:t>
            </a:r>
          </a:p>
          <a:p>
            <a:r>
              <a:rPr lang="en-IN" sz="1600" dirty="0" smtClean="0"/>
              <a:t> Sports scores and news</a:t>
            </a:r>
          </a:p>
          <a:p>
            <a:endParaRPr lang="en-IN" dirty="0" smtClean="0"/>
          </a:p>
          <a:p>
            <a:endParaRPr lang="en-IN" dirty="0" smtClean="0"/>
          </a:p>
          <a:p>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57158" y="714356"/>
          <a:ext cx="8507413" cy="5716588"/>
        </p:xfrm>
        <a:graphic>
          <a:graphicData uri="http://schemas.openxmlformats.org/drawingml/2006/table">
            <a:tbl>
              <a:tblPr/>
              <a:tblGrid>
                <a:gridCol w="1600200"/>
                <a:gridCol w="6907213"/>
              </a:tblGrid>
              <a:tr h="1854200">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155700">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550988">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155700">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1115616" y="980728"/>
            <a:ext cx="6552728" cy="5109091"/>
          </a:xfrm>
          <a:prstGeom prst="rect">
            <a:avLst/>
          </a:prstGeom>
          <a:noFill/>
        </p:spPr>
        <p:txBody>
          <a:bodyPr wrap="square" rtlCol="0">
            <a:spAutoFit/>
          </a:bodyPr>
          <a:lstStyle/>
          <a:p>
            <a:r>
              <a:rPr lang="en-IN" sz="1600" dirty="0" smtClean="0"/>
              <a:t>1). Who is the intended audience for this announcement?</a:t>
            </a:r>
          </a:p>
          <a:p>
            <a:r>
              <a:rPr lang="en-IN" sz="1600" dirty="0" smtClean="0"/>
              <a:t> Car commuters</a:t>
            </a:r>
          </a:p>
          <a:p>
            <a:r>
              <a:rPr lang="en-IN" sz="1600" dirty="0" smtClean="0"/>
              <a:t> Train </a:t>
            </a:r>
            <a:r>
              <a:rPr lang="en-IN" sz="1600" dirty="0" err="1" smtClean="0"/>
              <a:t>travelers</a:t>
            </a:r>
            <a:endParaRPr lang="en-IN" sz="1600" dirty="0" smtClean="0"/>
          </a:p>
          <a:p>
            <a:r>
              <a:rPr lang="en-IN" sz="1600" dirty="0" smtClean="0"/>
              <a:t> Bus riders</a:t>
            </a:r>
          </a:p>
          <a:p>
            <a:r>
              <a:rPr lang="en-IN" sz="1600" dirty="0" smtClean="0"/>
              <a:t> Airline customers</a:t>
            </a:r>
            <a:endParaRPr lang="en-US" sz="1600" u="sng" dirty="0"/>
          </a:p>
          <a:p>
            <a:endParaRPr lang="en-US" sz="1600" u="sng" dirty="0" smtClean="0"/>
          </a:p>
          <a:p>
            <a:r>
              <a:rPr lang="en-IN" sz="1600" dirty="0" smtClean="0"/>
              <a:t>2). Where would the announcement most likely be heard?</a:t>
            </a:r>
          </a:p>
          <a:p>
            <a:r>
              <a:rPr lang="en-IN" sz="1600" dirty="0" smtClean="0"/>
              <a:t> At a train station</a:t>
            </a:r>
          </a:p>
          <a:p>
            <a:r>
              <a:rPr lang="en-IN" sz="1600" dirty="0" smtClean="0"/>
              <a:t> In an airport waiting area</a:t>
            </a:r>
          </a:p>
          <a:p>
            <a:r>
              <a:rPr lang="en-IN" sz="1600" dirty="0" smtClean="0"/>
              <a:t> On the radio</a:t>
            </a:r>
          </a:p>
          <a:p>
            <a:r>
              <a:rPr lang="en-IN" sz="1600" dirty="0" smtClean="0"/>
              <a:t> In a bus depot</a:t>
            </a:r>
          </a:p>
          <a:p>
            <a:endParaRPr lang="en-IN" sz="1600" dirty="0" smtClean="0"/>
          </a:p>
          <a:p>
            <a:r>
              <a:rPr lang="en-IN" sz="1600" dirty="0" smtClean="0"/>
              <a:t>3). What does the speaker suggest listeners do?</a:t>
            </a:r>
          </a:p>
          <a:p>
            <a:r>
              <a:rPr lang="en-IN" sz="1600" dirty="0" smtClean="0"/>
              <a:t> Miss connecting flights</a:t>
            </a:r>
          </a:p>
          <a:p>
            <a:r>
              <a:rPr lang="en-IN" sz="1600" dirty="0" smtClean="0"/>
              <a:t> Call customer service</a:t>
            </a:r>
          </a:p>
          <a:p>
            <a:r>
              <a:rPr lang="en-IN" sz="1600" dirty="0" smtClean="0"/>
              <a:t> Get more information</a:t>
            </a:r>
          </a:p>
          <a:p>
            <a:r>
              <a:rPr lang="en-IN" sz="1600" dirty="0" smtClean="0"/>
              <a:t> Fly Midwestern Airlines</a:t>
            </a:r>
          </a:p>
          <a:p>
            <a:endParaRPr lang="en-IN" dirty="0" smtClean="0"/>
          </a:p>
          <a:p>
            <a:endParaRPr lang="en-IN" dirty="0" smtClean="0"/>
          </a:p>
          <a:p>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36588" y="694007"/>
          <a:ext cx="8507412" cy="5715001"/>
        </p:xfrm>
        <a:graphic>
          <a:graphicData uri="http://schemas.openxmlformats.org/drawingml/2006/table">
            <a:tbl>
              <a:tblPr/>
              <a:tblGrid>
                <a:gridCol w="1708150"/>
                <a:gridCol w="6799262"/>
              </a:tblGrid>
              <a:tr h="179387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2855913">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944825" y="793169"/>
            <a:ext cx="5431295" cy="5109091"/>
          </a:xfrm>
          <a:prstGeom prst="rect">
            <a:avLst/>
          </a:prstGeom>
          <a:noFill/>
        </p:spPr>
        <p:txBody>
          <a:bodyPr wrap="none" rtlCol="0">
            <a:spAutoFit/>
          </a:bodyPr>
          <a:lstStyle/>
          <a:p>
            <a:r>
              <a:rPr lang="en-IN" sz="1600" dirty="0" smtClean="0"/>
              <a:t>1) Who is the intended audience for this announcement?</a:t>
            </a:r>
          </a:p>
          <a:p>
            <a:r>
              <a:rPr lang="en-IN" sz="1600" dirty="0" smtClean="0"/>
              <a:t> Car commuters</a:t>
            </a:r>
          </a:p>
          <a:p>
            <a:r>
              <a:rPr lang="en-IN" sz="1600" dirty="0" smtClean="0"/>
              <a:t> Train </a:t>
            </a:r>
            <a:r>
              <a:rPr lang="en-IN" sz="1600" dirty="0" err="1" smtClean="0"/>
              <a:t>travelers</a:t>
            </a:r>
            <a:endParaRPr lang="en-IN" sz="1600" dirty="0" smtClean="0"/>
          </a:p>
          <a:p>
            <a:r>
              <a:rPr lang="en-IN" sz="1600" dirty="0" smtClean="0"/>
              <a:t> Bus riders</a:t>
            </a:r>
          </a:p>
          <a:p>
            <a:r>
              <a:rPr lang="en-IN" sz="1600" b="1" dirty="0" smtClean="0"/>
              <a:t>Airline customers</a:t>
            </a:r>
          </a:p>
          <a:p>
            <a:endParaRPr lang="en-IN" sz="1600" dirty="0" smtClean="0"/>
          </a:p>
          <a:p>
            <a:r>
              <a:rPr lang="en-IN" sz="1600" dirty="0" smtClean="0"/>
              <a:t>2). Where would the announcement most likely be heard?</a:t>
            </a:r>
          </a:p>
          <a:p>
            <a:r>
              <a:rPr lang="en-IN" sz="1600" dirty="0" smtClean="0"/>
              <a:t> At a train station</a:t>
            </a:r>
          </a:p>
          <a:p>
            <a:r>
              <a:rPr lang="en-IN" sz="1600" b="1" dirty="0" smtClean="0"/>
              <a:t> In an airport waiting area</a:t>
            </a:r>
          </a:p>
          <a:p>
            <a:r>
              <a:rPr lang="en-IN" sz="1600" dirty="0" smtClean="0"/>
              <a:t> On the radio</a:t>
            </a:r>
          </a:p>
          <a:p>
            <a:r>
              <a:rPr lang="en-IN" sz="1600" dirty="0" smtClean="0"/>
              <a:t> In a bus depot</a:t>
            </a:r>
          </a:p>
          <a:p>
            <a:endParaRPr lang="en-IN" sz="1600" dirty="0" smtClean="0"/>
          </a:p>
          <a:p>
            <a:r>
              <a:rPr lang="en-IN" sz="1600" dirty="0" smtClean="0"/>
              <a:t>3). What does the speaker suggest listeners do?</a:t>
            </a:r>
          </a:p>
          <a:p>
            <a:r>
              <a:rPr lang="en-IN" sz="1600" dirty="0" smtClean="0"/>
              <a:t> Miss connecting flights</a:t>
            </a:r>
          </a:p>
          <a:p>
            <a:r>
              <a:rPr lang="en-IN" sz="1600" dirty="0" smtClean="0"/>
              <a:t> Call customer service</a:t>
            </a:r>
          </a:p>
          <a:p>
            <a:r>
              <a:rPr lang="en-IN" sz="1600" dirty="0" smtClean="0"/>
              <a:t> </a:t>
            </a:r>
            <a:r>
              <a:rPr lang="en-IN" sz="1600" b="1" dirty="0" smtClean="0"/>
              <a:t>Get more information</a:t>
            </a:r>
          </a:p>
          <a:p>
            <a:r>
              <a:rPr lang="en-IN" sz="1600" dirty="0" smtClean="0"/>
              <a:t> Fly Midwestern Airlines</a:t>
            </a:r>
          </a:p>
          <a:p>
            <a:endParaRPr lang="en-IN" dirty="0" smtClean="0"/>
          </a:p>
          <a:p>
            <a:endParaRPr lang="en-IN" dirty="0" smtClean="0"/>
          </a:p>
          <a:p>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643570" y="571480"/>
          <a:ext cx="2643158" cy="4033839"/>
        </p:xfrm>
        <a:graphic>
          <a:graphicData uri="http://schemas.openxmlformats.org/drawingml/2006/table">
            <a:tbl>
              <a:tblPr/>
              <a:tblGrid>
                <a:gridCol w="2643158"/>
              </a:tblGrid>
              <a:tr h="838200">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1115616" y="1052736"/>
            <a:ext cx="6363861" cy="6186309"/>
          </a:xfrm>
          <a:prstGeom prst="rect">
            <a:avLst/>
          </a:prstGeom>
          <a:noFill/>
        </p:spPr>
        <p:txBody>
          <a:bodyPr wrap="square" rtlCol="0">
            <a:spAutoFit/>
          </a:bodyPr>
          <a:lstStyle/>
          <a:p>
            <a:r>
              <a:rPr lang="en-IN" sz="1600" dirty="0" smtClean="0"/>
              <a:t>1). Who is the message for?</a:t>
            </a:r>
          </a:p>
          <a:p>
            <a:r>
              <a:rPr lang="en-IN" sz="1600" dirty="0" smtClean="0"/>
              <a:t> Clancy </a:t>
            </a:r>
            <a:r>
              <a:rPr lang="en-IN" sz="1600" dirty="0" err="1" smtClean="0"/>
              <a:t>Billups</a:t>
            </a:r>
            <a:endParaRPr lang="en-IN" sz="1600" dirty="0" smtClean="0"/>
          </a:p>
          <a:p>
            <a:r>
              <a:rPr lang="en-IN" sz="1600" dirty="0" smtClean="0"/>
              <a:t> Darlene </a:t>
            </a:r>
            <a:r>
              <a:rPr lang="en-IN" sz="1600" dirty="0" err="1" smtClean="0"/>
              <a:t>Ellstad</a:t>
            </a:r>
            <a:endParaRPr lang="en-IN" sz="1600" dirty="0" smtClean="0"/>
          </a:p>
          <a:p>
            <a:r>
              <a:rPr lang="en-IN" sz="1600" dirty="0" smtClean="0"/>
              <a:t> Frugal Financial Services</a:t>
            </a:r>
          </a:p>
          <a:p>
            <a:r>
              <a:rPr lang="en-IN" sz="1600" dirty="0" smtClean="0"/>
              <a:t> Lori </a:t>
            </a:r>
            <a:r>
              <a:rPr lang="en-IN" sz="1600" dirty="0" err="1" smtClean="0"/>
              <a:t>Crowther</a:t>
            </a:r>
            <a:endParaRPr lang="en-IN" sz="1600" dirty="0" smtClean="0"/>
          </a:p>
          <a:p>
            <a:endParaRPr lang="en-US" sz="1600" u="sng" dirty="0"/>
          </a:p>
          <a:p>
            <a:endParaRPr lang="en-IN" sz="1600" dirty="0" smtClean="0"/>
          </a:p>
          <a:p>
            <a:r>
              <a:rPr lang="en-IN" sz="1600" dirty="0" smtClean="0"/>
              <a:t>2). What is the main purpose of the message?</a:t>
            </a:r>
          </a:p>
          <a:p>
            <a:r>
              <a:rPr lang="en-IN" sz="1600" dirty="0" smtClean="0"/>
              <a:t> To offer financial advice</a:t>
            </a:r>
          </a:p>
          <a:p>
            <a:r>
              <a:rPr lang="en-IN" sz="1600" dirty="0" smtClean="0"/>
              <a:t> To exchange contact information</a:t>
            </a:r>
          </a:p>
          <a:p>
            <a:r>
              <a:rPr lang="en-IN" sz="1600" dirty="0" smtClean="0"/>
              <a:t> To reschedule an appointment</a:t>
            </a:r>
          </a:p>
          <a:p>
            <a:r>
              <a:rPr lang="en-IN" sz="1600" dirty="0" smtClean="0"/>
              <a:t> To make an introduction</a:t>
            </a:r>
          </a:p>
          <a:p>
            <a:endParaRPr lang="en-IN" sz="1600" dirty="0" smtClean="0"/>
          </a:p>
          <a:p>
            <a:r>
              <a:rPr lang="en-IN" sz="1600" dirty="0" smtClean="0"/>
              <a:t>3). What does the speaker suggest the listener should do?</a:t>
            </a:r>
          </a:p>
          <a:p>
            <a:r>
              <a:rPr lang="en-IN" sz="1600" dirty="0" smtClean="0"/>
              <a:t> Change the meeting time</a:t>
            </a:r>
          </a:p>
          <a:p>
            <a:r>
              <a:rPr lang="en-IN" sz="1600" dirty="0" smtClean="0"/>
              <a:t> Come at 4 o'clock</a:t>
            </a:r>
          </a:p>
          <a:p>
            <a:r>
              <a:rPr lang="en-IN" sz="1600" dirty="0" smtClean="0"/>
              <a:t> Cancel the meeting</a:t>
            </a:r>
          </a:p>
          <a:p>
            <a:r>
              <a:rPr lang="en-IN" sz="1600" dirty="0" smtClean="0"/>
              <a:t> Telephone her</a:t>
            </a:r>
          </a:p>
          <a:p>
            <a:r>
              <a:rPr lang="en-IN" dirty="0" smtClean="0"/>
              <a:t/>
            </a:r>
            <a:br>
              <a:rPr lang="en-IN" dirty="0" smtClean="0"/>
            </a:br>
            <a:endParaRPr lang="en-IN" dirty="0" smtClean="0"/>
          </a:p>
          <a:p>
            <a:endParaRPr lang="en-IN" dirty="0" smtClean="0"/>
          </a:p>
          <a:p>
            <a:endParaRPr lang="en-IN" dirty="0" smtClean="0"/>
          </a:p>
          <a:p>
            <a:endParaRPr lang="en-IN" dirty="0" smtClean="0"/>
          </a:p>
          <a:p>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052736"/>
            <a:ext cx="6363861" cy="4585871"/>
          </a:xfrm>
          <a:prstGeom prst="rect">
            <a:avLst/>
          </a:prstGeom>
          <a:noFill/>
        </p:spPr>
        <p:txBody>
          <a:bodyPr wrap="square" rtlCol="0">
            <a:spAutoFit/>
          </a:bodyPr>
          <a:lstStyle/>
          <a:p>
            <a:r>
              <a:rPr lang="en-IN" dirty="0" smtClean="0"/>
              <a:t>1</a:t>
            </a:r>
            <a:r>
              <a:rPr lang="en-IN" sz="1600" dirty="0" smtClean="0"/>
              <a:t>). Who is the message for?</a:t>
            </a:r>
          </a:p>
          <a:p>
            <a:r>
              <a:rPr lang="en-IN" sz="1600" dirty="0" smtClean="0"/>
              <a:t> </a:t>
            </a:r>
            <a:r>
              <a:rPr lang="en-IN" sz="1600" b="1" dirty="0" smtClean="0"/>
              <a:t>Clancy </a:t>
            </a:r>
            <a:r>
              <a:rPr lang="en-IN" sz="1600" b="1" dirty="0" err="1" smtClean="0"/>
              <a:t>Billups</a:t>
            </a:r>
            <a:endParaRPr lang="en-IN" sz="1600" b="1" dirty="0" smtClean="0"/>
          </a:p>
          <a:p>
            <a:r>
              <a:rPr lang="en-IN" sz="1600" dirty="0" smtClean="0"/>
              <a:t> Darlene </a:t>
            </a:r>
            <a:r>
              <a:rPr lang="en-IN" sz="1600" dirty="0" err="1" smtClean="0"/>
              <a:t>Ellstad</a:t>
            </a:r>
            <a:endParaRPr lang="en-IN" sz="1600" dirty="0" smtClean="0"/>
          </a:p>
          <a:p>
            <a:r>
              <a:rPr lang="en-IN" sz="1600" dirty="0" smtClean="0"/>
              <a:t> Frugal Financial Services</a:t>
            </a:r>
          </a:p>
          <a:p>
            <a:r>
              <a:rPr lang="en-IN" sz="1600" dirty="0" smtClean="0"/>
              <a:t> Lori </a:t>
            </a:r>
            <a:r>
              <a:rPr lang="en-IN" sz="1600" dirty="0" err="1" smtClean="0"/>
              <a:t>Crowther</a:t>
            </a:r>
            <a:endParaRPr lang="en-IN" sz="1600" dirty="0" smtClean="0"/>
          </a:p>
          <a:p>
            <a:endParaRPr lang="en-IN" sz="1600" dirty="0" smtClean="0"/>
          </a:p>
          <a:p>
            <a:r>
              <a:rPr lang="en-IN" sz="1600" dirty="0" smtClean="0"/>
              <a:t>2). What is the main purpose of the message?</a:t>
            </a:r>
          </a:p>
          <a:p>
            <a:r>
              <a:rPr lang="en-IN" sz="1600" dirty="0" smtClean="0"/>
              <a:t> To offer financial advice</a:t>
            </a:r>
          </a:p>
          <a:p>
            <a:r>
              <a:rPr lang="en-IN" sz="1600" dirty="0" smtClean="0"/>
              <a:t> To exchange contact information</a:t>
            </a:r>
          </a:p>
          <a:p>
            <a:r>
              <a:rPr lang="en-IN" sz="1600" dirty="0" smtClean="0"/>
              <a:t> </a:t>
            </a:r>
            <a:r>
              <a:rPr lang="en-IN" sz="1600" b="1" dirty="0" smtClean="0"/>
              <a:t>To reschedule an appointment</a:t>
            </a:r>
          </a:p>
          <a:p>
            <a:r>
              <a:rPr lang="en-IN" sz="1600" dirty="0" smtClean="0"/>
              <a:t> To make an introduction</a:t>
            </a:r>
          </a:p>
          <a:p>
            <a:endParaRPr lang="en-IN" sz="1600" dirty="0" smtClean="0"/>
          </a:p>
          <a:p>
            <a:r>
              <a:rPr lang="en-IN" sz="1600" dirty="0" smtClean="0"/>
              <a:t>3). What does the speaker suggest the listener should do?</a:t>
            </a:r>
          </a:p>
          <a:p>
            <a:r>
              <a:rPr lang="en-IN" sz="1600" dirty="0" smtClean="0"/>
              <a:t> Change the meeting time</a:t>
            </a:r>
          </a:p>
          <a:p>
            <a:r>
              <a:rPr lang="en-IN" sz="1600" dirty="0" smtClean="0"/>
              <a:t> Come at 4 o'clock</a:t>
            </a:r>
          </a:p>
          <a:p>
            <a:r>
              <a:rPr lang="en-IN" sz="1600" dirty="0" smtClean="0"/>
              <a:t> Cancel the meeting</a:t>
            </a:r>
          </a:p>
          <a:p>
            <a:r>
              <a:rPr lang="en-IN" sz="1600" dirty="0" smtClean="0"/>
              <a:t> </a:t>
            </a:r>
            <a:r>
              <a:rPr lang="en-IN" sz="1600" b="1" dirty="0" smtClean="0"/>
              <a:t>Telephone her</a:t>
            </a:r>
          </a:p>
          <a:p>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052736"/>
            <a:ext cx="6624736" cy="5970865"/>
          </a:xfrm>
          <a:prstGeom prst="rect">
            <a:avLst/>
          </a:prstGeom>
          <a:noFill/>
        </p:spPr>
        <p:txBody>
          <a:bodyPr wrap="square" rtlCol="0">
            <a:spAutoFit/>
          </a:bodyPr>
          <a:lstStyle/>
          <a:p>
            <a:r>
              <a:rPr lang="en-IN" sz="1600" dirty="0" smtClean="0"/>
              <a:t>1). What is being advertised?</a:t>
            </a:r>
          </a:p>
          <a:p>
            <a:r>
              <a:rPr lang="en-IN" sz="1600" dirty="0" smtClean="0"/>
              <a:t> Car and boat insurance</a:t>
            </a:r>
          </a:p>
          <a:p>
            <a:r>
              <a:rPr lang="en-IN" sz="1600" dirty="0" smtClean="0"/>
              <a:t> Life and health insurance</a:t>
            </a:r>
          </a:p>
          <a:p>
            <a:r>
              <a:rPr lang="en-IN" sz="1600" dirty="0" smtClean="0"/>
              <a:t> Auto and house insurance</a:t>
            </a:r>
          </a:p>
          <a:p>
            <a:r>
              <a:rPr lang="en-IN" sz="1600" dirty="0" smtClean="0"/>
              <a:t> Home and fire insurance</a:t>
            </a:r>
            <a:endParaRPr lang="en-US" sz="1600" u="sng" dirty="0"/>
          </a:p>
          <a:p>
            <a:endParaRPr lang="en-IN" sz="1600" dirty="0" smtClean="0"/>
          </a:p>
          <a:p>
            <a:r>
              <a:rPr lang="en-IN" sz="1600" dirty="0" smtClean="0"/>
              <a:t>2). What does the speaker urge listeners to do?</a:t>
            </a:r>
          </a:p>
          <a:p>
            <a:r>
              <a:rPr lang="en-IN" sz="1600" dirty="0" smtClean="0"/>
              <a:t> Switch to </a:t>
            </a:r>
            <a:r>
              <a:rPr lang="en-IN" sz="1600" dirty="0" err="1" smtClean="0"/>
              <a:t>SureCo</a:t>
            </a:r>
            <a:endParaRPr lang="en-IN" sz="1600" dirty="0" smtClean="0"/>
          </a:p>
          <a:p>
            <a:r>
              <a:rPr lang="en-IN" sz="1600" dirty="0" smtClean="0"/>
              <a:t> Make a telephone call</a:t>
            </a:r>
          </a:p>
          <a:p>
            <a:r>
              <a:rPr lang="en-IN" sz="1600" dirty="0" smtClean="0"/>
              <a:t> Lower insurance rates</a:t>
            </a:r>
          </a:p>
          <a:p>
            <a:r>
              <a:rPr lang="en-IN" sz="1600" dirty="0" smtClean="0"/>
              <a:t> Save $330</a:t>
            </a:r>
          </a:p>
          <a:p>
            <a:endParaRPr lang="en-IN" sz="1600" dirty="0" smtClean="0"/>
          </a:p>
          <a:p>
            <a:r>
              <a:rPr lang="en-IN" sz="1600" dirty="0" smtClean="0"/>
              <a:t>3). What is suggested about </a:t>
            </a:r>
            <a:r>
              <a:rPr lang="en-IN" sz="1600" dirty="0" err="1" smtClean="0"/>
              <a:t>SureCo</a:t>
            </a:r>
            <a:r>
              <a:rPr lang="en-IN" sz="1600" dirty="0" smtClean="0"/>
              <a:t>?</a:t>
            </a:r>
          </a:p>
          <a:p>
            <a:r>
              <a:rPr lang="en-IN" sz="1600" dirty="0" smtClean="0"/>
              <a:t> It is a well-respected company.</a:t>
            </a:r>
          </a:p>
          <a:p>
            <a:r>
              <a:rPr lang="en-IN" sz="1600" dirty="0" smtClean="0"/>
              <a:t> It is an international conglomerate.</a:t>
            </a:r>
          </a:p>
          <a:p>
            <a:r>
              <a:rPr lang="en-IN" sz="1600" dirty="0" smtClean="0"/>
              <a:t> It is a young, non-traditional company.</a:t>
            </a:r>
          </a:p>
          <a:p>
            <a:r>
              <a:rPr lang="en-IN" sz="1600" dirty="0" smtClean="0"/>
              <a:t> It specializes in home insurance</a:t>
            </a:r>
            <a:r>
              <a:rPr lang="en-IN" dirty="0" smtClean="0"/>
              <a:t>.</a:t>
            </a:r>
          </a:p>
          <a:p>
            <a:r>
              <a:rPr lang="en-IN" dirty="0" smtClean="0"/>
              <a:t/>
            </a:r>
            <a:br>
              <a:rPr lang="en-IN" dirty="0" smtClean="0"/>
            </a:br>
            <a:endParaRPr lang="en-IN" dirty="0" smtClean="0"/>
          </a:p>
          <a:p>
            <a:r>
              <a:rPr lang="en-IN" dirty="0" smtClean="0"/>
              <a:t/>
            </a:r>
            <a:br>
              <a:rPr lang="en-IN" dirty="0" smtClean="0"/>
            </a:br>
            <a:endParaRPr lang="en-IN" dirty="0" smtClean="0"/>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980728"/>
            <a:ext cx="5333003" cy="4585871"/>
          </a:xfrm>
          <a:prstGeom prst="rect">
            <a:avLst/>
          </a:prstGeom>
          <a:noFill/>
        </p:spPr>
        <p:txBody>
          <a:bodyPr wrap="square" rtlCol="0">
            <a:spAutoFit/>
          </a:bodyPr>
          <a:lstStyle/>
          <a:p>
            <a:r>
              <a:rPr lang="en-IN" sz="1600" dirty="0" smtClean="0"/>
              <a:t>1). What is being advertised?</a:t>
            </a:r>
          </a:p>
          <a:p>
            <a:r>
              <a:rPr lang="en-IN" sz="1600" dirty="0" smtClean="0"/>
              <a:t> Car and boat insurance</a:t>
            </a:r>
          </a:p>
          <a:p>
            <a:r>
              <a:rPr lang="en-IN" sz="1600" dirty="0" smtClean="0"/>
              <a:t> Life and health insurance</a:t>
            </a:r>
          </a:p>
          <a:p>
            <a:r>
              <a:rPr lang="en-IN" sz="1600" dirty="0" smtClean="0"/>
              <a:t> </a:t>
            </a:r>
            <a:r>
              <a:rPr lang="en-IN" sz="1600" b="1" dirty="0" smtClean="0"/>
              <a:t>Auto and house insurance</a:t>
            </a:r>
          </a:p>
          <a:p>
            <a:r>
              <a:rPr lang="en-IN" sz="1600" dirty="0" smtClean="0"/>
              <a:t> Home and fire insurance</a:t>
            </a:r>
          </a:p>
          <a:p>
            <a:endParaRPr lang="en-IN" sz="1600" dirty="0" smtClean="0"/>
          </a:p>
          <a:p>
            <a:r>
              <a:rPr lang="en-IN" sz="1600" dirty="0" smtClean="0"/>
              <a:t>2). What does the speaker urge listeners to do?</a:t>
            </a:r>
          </a:p>
          <a:p>
            <a:r>
              <a:rPr lang="en-IN" sz="1600" dirty="0" smtClean="0"/>
              <a:t> Switch to </a:t>
            </a:r>
            <a:r>
              <a:rPr lang="en-IN" sz="1600" dirty="0" err="1" smtClean="0"/>
              <a:t>SureCo</a:t>
            </a:r>
            <a:endParaRPr lang="en-IN" sz="1600" dirty="0" smtClean="0"/>
          </a:p>
          <a:p>
            <a:r>
              <a:rPr lang="en-IN" sz="1600" dirty="0" smtClean="0"/>
              <a:t> </a:t>
            </a:r>
            <a:r>
              <a:rPr lang="en-IN" sz="1600" b="1" dirty="0" smtClean="0"/>
              <a:t>Make a telephone call</a:t>
            </a:r>
          </a:p>
          <a:p>
            <a:r>
              <a:rPr lang="en-IN" sz="1600" dirty="0" smtClean="0"/>
              <a:t> Lower insurance rates</a:t>
            </a:r>
          </a:p>
          <a:p>
            <a:r>
              <a:rPr lang="en-IN" sz="1600" dirty="0" smtClean="0"/>
              <a:t> Save $330</a:t>
            </a:r>
          </a:p>
          <a:p>
            <a:endParaRPr lang="en-IN" sz="1600" dirty="0" smtClean="0"/>
          </a:p>
          <a:p>
            <a:r>
              <a:rPr lang="en-IN" sz="1600" dirty="0" smtClean="0"/>
              <a:t>3). What is suggested about </a:t>
            </a:r>
            <a:r>
              <a:rPr lang="en-IN" sz="1600" dirty="0" err="1" smtClean="0"/>
              <a:t>SureCo</a:t>
            </a:r>
            <a:r>
              <a:rPr lang="en-IN" sz="1600" dirty="0" smtClean="0"/>
              <a:t>?</a:t>
            </a:r>
          </a:p>
          <a:p>
            <a:r>
              <a:rPr lang="en-IN" sz="1600" dirty="0" smtClean="0"/>
              <a:t> </a:t>
            </a:r>
            <a:r>
              <a:rPr lang="en-IN" sz="1600" b="1" dirty="0" smtClean="0"/>
              <a:t>It is a well-respected company.</a:t>
            </a:r>
          </a:p>
          <a:p>
            <a:r>
              <a:rPr lang="en-IN" sz="1600" dirty="0" smtClean="0"/>
              <a:t> It is an international conglomerate.</a:t>
            </a:r>
          </a:p>
          <a:p>
            <a:r>
              <a:rPr lang="en-IN" sz="1600" dirty="0" smtClean="0"/>
              <a:t> It is a young, non-traditional company.</a:t>
            </a:r>
          </a:p>
          <a:p>
            <a:r>
              <a:rPr lang="en-IN" sz="1600" dirty="0" smtClean="0"/>
              <a:t> It specializes in home insurance</a:t>
            </a:r>
            <a:r>
              <a:rPr lang="en-IN" dirty="0" smtClean="0"/>
              <a:t>.</a:t>
            </a:r>
          </a:p>
          <a:p>
            <a:endParaRPr lang="en-IN"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451</TotalTime>
  <Words>241</Words>
  <Application>Microsoft Office PowerPoint</Application>
  <PresentationFormat>On-screen Show (4:3)</PresentationFormat>
  <Paragraphs>363</Paragraphs>
  <Slides>19</Slides>
  <Notes>15</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3_Default Design</vt:lpstr>
      <vt:lpstr>  TOEIC-3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abc</cp:lastModifiedBy>
  <cp:revision>94</cp:revision>
  <dcterms:created xsi:type="dcterms:W3CDTF">2011-12-01T13:28:45Z</dcterms:created>
  <dcterms:modified xsi:type="dcterms:W3CDTF">2016-03-08T14:51:58Z</dcterms:modified>
</cp:coreProperties>
</file>