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3" name="Shape 1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1" name="Shape 1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8" name="Shape 1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9" name="Shape 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6" name="Shape 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7" name="Shape 1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de-DE" sz="1100" u="none" cap="none" strike="noStrike">
                <a:solidFill>
                  <a:srgbClr val="FFFFFF"/>
                </a:solidFill>
                <a:latin typeface="Calibri"/>
                <a:ea typeface="Calibri"/>
                <a:cs typeface="Calibri"/>
                <a:sym typeface="Calibri"/>
              </a:rPr>
              <a:t>© </a:t>
            </a:r>
            <a:r>
              <a:rPr b="0" i="0" lang="de-DE"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 type="body"/>
          </p:nvPr>
        </p:nvSpPr>
        <p:spPr>
          <a:xfrm>
            <a:off x="1143000" y="609600"/>
            <a:ext cx="7664450" cy="5478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de-DE" sz="2400" u="none" cap="none" strike="noStrike">
                <a:solidFill>
                  <a:srgbClr val="000000"/>
                </a:solidFill>
                <a:latin typeface="Arial"/>
                <a:ea typeface="Arial"/>
                <a:cs typeface="Arial"/>
                <a:sym typeface="Arial"/>
              </a:rPr>
              <a:t>1989:</a:t>
            </a: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1" i="0" lang="de-DE" sz="2400" u="none" cap="none" strike="noStrike">
                <a:solidFill>
                  <a:srgbClr val="000000"/>
                </a:solidFill>
                <a:latin typeface="Arial"/>
                <a:ea typeface="Arial"/>
                <a:cs typeface="Arial"/>
                <a:sym typeface="Arial"/>
              </a:rPr>
              <a:t>Wende? Revolution!</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70" name="Shape 70"/>
          <p:cNvPicPr preferRelativeResize="0"/>
          <p:nvPr/>
        </p:nvPicPr>
        <p:blipFill rotWithShape="1">
          <a:blip r:embed="rId3">
            <a:alphaModFix/>
          </a:blip>
          <a:srcRect b="0" l="0" r="0" t="0"/>
          <a:stretch/>
        </p:blipFill>
        <p:spPr>
          <a:xfrm>
            <a:off x="457200" y="1981200"/>
            <a:ext cx="7900008" cy="44413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26" name="Shape 126"/>
          <p:cNvSpPr txBox="1"/>
          <p:nvPr>
            <p:ph idx="1" type="body"/>
          </p:nvPr>
        </p:nvSpPr>
        <p:spPr>
          <a:xfrm>
            <a:off x="381000" y="914400"/>
            <a:ext cx="8426450" cy="51736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Die </a:t>
            </a:r>
            <a:r>
              <a:rPr b="1" i="0" lang="de-DE" sz="2000" u="none" cap="none" strike="noStrike">
                <a:solidFill>
                  <a:srgbClr val="000000"/>
                </a:solidFill>
                <a:latin typeface="Arial"/>
                <a:ea typeface="Arial"/>
                <a:cs typeface="Arial"/>
                <a:sym typeface="Arial"/>
              </a:rPr>
              <a:t>Absetzung der politischen Führung</a:t>
            </a:r>
            <a:r>
              <a:rPr b="0" i="0" lang="de-DE" sz="2000" u="none" cap="none" strike="noStrike">
                <a:solidFill>
                  <a:srgbClr val="000000"/>
                </a:solidFill>
                <a:latin typeface="Arial"/>
                <a:ea typeface="Arial"/>
                <a:cs typeface="Arial"/>
                <a:sym typeface="Arial"/>
              </a:rPr>
              <a:t> am 18. Oktober 1989. Der neue Generalsekretär Egon Krenz prägte zwar den Begriff "Wende", wollte aber keine Abkehr von der SED-Herrschaft und vom Sozialismus. Die Bevölkerung protestierte weiter.</a:t>
            </a:r>
          </a:p>
        </p:txBody>
      </p:sp>
      <p:pic>
        <p:nvPicPr>
          <p:cNvPr id="127" name="Shape 127"/>
          <p:cNvPicPr preferRelativeResize="0"/>
          <p:nvPr/>
        </p:nvPicPr>
        <p:blipFill rotWithShape="1">
          <a:blip r:embed="rId3">
            <a:alphaModFix/>
          </a:blip>
          <a:srcRect b="0" l="0" r="0" t="0"/>
          <a:stretch/>
        </p:blipFill>
        <p:spPr>
          <a:xfrm>
            <a:off x="533400" y="2743200"/>
            <a:ext cx="2331719" cy="3429000"/>
          </a:xfrm>
          <a:prstGeom prst="rect">
            <a:avLst/>
          </a:prstGeom>
          <a:noFill/>
          <a:ln>
            <a:noFill/>
          </a:ln>
        </p:spPr>
      </p:pic>
      <p:pic>
        <p:nvPicPr>
          <p:cNvPr id="128" name="Shape 128"/>
          <p:cNvPicPr preferRelativeResize="0"/>
          <p:nvPr/>
        </p:nvPicPr>
        <p:blipFill rotWithShape="1">
          <a:blip r:embed="rId4">
            <a:alphaModFix/>
          </a:blip>
          <a:srcRect b="0" l="0" r="0" t="0"/>
          <a:stretch/>
        </p:blipFill>
        <p:spPr>
          <a:xfrm>
            <a:off x="3505200" y="2316166"/>
            <a:ext cx="5143499" cy="38633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34" name="Shape 134"/>
          <p:cNvSpPr txBox="1"/>
          <p:nvPr>
            <p:ph idx="1" type="body"/>
          </p:nvPr>
        </p:nvSpPr>
        <p:spPr>
          <a:xfrm>
            <a:off x="457200" y="990600"/>
            <a:ext cx="8350250" cy="5097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Schließlich eine </a:t>
            </a:r>
            <a:r>
              <a:rPr b="1" i="0" lang="de-DE" sz="2000" u="none" cap="none" strike="noStrike">
                <a:solidFill>
                  <a:srgbClr val="000000"/>
                </a:solidFill>
                <a:latin typeface="Arial"/>
                <a:ea typeface="Arial"/>
                <a:cs typeface="Arial"/>
                <a:sym typeface="Arial"/>
              </a:rPr>
              <a:t>Pressekonferenz mit Folgen</a:t>
            </a:r>
            <a:r>
              <a:rPr b="0" i="0" lang="de-DE" sz="2000" u="none" cap="none" strike="noStrike">
                <a:solidFill>
                  <a:srgbClr val="000000"/>
                </a:solidFill>
                <a:latin typeface="Arial"/>
                <a:ea typeface="Arial"/>
                <a:cs typeface="Arial"/>
                <a:sym typeface="Arial"/>
              </a:rPr>
              <a:t>: Günter Schabowski erklärte die Grenze für offen - und die Menschen stürmten am 9. November 1989 die Grenzübergänge.</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35" name="Shape 135"/>
          <p:cNvPicPr preferRelativeResize="0"/>
          <p:nvPr/>
        </p:nvPicPr>
        <p:blipFill rotWithShape="1">
          <a:blip r:embed="rId3">
            <a:alphaModFix/>
          </a:blip>
          <a:srcRect b="0" l="0" r="0" t="0"/>
          <a:stretch/>
        </p:blipFill>
        <p:spPr>
          <a:xfrm>
            <a:off x="537575" y="2209800"/>
            <a:ext cx="5168900" cy="38155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41" name="Shape 141"/>
          <p:cNvSpPr txBox="1"/>
          <p:nvPr>
            <p:ph idx="1" type="body"/>
          </p:nvPr>
        </p:nvSpPr>
        <p:spPr>
          <a:xfrm>
            <a:off x="381000" y="1066800"/>
            <a:ext cx="8426450" cy="50212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All das führte schließlich zur dauerhaften Öffnung der innerdeutschen Grenze und zum Fall der Mauer. Es war eine "friedliche Revolution" - ein Umsturz ohne Blutvergießen.</a:t>
            </a:r>
          </a:p>
        </p:txBody>
      </p:sp>
      <p:pic>
        <p:nvPicPr>
          <p:cNvPr id="142" name="Shape 142"/>
          <p:cNvPicPr preferRelativeResize="0"/>
          <p:nvPr/>
        </p:nvPicPr>
        <p:blipFill rotWithShape="1">
          <a:blip r:embed="rId3">
            <a:alphaModFix/>
          </a:blip>
          <a:srcRect b="0" l="0" r="0" t="0"/>
          <a:stretch/>
        </p:blipFill>
        <p:spPr>
          <a:xfrm>
            <a:off x="762000" y="2362200"/>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body"/>
          </p:nvPr>
        </p:nvSpPr>
        <p:spPr>
          <a:xfrm>
            <a:off x="533400" y="762000"/>
            <a:ext cx="8274049" cy="53260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1989 geschah in der DDR eine Revolution, keine Wende. Warum hat sich dieser Begriff im Alltag trotzdem durchgesetzt?</a:t>
            </a:r>
          </a:p>
        </p:txBody>
      </p:sp>
      <p:pic>
        <p:nvPicPr>
          <p:cNvPr id="76" name="Shape 76"/>
          <p:cNvPicPr preferRelativeResize="0"/>
          <p:nvPr/>
        </p:nvPicPr>
        <p:blipFill rotWithShape="1">
          <a:blip r:embed="rId3">
            <a:alphaModFix/>
          </a:blip>
          <a:srcRect b="0" l="0" r="0" t="0"/>
          <a:stretch/>
        </p:blipFill>
        <p:spPr>
          <a:xfrm>
            <a:off x="1371600" y="1828800"/>
            <a:ext cx="6629400" cy="4562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idx="1" type="body"/>
          </p:nvPr>
        </p:nvSpPr>
        <p:spPr>
          <a:xfrm>
            <a:off x="609600" y="838200"/>
            <a:ext cx="8197849" cy="52498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1800" u="none" cap="none" strike="noStrike">
                <a:solidFill>
                  <a:srgbClr val="000000"/>
                </a:solidFill>
                <a:latin typeface="Arial"/>
                <a:ea typeface="Arial"/>
                <a:cs typeface="Arial"/>
                <a:sym typeface="Arial"/>
              </a:rPr>
              <a:t>Am 9. November 1989 saßen viele Menschen in Deutschland - in Ost und West - mit Gänsehaut vor dem Fernseher. Dort wurde nämlich verkündet, dass die Grenze zur Bundesrepublik offen sei - nach 40 Jahren! Wie war es dazu gekommen?</a:t>
            </a:r>
          </a:p>
        </p:txBody>
      </p:sp>
      <p:pic>
        <p:nvPicPr>
          <p:cNvPr id="82" name="Shape 82"/>
          <p:cNvPicPr preferRelativeResize="0"/>
          <p:nvPr/>
        </p:nvPicPr>
        <p:blipFill rotWithShape="1">
          <a:blip r:embed="rId3">
            <a:alphaModFix/>
          </a:blip>
          <a:srcRect b="0" l="0" r="0" t="0"/>
          <a:stretch/>
        </p:blipFill>
        <p:spPr>
          <a:xfrm>
            <a:off x="4271375" y="1988994"/>
            <a:ext cx="4644024" cy="3038570"/>
          </a:xfrm>
          <a:prstGeom prst="rect">
            <a:avLst/>
          </a:prstGeom>
          <a:noFill/>
          <a:ln>
            <a:noFill/>
          </a:ln>
        </p:spPr>
      </p:pic>
      <p:pic>
        <p:nvPicPr>
          <p:cNvPr id="83" name="Shape 83"/>
          <p:cNvPicPr preferRelativeResize="0"/>
          <p:nvPr/>
        </p:nvPicPr>
        <p:blipFill rotWithShape="1">
          <a:blip r:embed="rId4">
            <a:alphaModFix/>
          </a:blip>
          <a:srcRect b="0" l="0" r="0" t="0"/>
          <a:stretch/>
        </p:blipFill>
        <p:spPr>
          <a:xfrm>
            <a:off x="228600" y="2654789"/>
            <a:ext cx="5181600" cy="36514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idx="1" type="body"/>
          </p:nvPr>
        </p:nvSpPr>
        <p:spPr>
          <a:xfrm>
            <a:off x="304800" y="990600"/>
            <a:ext cx="8502649" cy="5097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1989 wurde für die DDR das Jahr der Wende. Dass das Ende der SED-Herrschaft eingeläutet wurde und somit ein Wandel in allen gesellschaftlichen, politischen und wirtschaftlichen Strukturen einsetzen konnte, hatte mehrere Ursachen:</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89" name="Shape 89"/>
          <p:cNvPicPr preferRelativeResize="0"/>
          <p:nvPr/>
        </p:nvPicPr>
        <p:blipFill rotWithShape="1">
          <a:blip r:embed="rId3">
            <a:alphaModFix/>
          </a:blip>
          <a:srcRect b="0" l="0" r="0" t="0"/>
          <a:stretch/>
        </p:blipFill>
        <p:spPr>
          <a:xfrm>
            <a:off x="1066800" y="2438400"/>
            <a:ext cx="7072884" cy="3400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95" name="Shape 95"/>
          <p:cNvSpPr txBox="1"/>
          <p:nvPr>
            <p:ph idx="1" type="body"/>
          </p:nvPr>
        </p:nvSpPr>
        <p:spPr>
          <a:xfrm>
            <a:off x="698500" y="1387475"/>
            <a:ext cx="3187699"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400" u="none" cap="none" strike="noStrike">
                <a:solidFill>
                  <a:srgbClr val="000000"/>
                </a:solidFill>
                <a:latin typeface="Arial"/>
                <a:ea typeface="Arial"/>
                <a:cs typeface="Arial"/>
                <a:sym typeface="Arial"/>
              </a:rPr>
              <a:t>Die </a:t>
            </a:r>
            <a:r>
              <a:rPr b="1" i="0" lang="de-DE" sz="2400" u="none" cap="none" strike="noStrike">
                <a:solidFill>
                  <a:srgbClr val="000000"/>
                </a:solidFill>
                <a:latin typeface="Arial"/>
                <a:ea typeface="Arial"/>
                <a:cs typeface="Arial"/>
                <a:sym typeface="Arial"/>
              </a:rPr>
              <a:t>Reformpolitik</a:t>
            </a:r>
            <a:r>
              <a:rPr b="0" i="0" lang="de-DE" sz="2400" u="none" cap="none" strike="noStrike">
                <a:solidFill>
                  <a:srgbClr val="000000"/>
                </a:solidFill>
                <a:latin typeface="Arial"/>
                <a:ea typeface="Arial"/>
                <a:cs typeface="Arial"/>
                <a:sym typeface="Arial"/>
              </a:rPr>
              <a:t> Michail Gorbatschows in der Sowjetunion.</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96" name="Shape 96"/>
          <p:cNvPicPr preferRelativeResize="0"/>
          <p:nvPr/>
        </p:nvPicPr>
        <p:blipFill rotWithShape="1">
          <a:blip r:embed="rId3">
            <a:alphaModFix/>
          </a:blip>
          <a:srcRect b="0" l="0" r="0" t="0"/>
          <a:stretch/>
        </p:blipFill>
        <p:spPr>
          <a:xfrm>
            <a:off x="4419600" y="838200"/>
            <a:ext cx="3421017" cy="52543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Die damit verbundene Öffnung des Eisernen Vorhangs: der Ostblock begann sich aufzulösen, Ungarn öffnete die Grenze zu Österreich.</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de-DE" sz="1600" u="none" cap="none" strike="noStrike">
                <a:solidFill>
                  <a:srgbClr val="000000"/>
                </a:solidFill>
                <a:latin typeface="Arial"/>
                <a:ea typeface="Arial"/>
                <a:cs typeface="Arial"/>
                <a:sym typeface="Arial"/>
              </a:rPr>
            </a:br>
            <a:br>
              <a:rPr b="0" i="0" lang="de-DE" sz="1600" u="none" cap="none" strike="noStrike">
                <a:solidFill>
                  <a:srgbClr val="000000"/>
                </a:solidFill>
                <a:latin typeface="Arial"/>
                <a:ea typeface="Arial"/>
                <a:cs typeface="Arial"/>
                <a:sym typeface="Arial"/>
              </a:rPr>
            </a:br>
          </a:p>
        </p:txBody>
      </p:sp>
      <p:pic>
        <p:nvPicPr>
          <p:cNvPr id="102" name="Shape 102"/>
          <p:cNvPicPr preferRelativeResize="0"/>
          <p:nvPr/>
        </p:nvPicPr>
        <p:blipFill rotWithShape="1">
          <a:blip r:embed="rId3">
            <a:alphaModFix/>
          </a:blip>
          <a:srcRect b="0" l="0" r="0" t="0"/>
          <a:stretch/>
        </p:blipFill>
        <p:spPr>
          <a:xfrm>
            <a:off x="582460" y="2209800"/>
            <a:ext cx="8272029" cy="3905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idx="1" type="body"/>
          </p:nvPr>
        </p:nvSpPr>
        <p:spPr>
          <a:xfrm>
            <a:off x="698500" y="990600"/>
            <a:ext cx="7912100" cy="50974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Die katastrophale </a:t>
            </a:r>
            <a:r>
              <a:rPr b="1" i="0" lang="de-DE" sz="2000" u="none" cap="none" strike="noStrike">
                <a:solidFill>
                  <a:srgbClr val="000000"/>
                </a:solidFill>
                <a:latin typeface="Arial"/>
                <a:ea typeface="Arial"/>
                <a:cs typeface="Arial"/>
                <a:sym typeface="Arial"/>
              </a:rPr>
              <a:t>Wirtschaftslage</a:t>
            </a:r>
            <a:r>
              <a:rPr b="0" i="0" lang="de-DE" sz="2000" u="none" cap="none" strike="noStrike">
                <a:solidFill>
                  <a:srgbClr val="000000"/>
                </a:solidFill>
                <a:latin typeface="Arial"/>
                <a:ea typeface="Arial"/>
                <a:cs typeface="Arial"/>
                <a:sym typeface="Arial"/>
              </a:rPr>
              <a:t>: die DDR stand seit Jahren am Abgrund und war kurz vor dem Bankrott. Die Lage für die Bevölkerung verschlechterte sich noch anstatt sich zu verbessern, wie die politische Führung immer wieder versprach.</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08" name="Shape 108"/>
          <p:cNvPicPr preferRelativeResize="0"/>
          <p:nvPr/>
        </p:nvPicPr>
        <p:blipFill rotWithShape="1">
          <a:blip r:embed="rId3">
            <a:alphaModFix/>
          </a:blip>
          <a:srcRect b="0" l="0" r="0" t="0"/>
          <a:stretch/>
        </p:blipFill>
        <p:spPr>
          <a:xfrm>
            <a:off x="1524000" y="2271575"/>
            <a:ext cx="5638800" cy="4043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idx="1" type="body"/>
          </p:nvPr>
        </p:nvSpPr>
        <p:spPr>
          <a:xfrm>
            <a:off x="533400" y="914400"/>
            <a:ext cx="8274049" cy="51736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Die Flut von Ausreisewilligen: Sprunghaft stiegen die Zahlen an Ausreiseanträgen und an Flüchtlingen, sei es über </a:t>
            </a:r>
            <a:r>
              <a:rPr b="1" i="0" lang="de-DE" sz="2000" u="none" cap="none" strike="noStrike">
                <a:solidFill>
                  <a:srgbClr val="000000"/>
                </a:solidFill>
                <a:latin typeface="Arial"/>
                <a:ea typeface="Arial"/>
                <a:cs typeface="Arial"/>
                <a:sym typeface="Arial"/>
              </a:rPr>
              <a:t>Ungarn</a:t>
            </a:r>
            <a:r>
              <a:rPr b="0" i="0" lang="de-DE" sz="2000" u="none" cap="none" strike="noStrike">
                <a:solidFill>
                  <a:srgbClr val="000000"/>
                </a:solidFill>
                <a:latin typeface="Arial"/>
                <a:ea typeface="Arial"/>
                <a:cs typeface="Arial"/>
                <a:sym typeface="Arial"/>
              </a:rPr>
              <a:t> oder die </a:t>
            </a:r>
            <a:r>
              <a:rPr b="1" i="0" lang="de-DE" sz="2000" u="none" cap="none" strike="noStrike">
                <a:solidFill>
                  <a:srgbClr val="000000"/>
                </a:solidFill>
                <a:latin typeface="Arial"/>
                <a:ea typeface="Arial"/>
                <a:cs typeface="Arial"/>
                <a:sym typeface="Arial"/>
              </a:rPr>
              <a:t>Botschaften</a:t>
            </a:r>
            <a:r>
              <a:rPr b="0" i="0" lang="de-DE" sz="2000" u="none" cap="none" strike="noStrike">
                <a:solidFill>
                  <a:srgbClr val="000000"/>
                </a:solidFill>
                <a:latin typeface="Arial"/>
                <a:ea typeface="Arial"/>
                <a:cs typeface="Arial"/>
                <a:sym typeface="Arial"/>
              </a:rPr>
              <a:t> der Bundesrepublik.</a:t>
            </a:r>
            <a:br>
              <a:rPr b="0" i="0" lang="de-DE" sz="1600" u="none" cap="none" strike="noStrike">
                <a:solidFill>
                  <a:srgbClr val="000000"/>
                </a:solidFill>
                <a:latin typeface="Arial"/>
                <a:ea typeface="Arial"/>
                <a:cs typeface="Arial"/>
                <a:sym typeface="Arial"/>
              </a:rPr>
            </a:br>
          </a:p>
        </p:txBody>
      </p:sp>
      <p:pic>
        <p:nvPicPr>
          <p:cNvPr id="114" name="Shape 114"/>
          <p:cNvPicPr preferRelativeResize="0"/>
          <p:nvPr/>
        </p:nvPicPr>
        <p:blipFill rotWithShape="1">
          <a:blip r:embed="rId3">
            <a:alphaModFix/>
          </a:blip>
          <a:srcRect b="0" l="0" r="0" t="0"/>
          <a:stretch/>
        </p:blipFill>
        <p:spPr>
          <a:xfrm>
            <a:off x="1143000" y="2133600"/>
            <a:ext cx="6507126" cy="3886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idx="1" type="body"/>
          </p:nvPr>
        </p:nvSpPr>
        <p:spPr>
          <a:xfrm>
            <a:off x="304800" y="914400"/>
            <a:ext cx="8502649" cy="51736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Die Proteste in der DDR: Die </a:t>
            </a:r>
            <a:r>
              <a:rPr b="1" i="0" lang="de-DE" sz="2000" u="none" cap="none" strike="noStrike">
                <a:solidFill>
                  <a:srgbClr val="000000"/>
                </a:solidFill>
                <a:latin typeface="Arial"/>
                <a:ea typeface="Arial"/>
                <a:cs typeface="Arial"/>
                <a:sym typeface="Arial"/>
              </a:rPr>
              <a:t>Montagsdemonstrationen</a:t>
            </a:r>
            <a:r>
              <a:rPr b="0" i="0" lang="de-DE" sz="2000" u="none" cap="none" strike="noStrike">
                <a:solidFill>
                  <a:srgbClr val="000000"/>
                </a:solidFill>
                <a:latin typeface="Arial"/>
                <a:ea typeface="Arial"/>
                <a:cs typeface="Arial"/>
                <a:sym typeface="Arial"/>
              </a:rPr>
              <a:t> zogen zunächst in Leipzig, dann auch in vielen anderen Städten der DDR, immer mehr Menschen auf die Straße. Der friedliche Protest wurde nicht, wie befürchtet, von Armee und Polizei niedergeschlagen.</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20" name="Shape 120"/>
          <p:cNvPicPr preferRelativeResize="0"/>
          <p:nvPr/>
        </p:nvPicPr>
        <p:blipFill rotWithShape="1">
          <a:blip r:embed="rId3">
            <a:alphaModFix/>
          </a:blip>
          <a:srcRect b="0" l="0" r="0" t="0"/>
          <a:stretch/>
        </p:blipFill>
        <p:spPr>
          <a:xfrm>
            <a:off x="1289137" y="2209800"/>
            <a:ext cx="5898285" cy="41361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