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9144000"/>
  <p:notesSz cx="6858000" cy="9144000"/>
  <p:embeddedFontLst>
    <p:embeddedFont>
      <p:font typeface="Helvetica Neue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BA1EF138-17A3-4171-965E-9F9CD3263C1D}">
  <a:tblStyle styleId="{BA1EF138-17A3-4171-965E-9F9CD3263C1D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insideV>
        </a:tcBdr>
        <a:fill>
          <a:solidFill>
            <a:srgbClr val="E6F6EF"/>
          </a:solidFill>
        </a:fill>
      </a:tcStyle>
    </a:wholeTbl>
    <a:band1H>
      <a:tcStyle>
        <a:fill>
          <a:solidFill>
            <a:srgbClr val="CAECDD"/>
          </a:solidFill>
        </a:fill>
      </a:tcStyle>
    </a:band1H>
    <a:band1V>
      <a:tcStyle>
        <a:fill>
          <a:solidFill>
            <a:srgbClr val="CAECDD"/>
          </a:solidFill>
        </a:fill>
      </a:tcStyle>
    </a:band1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HelveticaNeue-bold.fntdata"/><Relationship Id="rId16" Type="http://schemas.openxmlformats.org/officeDocument/2006/relationships/font" Target="fonts/HelveticaNeue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HelveticaNeue-boldItalic.fntdata"/><Relationship Id="rId6" Type="http://schemas.openxmlformats.org/officeDocument/2006/relationships/slide" Target="slides/slide1.xml"/><Relationship Id="rId18" Type="http://schemas.openxmlformats.org/officeDocument/2006/relationships/font" Target="fonts/HelveticaNeue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1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1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1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1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1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1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1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1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1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  <p:sp>
        <p:nvSpPr>
          <p:cNvPr id="67" name="Shape 6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  <p:sp>
        <p:nvSpPr>
          <p:cNvPr id="126" name="Shape 12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  <p:sp>
        <p:nvSpPr>
          <p:cNvPr id="74" name="Shape 7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  <p:sp>
        <p:nvSpPr>
          <p:cNvPr id="79" name="Shape 7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  <p:sp>
        <p:nvSpPr>
          <p:cNvPr id="86" name="Shape 8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  <p:sp>
        <p:nvSpPr>
          <p:cNvPr id="93" name="Shape 9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  <p:sp>
        <p:nvSpPr>
          <p:cNvPr id="99" name="Shape 9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  <p:sp>
        <p:nvSpPr>
          <p:cNvPr id="106" name="Shape 10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  <p:sp>
        <p:nvSpPr>
          <p:cNvPr id="111" name="Shape 11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  <p:sp>
        <p:nvSpPr>
          <p:cNvPr id="118" name="Shape 11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285718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1434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95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952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952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952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952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952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1792288" y="4800600"/>
            <a:ext cx="5486399" cy="56673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Shape 54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285718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 rot="5400000">
            <a:off x="2402680" y="-316706"/>
            <a:ext cx="4700588" cy="8108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1434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95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952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952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952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952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952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 rot="5400000">
            <a:off x="5098254" y="2378867"/>
            <a:ext cx="5300661" cy="2117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 rot="5400000">
            <a:off x="785811" y="336549"/>
            <a:ext cx="5300661" cy="62023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1434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95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952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952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952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952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952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ctrTitle"/>
          </p:nvPr>
        </p:nvSpPr>
        <p:spPr>
          <a:xfrm>
            <a:off x="685800" y="2130425"/>
            <a:ext cx="7772400" cy="147002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285718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698500" y="1387475"/>
            <a:ext cx="3978273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22415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1301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57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444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6667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6667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6667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6667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6667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2" type="body"/>
          </p:nvPr>
        </p:nvSpPr>
        <p:spPr>
          <a:xfrm>
            <a:off x="4829175" y="1387475"/>
            <a:ext cx="3978273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22415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1301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57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444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6667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6667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6667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6667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6667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2" type="body"/>
          </p:nvPr>
        </p:nvSpPr>
        <p:spPr>
          <a:xfrm>
            <a:off x="457200" y="2174875"/>
            <a:ext cx="4040187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17081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793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603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190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4127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4127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4127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4127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4127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3" type="body"/>
          </p:nvPr>
        </p:nvSpPr>
        <p:spPr>
          <a:xfrm>
            <a:off x="4645025" y="1535112"/>
            <a:ext cx="4041773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4" type="body"/>
          </p:nvPr>
        </p:nvSpPr>
        <p:spPr>
          <a:xfrm>
            <a:off x="4645025" y="2174875"/>
            <a:ext cx="4041773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17081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793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603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190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4127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4127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4127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4127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4127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285718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457200" y="273050"/>
            <a:ext cx="3008313" cy="11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x="3575050" y="273050"/>
            <a:ext cx="5111750" cy="58531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277494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1809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1365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698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9207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9207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9207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9207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9207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3" y="0"/>
            <a:ext cx="9139235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/>
          <p:nvPr/>
        </p:nvSpPr>
        <p:spPr>
          <a:xfrm>
            <a:off x="4763" y="6473825"/>
            <a:ext cx="9139235" cy="38417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8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1434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9525" lvl="2" marL="854075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" lvl="3" marL="12001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9525" lvl="4" marL="15335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9525" lvl="5" marL="19907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9525" lvl="6" marL="24479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9525" lvl="7" marL="29051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9525" lvl="8" marL="336232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9"/>
          <p:cNvSpPr txBox="1"/>
          <p:nvPr/>
        </p:nvSpPr>
        <p:spPr>
          <a:xfrm>
            <a:off x="990600" y="77788"/>
            <a:ext cx="181821" cy="305661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b="1" i="0" lang="de-DE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cxnSp>
        <p:nvCxnSpPr>
          <p:cNvPr id="11" name="Shape 11"/>
          <p:cNvCxnSpPr/>
          <p:nvPr/>
        </p:nvCxnSpPr>
        <p:spPr>
          <a:xfrm>
            <a:off x="990600" y="147638"/>
            <a:ext cx="1587" cy="234948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2" name="Shape 12"/>
          <p:cNvCxnSpPr/>
          <p:nvPr/>
        </p:nvCxnSpPr>
        <p:spPr>
          <a:xfrm>
            <a:off x="995362" y="6526212"/>
            <a:ext cx="1587" cy="1651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pic>
        <p:nvPicPr>
          <p:cNvPr descr="E:\Logo albert_rouge.png" id="13" name="Shape 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40589" y="-315178"/>
            <a:ext cx="1151890" cy="115189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/>
          <p:nvPr/>
        </p:nvSpPr>
        <p:spPr>
          <a:xfrm>
            <a:off x="7119813" y="6620971"/>
            <a:ext cx="1628651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libri"/>
              <a:buNone/>
            </a:pPr>
            <a:r>
              <a:rPr b="1" i="0" lang="de-DE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</a:t>
            </a:r>
            <a:r>
              <a:rPr b="0" i="0" lang="de-DE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2015 albert-learning.com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-595343" y="914400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Arial"/>
              <a:buNone/>
            </a:pPr>
            <a:r>
              <a:rPr b="1" i="0" lang="de-DE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DEUTSCHE UNIVERSITÄTEN</a:t>
            </a:r>
          </a:p>
        </p:txBody>
      </p:sp>
      <p:sp>
        <p:nvSpPr>
          <p:cNvPr descr="http://www.bern.diplo.de/contentblob/1905144/Galeriebild_gross/170860/Berlin_humboldt_uni.jpg" id="70" name="Shape 70"/>
          <p:cNvSpPr/>
          <p:nvPr/>
        </p:nvSpPr>
        <p:spPr>
          <a:xfrm>
            <a:off x="63500" y="-136525"/>
            <a:ext cx="304798" cy="3047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s://www.uni-jena.de/unijenamedia/Bilder/presse/journal/08jour07/IMG_4773_guenther-width-599-height-400.jpeg" id="71" name="Shape 7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6782" y="1600200"/>
            <a:ext cx="6691311" cy="4468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/>
          <p:nvPr>
            <p:ph type="title"/>
          </p:nvPr>
        </p:nvSpPr>
        <p:spPr>
          <a:xfrm>
            <a:off x="1295400" y="838200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Arial"/>
              <a:buNone/>
            </a:pPr>
            <a:r>
              <a:rPr b="1" i="0" lang="de-DE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Fragen zum Thema</a:t>
            </a:r>
          </a:p>
        </p:txBody>
      </p:sp>
      <p:sp>
        <p:nvSpPr>
          <p:cNvPr id="129" name="Shape 129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de-DE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Wie viele Universitäten gibt es in Deutschland?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de-DE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Nenne die Eliteuniversitäten Deutschlands!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de-DE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Wie werden deutsche Hochschulen finanziert?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de-DE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Was ist </a:t>
            </a:r>
            <a:r>
              <a:rPr b="0" i="0" lang="de-DE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das Humboldtsche Bildungsideal?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de-DE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Welche Hauptfunktionen hat eine Universität?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Arial"/>
              <a:buAutoNum type="arabicPeriod"/>
            </a:pPr>
            <a:r>
              <a:rPr b="0" i="0" lang="de-DE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Darf man an einer Hachhochschule promovieren?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fo-Grafik, Deutschlandkarte, Standorte Elite-Universitäten" id="76" name="Shape 7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0" y="0"/>
            <a:ext cx="4876798" cy="6502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>
            <a:off x="285718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Arial"/>
              <a:buNone/>
            </a:pPr>
            <a:r>
              <a:rPr b="1" i="0" lang="de-DE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rPr>
              <a:t>Die älteste Universität Deutschlands</a:t>
            </a:r>
          </a:p>
        </p:txBody>
      </p:sp>
      <p:sp>
        <p:nvSpPr>
          <p:cNvPr id="82" name="Shape 82"/>
          <p:cNvSpPr/>
          <p:nvPr/>
        </p:nvSpPr>
        <p:spPr>
          <a:xfrm>
            <a:off x="671068" y="1676400"/>
            <a:ext cx="3443732" cy="3416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525"/>
              </a:buClr>
              <a:buSzPct val="25000"/>
              <a:buFont typeface="Arial"/>
              <a:buNone/>
            </a:pPr>
            <a:r>
              <a:rPr b="0" i="0" lang="de-DE" sz="1800" u="none" cap="none" strike="noStrike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Die </a:t>
            </a:r>
            <a:r>
              <a:rPr b="1" i="0" lang="de-DE" sz="1800" u="none" cap="none" strike="noStrike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Ruprecht-Karls-Universität Heidelberg</a:t>
            </a:r>
            <a:r>
              <a:rPr b="0" i="0" lang="de-DE" sz="1800" u="none" cap="none" strike="noStrike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 (kurz </a:t>
            </a:r>
            <a:r>
              <a:rPr b="1" i="0" lang="de-DE" sz="1800" u="none" cap="none" strike="noStrike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Universität Heidelberg</a:t>
            </a:r>
            <a:r>
              <a:rPr b="0" i="0" lang="de-DE" sz="1800" u="none" cap="none" strike="noStrike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) ist eine der </a:t>
            </a:r>
            <a:r>
              <a:rPr b="0" i="0" lang="de-DE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ältesten europäischen Universitäten und die älteste Universität Deutschlands. Sie wurde im Jahr 1386 auf Weisung von Papst Urban VI. vom pfälzischen Kurfürsten Ruprecht I. </a:t>
            </a:r>
            <a:r>
              <a:rPr b="0" i="0" lang="de-DE" sz="1800" u="none" cap="none" strike="noStrike">
                <a:solidFill>
                  <a:srgbClr val="252525"/>
                </a:solidFill>
                <a:latin typeface="Arial"/>
                <a:ea typeface="Arial"/>
                <a:cs typeface="Arial"/>
                <a:sym typeface="Arial"/>
              </a:rPr>
              <a:t>gegründet.</a:t>
            </a:r>
          </a:p>
        </p:txBody>
      </p:sp>
      <p:pic>
        <p:nvPicPr>
          <p:cNvPr descr="https://upload.wikimedia.org/wikipedia/commons/thumb/7/7e/Heidelberg_Universit%C3%A4tsbibliothek_2003.jpg/1280px-Heidelberg_Universit%C3%A4tsbibliothek_2003.jpg" id="83" name="Shape 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78205" y="1712975"/>
            <a:ext cx="4063999" cy="30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idx="1" type="body"/>
          </p:nvPr>
        </p:nvSpPr>
        <p:spPr>
          <a:xfrm>
            <a:off x="304800" y="838200"/>
            <a:ext cx="4800600" cy="52577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de-DE" sz="2400" u="none" cap="none" strike="noStrike">
                <a:solidFill>
                  <a:srgbClr val="8383E0"/>
                </a:solidFill>
                <a:latin typeface="Arial"/>
                <a:ea typeface="Arial"/>
                <a:cs typeface="Arial"/>
                <a:sym typeface="Arial"/>
              </a:rPr>
              <a:t>Die deutsche Hochschullandschaft </a:t>
            </a:r>
            <a:r>
              <a:rPr b="0" i="0" lang="de-DE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ist außerordentlich </a:t>
            </a:r>
            <a:r>
              <a:rPr b="0" i="0" lang="de-DE" sz="19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…..:</a:t>
            </a:r>
            <a:r>
              <a:rPr b="0" i="0" lang="de-DE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Sie bietet Universitäten mit großen Namen in Metropolen wie Berlin oder München, aber auch in Aachen, Heidelberg oder Karlsruhe exzellente Hochschulen. Forschungsstarke </a:t>
            </a:r>
            <a:r>
              <a:rPr b="0" i="0" lang="de-DE" sz="19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….</a:t>
            </a:r>
            <a:r>
              <a:rPr b="0" i="0" lang="de-DE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Universitäten und kleinere Hochschulen mit erstaunlicher Strahlkraft bilden den </a:t>
            </a:r>
            <a:r>
              <a:rPr b="0" i="0" lang="de-DE" sz="19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…..</a:t>
            </a:r>
            <a:r>
              <a:rPr b="0" i="0" lang="de-DE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der akademischen Welt. Im internationalen Shanghai-Ranking erreichen jeweils zehn bis zwölf deutsche Universitäten Platzierungen unter den</a:t>
            </a:r>
            <a:r>
              <a:rPr b="0" i="0" lang="de-DE" sz="19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…..</a:t>
            </a:r>
            <a:r>
              <a:rPr b="0" i="0" lang="de-DE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Besonders gut </a:t>
            </a:r>
            <a:r>
              <a:rPr b="0" i="0" lang="de-DE" sz="19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….</a:t>
            </a:r>
            <a:r>
              <a:rPr b="0" i="0" lang="de-DE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die Ludwig-Maximilians-Universität München, die Universität Heidelberg und die Technische Universität München ab.</a:t>
            </a:r>
          </a:p>
        </p:txBody>
      </p:sp>
      <p:sp>
        <p:nvSpPr>
          <p:cNvPr id="89" name="Shape 89"/>
          <p:cNvSpPr txBox="1"/>
          <p:nvPr/>
        </p:nvSpPr>
        <p:spPr>
          <a:xfrm>
            <a:off x="5486400" y="914400"/>
            <a:ext cx="3352799" cy="1754324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3E0"/>
              </a:buClr>
              <a:buSzPct val="25000"/>
              <a:buFont typeface="Arial"/>
              <a:buNone/>
            </a:pPr>
            <a:r>
              <a:rPr b="0" i="0" lang="de-DE" sz="1800" u="none" cap="none" strike="noStrike">
                <a:solidFill>
                  <a:srgbClr val="8383E0"/>
                </a:solidFill>
                <a:latin typeface="Arial"/>
                <a:ea typeface="Arial"/>
                <a:cs typeface="Arial"/>
                <a:sym typeface="Arial"/>
              </a:rPr>
              <a:t>Mittelgroße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3E0"/>
              </a:buClr>
              <a:buSzPct val="25000"/>
              <a:buFont typeface="Arial"/>
              <a:buNone/>
            </a:pPr>
            <a:r>
              <a:rPr b="0" i="0" lang="de-DE" sz="1800" u="none" cap="none" strike="noStrike">
                <a:solidFill>
                  <a:srgbClr val="8383E0"/>
                </a:solidFill>
                <a:latin typeface="Arial"/>
                <a:ea typeface="Arial"/>
                <a:cs typeface="Arial"/>
                <a:sym typeface="Arial"/>
              </a:rPr>
              <a:t>Kern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3E0"/>
              </a:buClr>
              <a:buSzPct val="25000"/>
              <a:buFont typeface="Arial"/>
              <a:buNone/>
            </a:pPr>
            <a:r>
              <a:rPr b="0" i="0" lang="de-DE" sz="1800" u="none" cap="none" strike="noStrike">
                <a:solidFill>
                  <a:srgbClr val="8383E0"/>
                </a:solidFill>
                <a:latin typeface="Arial"/>
                <a:ea typeface="Arial"/>
                <a:cs typeface="Arial"/>
                <a:sym typeface="Arial"/>
              </a:rPr>
              <a:t>Top 200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3E0"/>
              </a:buClr>
              <a:buSzPct val="25000"/>
              <a:buFont typeface="Arial"/>
              <a:buNone/>
            </a:pPr>
            <a:r>
              <a:rPr b="0" i="0" lang="de-DE" sz="1800" u="none" cap="none" strike="noStrike">
                <a:solidFill>
                  <a:srgbClr val="8383E0"/>
                </a:solidFill>
                <a:latin typeface="Arial"/>
                <a:ea typeface="Arial"/>
                <a:cs typeface="Arial"/>
                <a:sym typeface="Arial"/>
              </a:rPr>
              <a:t>schneiden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3E0"/>
              </a:buClr>
              <a:buSzPct val="25000"/>
              <a:buFont typeface="Arial"/>
              <a:buNone/>
            </a:pPr>
            <a:r>
              <a:rPr b="0" i="0" lang="de-DE" sz="1800" u="none" cap="none" strike="noStrike">
                <a:solidFill>
                  <a:srgbClr val="8383E0"/>
                </a:solidFill>
                <a:latin typeface="Arial"/>
                <a:ea typeface="Arial"/>
                <a:cs typeface="Arial"/>
                <a:sym typeface="Arial"/>
              </a:rPr>
              <a:t>vielfältig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ttps://www.deutschland.de/sites/default/files/styles/stage/public/from_prestige/prestige-universitaeten-kooperationen-humboldt-universitaet-fu-berlin-tu-berlin_a.jpg?itok=Yunbnj2D" id="90" name="Shape 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81600" y="3581400"/>
            <a:ext cx="3809998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idx="1" type="body"/>
          </p:nvPr>
        </p:nvSpPr>
        <p:spPr>
          <a:xfrm>
            <a:off x="762000" y="990600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2015 konnten Studierende in Deutschland nach Angaben der Hochschulrektorenkonferenz (HRK) zwischen 399 Hochschulen wählen: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1" i="0" lang="de-D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Wie werden die Hochschulen in Deutschland finanziert?	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238 Hochschulen werden vom Staat, 40 kirchlich und 121 privat finanziert.</a:t>
            </a:r>
          </a:p>
        </p:txBody>
      </p:sp>
      <p:graphicFrame>
        <p:nvGraphicFramePr>
          <p:cNvPr id="96" name="Shape 96"/>
          <p:cNvGraphicFramePr/>
          <p:nvPr/>
        </p:nvGraphicFramePr>
        <p:xfrm>
          <a:off x="762000" y="1905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{BA1EF138-17A3-4171-965E-9F9CD3263C1D}</a:tableStyleId>
              </a:tblPr>
              <a:tblGrid>
                <a:gridCol w="3924300"/>
                <a:gridCol w="3924300"/>
              </a:tblGrid>
              <a:tr h="370850">
                <a:tc gridSpan="2">
                  <a:txBody>
                    <a:bodyPr>
                      <a:noAutofit/>
                    </a:bodyPr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de-DE" sz="1800" u="none" cap="none" strike="noStrike"/>
                        <a:t>Ordne die Anzahl den Typen der Hochschule zu:</a:t>
                      </a:r>
                    </a:p>
                  </a:txBody>
                  <a:tcPr marT="45725" marB="45725" marR="91450" marL="91450"/>
                </a:tc>
                <a:tc hMerge="1"/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de-DE" sz="1800" u="none" cap="none" strike="noStrike"/>
                        <a:t>Universitäten</a:t>
                      </a: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de-DE" sz="1800" u="none" cap="none" strike="noStrike"/>
                        <a:t>58</a:t>
                      </a: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de-DE" sz="1800" u="none" cap="none" strike="noStrike"/>
                        <a:t>Fachhochschulen</a:t>
                      </a: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de-DE" sz="1800" u="none" cap="none" strike="noStrike"/>
                        <a:t>220</a:t>
                      </a:r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de-DE" sz="1800" u="none" cap="none" strike="noStrike"/>
                        <a:t>Kunst- und Musikhochschulen</a:t>
                      </a:r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de-DE" sz="1800" u="none" cap="none" strike="noStrike"/>
                        <a:t>121</a:t>
                      </a: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uftaufnahme des Campus Dahlem der Freien Universität Berlin" id="102" name="Shape 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76400" y="1219200"/>
            <a:ext cx="5200649" cy="3857624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Shape 103"/>
          <p:cNvSpPr/>
          <p:nvPr/>
        </p:nvSpPr>
        <p:spPr>
          <a:xfrm>
            <a:off x="698500" y="488731"/>
            <a:ext cx="8108950" cy="400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3E0"/>
              </a:buClr>
              <a:buSzPct val="25000"/>
              <a:buFont typeface="Helvetica Neue"/>
              <a:buNone/>
            </a:pPr>
            <a:r>
              <a:rPr b="1" i="0" lang="de-DE" sz="2000" u="none" cap="none" strike="noStrike">
                <a:solidFill>
                  <a:srgbClr val="8383E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Luftaufnahme des Campus Dahlem der Freien Universität Berlin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geplan der Gebäude von Mathematik und Informatik" id="108" name="Shape 10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533400"/>
            <a:ext cx="7848599" cy="59413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idx="1" type="body"/>
          </p:nvPr>
        </p:nvSpPr>
        <p:spPr>
          <a:xfrm>
            <a:off x="152400" y="1066800"/>
            <a:ext cx="6781800" cy="52577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Die Hochschullandschaft wird nach Aufbau und Aufgabe grundsätzlich in drei </a:t>
            </a:r>
            <a:r>
              <a:rPr b="0" i="0" lang="de-DE" sz="1800" u="none" cap="none" strike="noStrike">
                <a:solidFill>
                  <a:srgbClr val="8383E0"/>
                </a:solidFill>
                <a:latin typeface="Arial"/>
                <a:ea typeface="Arial"/>
                <a:cs typeface="Arial"/>
                <a:sym typeface="Arial"/>
              </a:rPr>
              <a:t>….</a:t>
            </a:r>
            <a:r>
              <a:rPr b="0" i="0" lang="de-D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unterschieden: Universität, Fachhochschule ­sowie Kunst-, Film- und Musikhochschule. Während die klassischen Universitäten ein breites ……..anbieten, konzentrieren sich die Technischen Universitäten (TU) auf die </a:t>
            </a:r>
            <a:r>
              <a:rPr b="0" i="0" lang="de-DE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Grundlagenforschung</a:t>
            </a:r>
            <a:r>
              <a:rPr b="0" i="0" lang="de-DE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 den ingenieurtechnischen und naturwissenschaftlichen Disziplinen.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Die Universitäten verstehen sich nicht nur als Lehranstalten, sondern gleichermaßen als Orte der Forschung und verkörpern insofern bis heute </a:t>
            </a:r>
            <a:r>
              <a:rPr b="0" i="0" lang="de-DE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das Humboldtsche Bildungsideal von der Einheit von Forschung und Lehre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Die Universitäten haben das vorrangige Ziel, den </a:t>
            </a:r>
            <a:r>
              <a:rPr b="0" i="0" lang="de-DE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wissenschaft­lichen Nachwuchs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zu ….., fundierte Fachkenntnisse zu vermitteln und selbstständig arbeitende und forschende ……..auszubilden.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Die 220 Fachhochschulen (FH) mit einer stark ……. Ausrichtung sind eine deutsche Besonderheit. Die Einführung des </a:t>
            </a:r>
            <a:r>
              <a:rPr b="0" i="0" lang="de-DE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Promotionsrechts</a:t>
            </a:r>
            <a: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für Fachhochschulen, das bisher den Universitäten ……  ist, wird gegenwärtig diskutiert.</a:t>
            </a:r>
          </a:p>
        </p:txBody>
      </p:sp>
      <p:sp>
        <p:nvSpPr>
          <p:cNvPr id="114" name="Shape 114"/>
          <p:cNvSpPr txBox="1"/>
          <p:nvPr/>
        </p:nvSpPr>
        <p:spPr>
          <a:xfrm>
            <a:off x="6934200" y="2133600"/>
            <a:ext cx="2057400" cy="2031325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de-DE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Wissenschaftler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de-DE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Typen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de-DE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vorbehalten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de-DE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praxisorientierten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de-DE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Fächerspektrum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0" i="0" lang="de-DE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Fördern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Shape 115"/>
          <p:cNvSpPr txBox="1"/>
          <p:nvPr/>
        </p:nvSpPr>
        <p:spPr>
          <a:xfrm>
            <a:off x="1219200" y="457200"/>
            <a:ext cx="525779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b="1" i="0" lang="de-DE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Die Hochschularten in Deutschland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idx="1" type="body"/>
          </p:nvPr>
        </p:nvSpPr>
        <p:spPr>
          <a:xfrm>
            <a:off x="698500" y="1387475"/>
            <a:ext cx="4787900" cy="44799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-161925" lvl="0" marL="1619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de-DE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 der Bibliothek (Bücher ausleihen)</a:t>
            </a: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de-DE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 der Mensa (ermäßigt zu Mittag essen)</a:t>
            </a: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de-DE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 der Bahn (…)</a:t>
            </a: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r>
              <a:rPr b="0" i="0" lang="de-DE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…</a:t>
            </a: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b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de-DE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pic>
        <p:nvPicPr>
          <p:cNvPr descr="http://campuscard.berlin/campuscard-fu.png" id="121" name="Shape 1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73700" y="2100957"/>
            <a:ext cx="3333750" cy="233362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Shape 122"/>
          <p:cNvSpPr txBox="1"/>
          <p:nvPr/>
        </p:nvSpPr>
        <p:spPr>
          <a:xfrm>
            <a:off x="5486400" y="1639291"/>
            <a:ext cx="3962399" cy="923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de-DE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Freie Universität Berlin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i="0" lang="de-DE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Campuscard startet 2017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Shape 123"/>
          <p:cNvSpPr txBox="1"/>
          <p:nvPr/>
        </p:nvSpPr>
        <p:spPr>
          <a:xfrm>
            <a:off x="571754" y="838200"/>
            <a:ext cx="8229600" cy="461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83E0"/>
              </a:buClr>
              <a:buSzPct val="25000"/>
              <a:buFont typeface="Arial"/>
              <a:buNone/>
            </a:pPr>
            <a:r>
              <a:rPr b="0" i="0" lang="de-DE" sz="2400" u="none" cap="none" strike="noStrike">
                <a:solidFill>
                  <a:srgbClr val="8383E0"/>
                </a:solidFill>
                <a:latin typeface="Arial"/>
                <a:ea typeface="Arial"/>
                <a:cs typeface="Arial"/>
                <a:sym typeface="Arial"/>
              </a:rPr>
              <a:t>Wie kannst du deinen Studierendenausweis gebrauchen: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