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4" r:id="rId7"/>
    <p:sldId id="25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5588" autoAdjust="0"/>
    <p:restoredTop sz="49911" autoAdjust="0"/>
  </p:normalViewPr>
  <p:slideViewPr>
    <p:cSldViewPr>
      <p:cViewPr varScale="1">
        <p:scale>
          <a:sx n="22" d="100"/>
          <a:sy n="22" d="100"/>
        </p:scale>
        <p:origin x="-27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24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45769-1F08-4B36-B946-343117238FEA}" type="doc">
      <dgm:prSet loTypeId="urn:microsoft.com/office/officeart/2005/8/layout/vList2" loCatId="list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en-GB"/>
        </a:p>
      </dgm:t>
    </dgm:pt>
    <dgm:pt modelId="{56EA2BE9-DCCB-4B5A-B6D7-21A45DBC9E56}">
      <dgm:prSet custT="1"/>
      <dgm:spPr>
        <a:solidFill>
          <a:schemeClr val="bg1"/>
        </a:solidFill>
      </dgm:spPr>
      <dgm:t>
        <a:bodyPr/>
        <a:lstStyle/>
        <a:p>
          <a:pPr algn="ctr" rtl="0"/>
          <a:r>
            <a:rPr lang="en-US" sz="1800" b="1" dirty="0" smtClean="0">
              <a:solidFill>
                <a:schemeClr val="tx1"/>
              </a:solidFill>
            </a:rPr>
            <a:t>Re-tile a bathroom      Build a Patio    Convert our loft     Install Central  								Heating</a:t>
          </a:r>
          <a:endParaRPr lang="en-GB" sz="1800" b="1" dirty="0">
            <a:solidFill>
              <a:schemeClr val="tx1"/>
            </a:solidFill>
          </a:endParaRPr>
        </a:p>
      </dgm:t>
    </dgm:pt>
    <dgm:pt modelId="{02F9C21A-9B0D-4D26-8A4D-DD0577B233FF}" type="parTrans" cxnId="{9AE349EA-D94A-463E-ABD3-8C602E5AB3C3}">
      <dgm:prSet/>
      <dgm:spPr/>
      <dgm:t>
        <a:bodyPr/>
        <a:lstStyle/>
        <a:p>
          <a:endParaRPr lang="en-GB"/>
        </a:p>
      </dgm:t>
    </dgm:pt>
    <dgm:pt modelId="{DD6C7B4C-3665-4DD8-8DF0-201DE8A9B4A0}" type="sibTrans" cxnId="{9AE349EA-D94A-463E-ABD3-8C602E5AB3C3}">
      <dgm:prSet/>
      <dgm:spPr/>
      <dgm:t>
        <a:bodyPr/>
        <a:lstStyle/>
        <a:p>
          <a:endParaRPr lang="en-GB"/>
        </a:p>
      </dgm:t>
    </dgm:pt>
    <dgm:pt modelId="{B6F0A5AE-8B7A-4174-88D9-B78E4B8F6A63}">
      <dgm:prSet custT="1"/>
      <dgm:spPr>
        <a:solidFill>
          <a:schemeClr val="bg1"/>
        </a:solidFill>
      </dgm:spPr>
      <dgm:t>
        <a:bodyPr/>
        <a:lstStyle/>
        <a:p>
          <a:pPr algn="ctr" rtl="0"/>
          <a:r>
            <a:rPr lang="en-US" sz="1800" b="1" dirty="0" smtClean="0">
              <a:solidFill>
                <a:schemeClr val="tx1"/>
              </a:solidFill>
            </a:rPr>
            <a:t>Extend our house   Re-plaster our ceiling  Knock down a wall    Re-Wire the 								house</a:t>
          </a:r>
          <a:endParaRPr lang="en-GB" sz="1800" b="1" dirty="0">
            <a:solidFill>
              <a:schemeClr val="tx1"/>
            </a:solidFill>
          </a:endParaRPr>
        </a:p>
      </dgm:t>
    </dgm:pt>
    <dgm:pt modelId="{2EEFCE45-2648-4684-8D86-4B15BEDB50F1}" type="parTrans" cxnId="{B8E8C21E-ED6D-4849-A8FE-B59709AEF45E}">
      <dgm:prSet/>
      <dgm:spPr/>
      <dgm:t>
        <a:bodyPr/>
        <a:lstStyle/>
        <a:p>
          <a:endParaRPr lang="en-GB"/>
        </a:p>
      </dgm:t>
    </dgm:pt>
    <dgm:pt modelId="{9EC0B3F5-027C-4FEF-8777-D53F1E55FAEB}" type="sibTrans" cxnId="{B8E8C21E-ED6D-4849-A8FE-B59709AEF45E}">
      <dgm:prSet/>
      <dgm:spPr/>
      <dgm:t>
        <a:bodyPr/>
        <a:lstStyle/>
        <a:p>
          <a:endParaRPr lang="en-GB"/>
        </a:p>
      </dgm:t>
    </dgm:pt>
    <dgm:pt modelId="{AE882148-CDC5-46CD-8D6F-B4CD8220F506}" type="pres">
      <dgm:prSet presAssocID="{44445769-1F08-4B36-B946-343117238F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1F79683-DA57-438A-9D28-85E8E510192A}" type="pres">
      <dgm:prSet presAssocID="{56EA2BE9-DCCB-4B5A-B6D7-21A45DBC9E56}" presName="parentText" presStyleLbl="node1" presStyleIdx="0" presStyleCnt="2" custLinFactNeighborY="-716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2AC0FE-2EB8-4C43-A4D4-97B8788DEDBA}" type="pres">
      <dgm:prSet presAssocID="{DD6C7B4C-3665-4DD8-8DF0-201DE8A9B4A0}" presName="spacer" presStyleCnt="0"/>
      <dgm:spPr/>
      <dgm:t>
        <a:bodyPr/>
        <a:lstStyle/>
        <a:p>
          <a:endParaRPr lang="en-IN"/>
        </a:p>
      </dgm:t>
    </dgm:pt>
    <dgm:pt modelId="{F222D46E-ECED-468A-A0C6-56D530DC8005}" type="pres">
      <dgm:prSet presAssocID="{B6F0A5AE-8B7A-4174-88D9-B78E4B8F6A63}" presName="parentText" presStyleLbl="node1" presStyleIdx="1" presStyleCnt="2" custLinFactNeighborY="-9461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AE349EA-D94A-463E-ABD3-8C602E5AB3C3}" srcId="{44445769-1F08-4B36-B946-343117238FEA}" destId="{56EA2BE9-DCCB-4B5A-B6D7-21A45DBC9E56}" srcOrd="0" destOrd="0" parTransId="{02F9C21A-9B0D-4D26-8A4D-DD0577B233FF}" sibTransId="{DD6C7B4C-3665-4DD8-8DF0-201DE8A9B4A0}"/>
    <dgm:cxn modelId="{254719BF-0B6C-4F32-AED0-E43AB94C7543}" type="presOf" srcId="{56EA2BE9-DCCB-4B5A-B6D7-21A45DBC9E56}" destId="{01F79683-DA57-438A-9D28-85E8E510192A}" srcOrd="0" destOrd="0" presId="urn:microsoft.com/office/officeart/2005/8/layout/vList2"/>
    <dgm:cxn modelId="{5F3792FB-39AF-476B-8CF8-9244057173DF}" type="presOf" srcId="{B6F0A5AE-8B7A-4174-88D9-B78E4B8F6A63}" destId="{F222D46E-ECED-468A-A0C6-56D530DC8005}" srcOrd="0" destOrd="0" presId="urn:microsoft.com/office/officeart/2005/8/layout/vList2"/>
    <dgm:cxn modelId="{B8E8C21E-ED6D-4849-A8FE-B59709AEF45E}" srcId="{44445769-1F08-4B36-B946-343117238FEA}" destId="{B6F0A5AE-8B7A-4174-88D9-B78E4B8F6A63}" srcOrd="1" destOrd="0" parTransId="{2EEFCE45-2648-4684-8D86-4B15BEDB50F1}" sibTransId="{9EC0B3F5-027C-4FEF-8777-D53F1E55FAEB}"/>
    <dgm:cxn modelId="{7F882965-74FF-4CFB-B8A0-B6A5BB898CEC}" type="presOf" srcId="{44445769-1F08-4B36-B946-343117238FEA}" destId="{AE882148-CDC5-46CD-8D6F-B4CD8220F506}" srcOrd="0" destOrd="0" presId="urn:microsoft.com/office/officeart/2005/8/layout/vList2"/>
    <dgm:cxn modelId="{B779BCB7-C438-4896-B87D-1F6027982FEB}" type="presParOf" srcId="{AE882148-CDC5-46CD-8D6F-B4CD8220F506}" destId="{01F79683-DA57-438A-9D28-85E8E510192A}" srcOrd="0" destOrd="0" presId="urn:microsoft.com/office/officeart/2005/8/layout/vList2"/>
    <dgm:cxn modelId="{DC4A494A-D783-4A11-A98E-AE5B4075F542}" type="presParOf" srcId="{AE882148-CDC5-46CD-8D6F-B4CD8220F506}" destId="{F62AC0FE-2EB8-4C43-A4D4-97B8788DEDBA}" srcOrd="1" destOrd="0" presId="urn:microsoft.com/office/officeart/2005/8/layout/vList2"/>
    <dgm:cxn modelId="{E44C2FA2-EA83-4D57-A699-86A511316F63}" type="presParOf" srcId="{AE882148-CDC5-46CD-8D6F-B4CD8220F506}" destId="{F222D46E-ECED-468A-A0C6-56D530DC800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79683-DA57-438A-9D28-85E8E510192A}">
      <dsp:nvSpPr>
        <dsp:cNvPr id="0" name=""/>
        <dsp:cNvSpPr/>
      </dsp:nvSpPr>
      <dsp:spPr>
        <a:xfrm>
          <a:off x="0" y="0"/>
          <a:ext cx="8568952" cy="748800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Re-tile a bathroom      Build a Patio    Convert our loft     Install Central  								Heating</a:t>
          </a:r>
          <a:endParaRPr lang="en-GB" sz="1800" b="1" kern="1200" dirty="0">
            <a:solidFill>
              <a:schemeClr val="tx1"/>
            </a:solidFill>
          </a:endParaRPr>
        </a:p>
      </dsp:txBody>
      <dsp:txXfrm>
        <a:off x="36553" y="36553"/>
        <a:ext cx="8495846" cy="675694"/>
      </dsp:txXfrm>
    </dsp:sp>
    <dsp:sp modelId="{F222D46E-ECED-468A-A0C6-56D530DC8005}">
      <dsp:nvSpPr>
        <dsp:cNvPr id="0" name=""/>
        <dsp:cNvSpPr/>
      </dsp:nvSpPr>
      <dsp:spPr>
        <a:xfrm>
          <a:off x="0" y="761304"/>
          <a:ext cx="8568952" cy="748800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Extend our house   Re-plaster our ceiling  Knock down a wall    Re-Wire the 								house</a:t>
          </a:r>
          <a:endParaRPr lang="en-GB" sz="1800" b="1" kern="1200" dirty="0">
            <a:solidFill>
              <a:schemeClr val="tx1"/>
            </a:solidFill>
          </a:endParaRPr>
        </a:p>
      </dsp:txBody>
      <dsp:txXfrm>
        <a:off x="36553" y="797857"/>
        <a:ext cx="8495846" cy="675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81835-75FF-4FCD-AB9F-BA6B72432E24}" type="datetimeFigureOut">
              <a:rPr lang="en-GB" smtClean="0"/>
              <a:pPr/>
              <a:t>05/09/2015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814DF-BBEA-4A6D-BA61-500A42EDD6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83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1.Extend our house</a:t>
            </a:r>
          </a:p>
          <a:p>
            <a:r>
              <a:rPr lang="en-US" dirty="0" smtClean="0"/>
              <a:t>2. Re-tile</a:t>
            </a:r>
            <a:r>
              <a:rPr lang="en-US" baseline="0" dirty="0" smtClean="0"/>
              <a:t> our bathroom</a:t>
            </a:r>
          </a:p>
          <a:p>
            <a:r>
              <a:rPr lang="en-US" baseline="0" dirty="0" smtClean="0"/>
              <a:t>3.Convert our loft</a:t>
            </a:r>
          </a:p>
          <a:p>
            <a:r>
              <a:rPr lang="en-US" baseline="0" dirty="0" smtClean="0"/>
              <a:t>4.Re-plaster our Ceiling</a:t>
            </a:r>
          </a:p>
          <a:p>
            <a:r>
              <a:rPr lang="en-US" baseline="0" dirty="0" smtClean="0"/>
              <a:t>5.Re-wire the house</a:t>
            </a:r>
          </a:p>
          <a:p>
            <a:r>
              <a:rPr lang="en-US" baseline="0" dirty="0" smtClean="0"/>
              <a:t>6. Build a patio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7.Install central-heating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8.Knock down a wall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r>
              <a:rPr lang="en-US" b="1" dirty="0" smtClean="0"/>
              <a:t>ASSIGNMENT</a:t>
            </a:r>
          </a:p>
          <a:p>
            <a:endParaRPr lang="en-US" dirty="0" smtClean="0"/>
          </a:p>
          <a:p>
            <a:r>
              <a:rPr lang="en-US" dirty="0" smtClean="0"/>
              <a:t>1)Give synonym :need</a:t>
            </a:r>
          </a:p>
          <a:p>
            <a:endParaRPr lang="en-US" dirty="0" smtClean="0"/>
          </a:p>
          <a:p>
            <a:r>
              <a:rPr lang="en-US" dirty="0" smtClean="0"/>
              <a:t>2) Give antonym :old</a:t>
            </a:r>
          </a:p>
          <a:p>
            <a:endParaRPr lang="en-US" dirty="0" smtClean="0"/>
          </a:p>
          <a:p>
            <a:r>
              <a:rPr lang="en-US" dirty="0" smtClean="0"/>
              <a:t>3) Give meaning :</a:t>
            </a:r>
          </a:p>
          <a:p>
            <a:r>
              <a:rPr lang="en-US" dirty="0" smtClean="0"/>
              <a:t>a)Have an</a:t>
            </a:r>
            <a:r>
              <a:rPr lang="en-US" baseline="0" dirty="0" smtClean="0"/>
              <a:t> extension</a:t>
            </a:r>
            <a:r>
              <a:rPr lang="en-US" dirty="0" smtClean="0"/>
              <a:t> b)convert the loft </a:t>
            </a:r>
            <a:r>
              <a:rPr lang="en-US" smtClean="0"/>
              <a:t>c</a:t>
            </a:r>
            <a:r>
              <a:rPr lang="en-US" smtClean="0"/>
              <a:t>) replaster</a:t>
            </a:r>
            <a:r>
              <a:rPr lang="en-US" dirty="0" smtClean="0"/>
              <a:t> </a:t>
            </a:r>
            <a:r>
              <a:rPr lang="en-US" dirty="0" smtClean="0"/>
              <a:t>the ceiling d)rewire</a:t>
            </a:r>
            <a:r>
              <a:rPr lang="en-US" baseline="0" dirty="0" smtClean="0"/>
              <a:t> the house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4) Make a sentence using below word : </a:t>
            </a:r>
          </a:p>
          <a:p>
            <a:r>
              <a:rPr lang="en-US" dirty="0" smtClean="0"/>
              <a:t>a)Demolish b)convert c)build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814DF-BBEA-4A6D-BA61-500A42EDD645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33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6024" y="98072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Renovating your House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0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6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63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2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8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40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539552" y="162880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Renovating your House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47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5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66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172422" y="77788"/>
            <a:ext cx="282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Renovating A House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C:\Users\User\Desktop\Logo albert_roug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9" y="-356872"/>
            <a:ext cx="1152000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7"/>
          <p:cNvSpPr>
            <a:spLocks noChangeArrowheads="1"/>
          </p:cNvSpPr>
          <p:nvPr userDrawn="1"/>
        </p:nvSpPr>
        <p:spPr bwMode="auto">
          <a:xfrm rot="10800000" flipV="1">
            <a:off x="5472090" y="662484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0" dirty="0">
                <a:solidFill>
                  <a:srgbClr val="FFFFFF"/>
                </a:solidFill>
              </a:rPr>
              <a:t>© </a:t>
            </a:r>
            <a:r>
              <a:rPr lang="en-US" sz="1100" b="0" dirty="0" smtClean="0">
                <a:solidFill>
                  <a:srgbClr val="FFFFFF"/>
                </a:solidFill>
              </a:rPr>
              <a:t>2015</a:t>
            </a:r>
            <a:r>
              <a:rPr lang="en-US" sz="1100" b="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b="0" dirty="0" smtClean="0">
                <a:solidFill>
                  <a:srgbClr val="FFFFFF"/>
                </a:solidFill>
              </a:rPr>
              <a:t>.com</a:t>
            </a:r>
            <a:endParaRPr lang="en-US" sz="1100" b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47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opstail.com/wp-content/uploads/2010/12/tips-on-renovating-your-home-correctly-so-that-the-outcome-satisfactory-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1" b="7974"/>
          <a:stretch/>
        </p:blipFill>
        <p:spPr bwMode="auto">
          <a:xfrm>
            <a:off x="1259632" y="1373804"/>
            <a:ext cx="6408713" cy="50771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56390" y="548680"/>
            <a:ext cx="61137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Arial Rounded MT Bold" pitchFamily="34" charset="0"/>
              </a:rPr>
              <a:t>Renovating a House</a:t>
            </a:r>
            <a:endParaRPr lang="en-US" sz="4800" b="1" i="1" u="sng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01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17984" y="533400"/>
            <a:ext cx="4184232" cy="6858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2057400" indent="-228600" algn="just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+mj-lt"/>
                <a:ea typeface="+mj-ea"/>
                <a:cs typeface="+mj-cs"/>
              </a:defRPr>
            </a:lvl1pPr>
            <a:lvl2pPr marL="2057400" indent="-228600" algn="just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2pPr>
            <a:lvl3pPr marL="2057400" indent="-228600" algn="just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3pPr>
            <a:lvl4pPr marL="2057400" indent="-228600" algn="just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4pPr>
            <a:lvl5pPr marL="2057400" indent="-228600" algn="just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5pPr>
            <a:lvl6pPr marL="2514600" indent="-228600" algn="l" defTabSz="4572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6pPr>
            <a:lvl7pPr marL="2971800" indent="-228600" algn="l" defTabSz="4572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7pPr>
            <a:lvl8pPr marL="3429000" indent="-228600" algn="l" defTabSz="4572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8pPr>
            <a:lvl9pPr marL="3886200" indent="-228600" algn="l" defTabSz="4572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 b="1">
                <a:solidFill>
                  <a:srgbClr val="7889FB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ctr" eaLnBrk="1" hangingPunct="1"/>
            <a:r>
              <a:rPr lang="en-GB" sz="3200" i="1" u="sng" dirty="0" smtClean="0">
                <a:solidFill>
                  <a:srgbClr val="FFC000"/>
                </a:solidFill>
                <a:latin typeface="Comic Sans MS" pitchFamily="66" charset="0"/>
              </a:rPr>
              <a:t>Vocabulary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23528" y="1219200"/>
            <a:ext cx="8305800" cy="493772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161925" indent="-161925" algn="l" defTabSz="457200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buFont typeface="Wingdings" charset="2"/>
              <a:buChar char="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04825" indent="-163513" algn="l" defTabSz="457200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400">
                <a:solidFill>
                  <a:srgbClr val="000000"/>
                </a:solidFill>
                <a:latin typeface="+mn-lt"/>
                <a:cs typeface="+mn-cs"/>
              </a:defRPr>
            </a:lvl2pPr>
            <a:lvl3pPr marL="854075" indent="-163513" algn="l" defTabSz="457200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•"/>
              <a:defRPr sz="1400">
                <a:solidFill>
                  <a:srgbClr val="000000"/>
                </a:solidFill>
                <a:latin typeface="+mn-lt"/>
                <a:cs typeface="+mn-cs"/>
              </a:defRPr>
            </a:lvl3pPr>
            <a:lvl4pPr marL="1200150" indent="-173038" algn="l" defTabSz="45720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&gt;"/>
              <a:defRPr sz="1200">
                <a:solidFill>
                  <a:srgbClr val="000000"/>
                </a:solidFill>
                <a:latin typeface="+mn-lt"/>
                <a:cs typeface="+mn-cs"/>
              </a:defRPr>
            </a:lvl4pPr>
            <a:lvl5pPr marL="1533525" indent="-161925" algn="l" defTabSz="45720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200">
                <a:solidFill>
                  <a:srgbClr val="000000"/>
                </a:solidFill>
                <a:latin typeface="+mn-lt"/>
                <a:cs typeface="+mn-cs"/>
              </a:defRPr>
            </a:lvl5pPr>
            <a:lvl6pPr marL="1990725" indent="-161925" algn="l" defTabSz="457200" rtl="0" fontAlgn="base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200">
                <a:solidFill>
                  <a:srgbClr val="000000"/>
                </a:solidFill>
                <a:latin typeface="+mn-lt"/>
                <a:cs typeface="+mn-cs"/>
              </a:defRPr>
            </a:lvl6pPr>
            <a:lvl7pPr marL="2447925" indent="-161925" algn="l" defTabSz="457200" rtl="0" fontAlgn="base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200">
                <a:solidFill>
                  <a:srgbClr val="000000"/>
                </a:solidFill>
                <a:latin typeface="+mn-lt"/>
                <a:cs typeface="+mn-cs"/>
              </a:defRPr>
            </a:lvl7pPr>
            <a:lvl8pPr marL="2905125" indent="-161925" algn="l" defTabSz="457200" rtl="0" fontAlgn="base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200">
                <a:solidFill>
                  <a:srgbClr val="000000"/>
                </a:solidFill>
                <a:latin typeface="+mn-lt"/>
                <a:cs typeface="+mn-cs"/>
              </a:defRPr>
            </a:lvl8pPr>
            <a:lvl9pPr marL="3362325" indent="-161925" algn="l" defTabSz="457200" rtl="0" fontAlgn="base">
              <a:spcBef>
                <a:spcPts val="300"/>
              </a:spcBef>
              <a:spcAft>
                <a:spcPct val="0"/>
              </a:spcAft>
              <a:buClr>
                <a:srgbClr val="7889FB"/>
              </a:buClr>
              <a:buSzPct val="100000"/>
              <a:buFont typeface="Arial" charset="0"/>
              <a:buChar char="–"/>
              <a:defRPr sz="12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ClrTx/>
              <a:buFont typeface="Wingdings" pitchFamily="2" charset="2"/>
              <a:buChar char="§"/>
            </a:pPr>
            <a:r>
              <a:rPr lang="en-GB" sz="4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en-GB" sz="5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Have an extension:</a:t>
            </a:r>
            <a:r>
              <a:rPr lang="en-US" sz="8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Build </a:t>
            </a:r>
            <a:r>
              <a:rPr lang="en-US" sz="8000" dirty="0">
                <a:solidFill>
                  <a:schemeClr val="tx1"/>
                </a:solidFill>
              </a:rPr>
              <a:t>on to the existing house to provide more </a:t>
            </a:r>
            <a:r>
              <a:rPr lang="en-US" sz="8000" dirty="0" smtClean="0">
                <a:solidFill>
                  <a:schemeClr val="tx1"/>
                </a:solidFill>
              </a:rPr>
              <a:t>						  rooms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GB" sz="80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GB" sz="8000" b="1" dirty="0" smtClean="0">
                <a:solidFill>
                  <a:schemeClr val="tx1"/>
                </a:solidFill>
                <a:latin typeface="Comic Sans MS" pitchFamily="66" charset="0"/>
              </a:rPr>
              <a:t> Convert the loft:</a:t>
            </a:r>
            <a:r>
              <a:rPr lang="en-GB" sz="8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Convert </a:t>
            </a:r>
            <a:r>
              <a:rPr lang="en-US" sz="8000" dirty="0">
                <a:solidFill>
                  <a:schemeClr val="tx1"/>
                </a:solidFill>
              </a:rPr>
              <a:t>the attic into a </a:t>
            </a:r>
            <a:r>
              <a:rPr lang="en-US" sz="8000" dirty="0" smtClean="0">
                <a:solidFill>
                  <a:schemeClr val="tx1"/>
                </a:solidFill>
              </a:rPr>
              <a:t>livable room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Knock </a:t>
            </a:r>
            <a:r>
              <a:rPr lang="en-US" sz="8000" b="1" dirty="0">
                <a:solidFill>
                  <a:schemeClr val="tx1"/>
                </a:solidFill>
                <a:latin typeface="Comic Sans MS" pitchFamily="66" charset="0"/>
              </a:rPr>
              <a:t>down a wall:</a:t>
            </a:r>
            <a:r>
              <a:rPr lang="en-US" sz="8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8000" dirty="0">
                <a:solidFill>
                  <a:schemeClr val="tx1"/>
                </a:solidFill>
              </a:rPr>
              <a:t>Demolish a Wall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b="1" dirty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Build a patio:</a:t>
            </a:r>
            <a:r>
              <a:rPr lang="en-US" sz="8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Build </a:t>
            </a:r>
            <a:r>
              <a:rPr lang="en-US" sz="8000" dirty="0">
                <a:solidFill>
                  <a:schemeClr val="tx1"/>
                </a:solidFill>
              </a:rPr>
              <a:t>a paved area around part or the whole of the </a:t>
            </a:r>
            <a:r>
              <a:rPr lang="en-US" sz="8000" dirty="0" smtClean="0">
                <a:solidFill>
                  <a:schemeClr val="tx1"/>
                </a:solidFill>
              </a:rPr>
              <a:t>					   house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b="1" dirty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Re-plaster the ceiling:</a:t>
            </a:r>
            <a:r>
              <a:rPr lang="en-US" sz="8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Take off the old plaster (covering the bricks)            						       and replace it with new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dirty="0" smtClean="0">
              <a:solidFill>
                <a:schemeClr val="tx1"/>
              </a:solidFill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Re-tile the bathroom:</a:t>
            </a:r>
            <a:r>
              <a:rPr lang="en-US" sz="8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 smtClean="0">
                <a:solidFill>
                  <a:schemeClr val="tx1"/>
                </a:solidFill>
              </a:rPr>
              <a:t>Put </a:t>
            </a:r>
            <a:r>
              <a:rPr lang="en-US" sz="8000" dirty="0">
                <a:solidFill>
                  <a:schemeClr val="tx1"/>
                </a:solidFill>
              </a:rPr>
              <a:t>new tiles on the floor and </a:t>
            </a:r>
            <a:r>
              <a:rPr lang="en-US" sz="8000" dirty="0" smtClean="0">
                <a:solidFill>
                  <a:schemeClr val="tx1"/>
                </a:solidFill>
              </a:rPr>
              <a:t>walls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Re-wire </a:t>
            </a:r>
            <a:r>
              <a:rPr lang="en-US" sz="8000" b="1" dirty="0">
                <a:solidFill>
                  <a:schemeClr val="tx1"/>
                </a:solidFill>
                <a:latin typeface="Comic Sans MS" pitchFamily="66" charset="0"/>
              </a:rPr>
              <a:t>the house:</a:t>
            </a:r>
            <a:r>
              <a:rPr lang="en-US" sz="8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8000" dirty="0">
                <a:solidFill>
                  <a:schemeClr val="tx1"/>
                </a:solidFill>
              </a:rPr>
              <a:t>Put in a new electrical wiring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endParaRPr lang="en-US" sz="8000" dirty="0">
              <a:solidFill>
                <a:schemeClr val="tx1"/>
              </a:solidFill>
            </a:endParaRP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US" sz="8000" b="1" dirty="0" smtClean="0">
                <a:solidFill>
                  <a:schemeClr val="tx1"/>
                </a:solidFill>
                <a:latin typeface="Comic Sans MS" pitchFamily="66" charset="0"/>
              </a:rPr>
              <a:t> Install </a:t>
            </a:r>
            <a:r>
              <a:rPr lang="en-US" sz="8000" b="1" dirty="0">
                <a:solidFill>
                  <a:schemeClr val="tx1"/>
                </a:solidFill>
                <a:latin typeface="Comic Sans MS" pitchFamily="66" charset="0"/>
              </a:rPr>
              <a:t>central-heating: </a:t>
            </a:r>
            <a:r>
              <a:rPr lang="en-US" sz="8000" dirty="0">
                <a:solidFill>
                  <a:schemeClr val="tx1"/>
                </a:solidFill>
              </a:rPr>
              <a:t>Put in a new heating system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36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world-housing.net/uploads/101336_082_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3333817" cy="24482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32814" y="1850921"/>
            <a:ext cx="38683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Extending a House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062" name="Picture 14" descr="http://i.ytimg.com/vi/o29V3L1g81s/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99" b="15141"/>
          <a:stretch/>
        </p:blipFill>
        <p:spPr bwMode="auto">
          <a:xfrm>
            <a:off x="4320480" y="3717032"/>
            <a:ext cx="4572000" cy="24057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67544" y="4258183"/>
            <a:ext cx="287493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Converting 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a Loft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4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g.ehowcdn.com/article-new/ds-photo/getty/article/56/210/87542125_X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752" y="692694"/>
            <a:ext cx="3810000" cy="2543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Rectangle 1"/>
          <p:cNvSpPr/>
          <p:nvPr/>
        </p:nvSpPr>
        <p:spPr>
          <a:xfrm>
            <a:off x="1228334" y="1302563"/>
            <a:ext cx="242887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Knock down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a wall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076" name="Picture 4" descr="http://z.about.com/d/create/1/0/9/A/-/-/99-JJBurkartSmallPat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73" y="3501008"/>
            <a:ext cx="3750793" cy="28130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Rectangle 4"/>
          <p:cNvSpPr/>
          <p:nvPr/>
        </p:nvSpPr>
        <p:spPr>
          <a:xfrm>
            <a:off x="5990539" y="4245835"/>
            <a:ext cx="155042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Build a</a:t>
            </a:r>
            <a:endParaRPr lang="en-US" sz="3200" b="1" u="sng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Patio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3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ages.doityourself.com/sequoia-images/450x300/84/applying-plaster-to-ceilings-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4103882" cy="27359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497265" y="1254920"/>
            <a:ext cx="278954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Re-plaster a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Ceiling</a:t>
            </a:r>
            <a:endParaRPr lang="en-US" sz="3200" b="1" u="sng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100" name="Picture 4" descr="http://wordpress.yell.com/plumbers/files/2010/10/Someone-who-needs-to-re-tile-their-bathroom-and-kitchen-hires-professional-tiler-9534876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40520"/>
            <a:ext cx="4103882" cy="2740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805843" y="4349204"/>
            <a:ext cx="217239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Re-tile a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Bathroom</a:t>
            </a:r>
            <a:endParaRPr lang="en-US" sz="3200" b="1" u="sng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271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0074" y="1544451"/>
            <a:ext cx="245451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Re-wire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Your House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028" name="Picture 4" descr="http://www.homeimprovementadvisor.co.uk/wp-content/uploads/cache/55_NpAdvHo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80928"/>
            <a:ext cx="3984377" cy="3034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Rectangle 4"/>
          <p:cNvSpPr/>
          <p:nvPr/>
        </p:nvSpPr>
        <p:spPr>
          <a:xfrm>
            <a:off x="4868559" y="4130216"/>
            <a:ext cx="337784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Install</a:t>
            </a:r>
          </a:p>
          <a:p>
            <a:pPr algn="ctr"/>
            <a:r>
              <a:rPr lang="en-US" sz="32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Central-Heating</a:t>
            </a:r>
            <a:endParaRPr lang="en-US" sz="32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91"/>
          <a:stretch/>
        </p:blipFill>
        <p:spPr bwMode="auto">
          <a:xfrm>
            <a:off x="4427984" y="764704"/>
            <a:ext cx="4457700" cy="2947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137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564904"/>
            <a:ext cx="8568952" cy="384720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500" dirty="0" smtClean="0"/>
              <a:t>1</a:t>
            </a:r>
            <a:r>
              <a:rPr lang="en-US" sz="1500" dirty="0"/>
              <a:t>. </a:t>
            </a:r>
            <a:r>
              <a:rPr lang="en-US" sz="1600" dirty="0" smtClean="0">
                <a:latin typeface="Comic Sans MS" pitchFamily="66" charset="0"/>
              </a:rPr>
              <a:t>We feel there is shortage of space in our house we now need to ____________.</a:t>
            </a:r>
          </a:p>
          <a:p>
            <a:endParaRPr lang="en-US" sz="1600" dirty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2. Our bathroom has become very old and dirty therefore we need to __________.</a:t>
            </a:r>
            <a:br>
              <a:rPr lang="en-US" sz="1600" dirty="0" smtClean="0">
                <a:latin typeface="Comic Sans MS" pitchFamily="66" charset="0"/>
              </a:rPr>
            </a:br>
            <a:r>
              <a:rPr lang="en-US" sz="1600" dirty="0">
                <a:latin typeface="Comic Sans MS" pitchFamily="66" charset="0"/>
              </a:rPr>
              <a:t>  </a:t>
            </a:r>
            <a:r>
              <a:rPr lang="en-US" sz="1600" dirty="0" smtClean="0">
                <a:latin typeface="Comic Sans MS" pitchFamily="66" charset="0"/>
              </a:rPr>
              <a:t/>
            </a:r>
            <a:br>
              <a:rPr lang="en-US" sz="1600" dirty="0" smtClean="0">
                <a:latin typeface="Comic Sans MS" pitchFamily="66" charset="0"/>
              </a:rPr>
            </a:br>
            <a:r>
              <a:rPr lang="en-US" sz="1600" dirty="0" smtClean="0">
                <a:latin typeface="Comic Sans MS" pitchFamily="66" charset="0"/>
              </a:rPr>
              <a:t>3. We need an extra bedroom, why don’t we ______________.</a:t>
            </a:r>
          </a:p>
          <a:p>
            <a:r>
              <a:rPr lang="en-US" sz="1600" dirty="0" smtClean="0">
                <a:latin typeface="Comic Sans MS" pitchFamily="66" charset="0"/>
              </a:rPr>
              <a:t/>
            </a:r>
            <a:br>
              <a:rPr lang="en-US" sz="1600" dirty="0" smtClean="0">
                <a:latin typeface="Comic Sans MS" pitchFamily="66" charset="0"/>
              </a:rPr>
            </a:br>
            <a:r>
              <a:rPr lang="en-US" sz="1600" dirty="0">
                <a:latin typeface="Comic Sans MS" pitchFamily="66" charset="0"/>
              </a:rPr>
              <a:t>4. </a:t>
            </a:r>
            <a:r>
              <a:rPr lang="en-US" sz="1600" dirty="0" smtClean="0">
                <a:latin typeface="Comic Sans MS" pitchFamily="66" charset="0"/>
              </a:rPr>
              <a:t>Our ceiling is leaking, we need to _______________.</a:t>
            </a:r>
          </a:p>
          <a:p>
            <a:endParaRPr lang="en-US" sz="1600" dirty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5. There is some major fault in the electrical systems so we need to ___________.</a:t>
            </a:r>
          </a:p>
          <a:p>
            <a:endParaRPr lang="en-US" sz="1600" dirty="0">
              <a:latin typeface="Comic Sans MS" pitchFamily="66" charset="0"/>
            </a:endParaRPr>
          </a:p>
          <a:p>
            <a:r>
              <a:rPr lang="en-US" sz="1600" dirty="0">
                <a:latin typeface="Comic Sans MS" pitchFamily="66" charset="0"/>
              </a:rPr>
              <a:t>6. We need to __________________ in our garden.</a:t>
            </a:r>
            <a:endParaRPr lang="en-GB" sz="1600" dirty="0">
              <a:latin typeface="Comic Sans MS" pitchFamily="66" charset="0"/>
            </a:endParaRPr>
          </a:p>
          <a:p>
            <a:endParaRPr lang="en-US" sz="1600" dirty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>7. Since the winters are approaching we </a:t>
            </a:r>
            <a:r>
              <a:rPr lang="en-US" sz="1600" dirty="0">
                <a:latin typeface="Comic Sans MS" pitchFamily="66" charset="0"/>
              </a:rPr>
              <a:t>need to __________________ </a:t>
            </a:r>
            <a:r>
              <a:rPr lang="en-US" sz="1600" dirty="0" smtClean="0">
                <a:latin typeface="Comic Sans MS" pitchFamily="66" charset="0"/>
              </a:rPr>
              <a:t>in our house..</a:t>
            </a:r>
            <a:endParaRPr lang="en-GB" sz="1600" dirty="0">
              <a:latin typeface="Comic Sans MS" pitchFamily="66" charset="0"/>
            </a:endParaRPr>
          </a:p>
          <a:p>
            <a:r>
              <a:rPr lang="en-US" sz="1600" dirty="0" smtClean="0">
                <a:latin typeface="Comic Sans MS" pitchFamily="66" charset="0"/>
              </a:rPr>
              <a:t/>
            </a:r>
            <a:br>
              <a:rPr lang="en-US" sz="1600" dirty="0" smtClean="0">
                <a:latin typeface="Comic Sans MS" pitchFamily="66" charset="0"/>
              </a:rPr>
            </a:br>
            <a:r>
              <a:rPr lang="en-US" sz="1600" dirty="0" smtClean="0">
                <a:latin typeface="Comic Sans MS" pitchFamily="66" charset="0"/>
              </a:rPr>
              <a:t>8. We need extra space in our living room, we need to ____________.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05116236"/>
              </p:ext>
            </p:extLst>
          </p:nvPr>
        </p:nvGraphicFramePr>
        <p:xfrm>
          <a:off x="264050" y="1011512"/>
          <a:ext cx="8568952" cy="162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07704" y="404664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rgbClr val="FFC000"/>
                </a:solidFill>
                <a:latin typeface="Arial Rounded MT Bold" pitchFamily="34" charset="0"/>
              </a:rPr>
              <a:t>Vocabulary Follow-up</a:t>
            </a:r>
            <a:endParaRPr lang="en-IN" sz="3200" b="1" i="1" u="sng" dirty="0">
              <a:solidFill>
                <a:srgbClr val="FFC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80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171</Words>
  <Application>Microsoft Office PowerPoint</Application>
  <PresentationFormat>On-screen Show (4:3)</PresentationFormat>
  <Paragraphs>68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NPD</dc:creator>
  <cp:lastModifiedBy>abc</cp:lastModifiedBy>
  <cp:revision>37</cp:revision>
  <dcterms:created xsi:type="dcterms:W3CDTF">2012-07-10T16:48:24Z</dcterms:created>
  <dcterms:modified xsi:type="dcterms:W3CDTF">2015-09-05T14:09:07Z</dcterms:modified>
</cp:coreProperties>
</file>