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26"/>
  </p:notesMasterIdLst>
  <p:handoutMasterIdLst>
    <p:handoutMasterId r:id="rId27"/>
  </p:handoutMasterIdLst>
  <p:sldIdLst>
    <p:sldId id="256" r:id="rId2"/>
    <p:sldId id="262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61" r:id="rId22"/>
    <p:sldId id="281" r:id="rId23"/>
    <p:sldId id="282" r:id="rId24"/>
    <p:sldId id="283" r:id="rId2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35" autoAdjust="0"/>
    <p:restoredTop sz="72812" autoAdjust="0"/>
  </p:normalViewPr>
  <p:slideViewPr>
    <p:cSldViewPr>
      <p:cViewPr varScale="1">
        <p:scale>
          <a:sx n="49" d="100"/>
          <a:sy n="49" d="100"/>
        </p:scale>
        <p:origin x="-199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886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16495C-A472-45D2-B088-2240756993B7}" type="datetimeFigureOut">
              <a:rPr lang="en-IN" smtClean="0"/>
              <a:t>28-03-2016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837A66-FA44-4557-880F-A156AE5A2AD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571413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D84291-192B-4472-999C-D95A2C338852}" type="datetimeFigureOut">
              <a:rPr lang="en-US" smtClean="0"/>
              <a:pPr/>
              <a:t>3/28/2016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68764B-2766-4980-B22E-864250E599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828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Ear ache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68764B-2766-4980-B22E-864250E5995A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dirty="0" smtClean="0"/>
              <a:t>heart attack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68764B-2766-4980-B22E-864250E5995A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dirty="0" smtClean="0"/>
              <a:t>Diabetes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68764B-2766-4980-B22E-864250E5995A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dirty="0" smtClean="0"/>
              <a:t>Constipation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68764B-2766-4980-B22E-864250E5995A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dirty="0" smtClean="0"/>
              <a:t>epilepsy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68764B-2766-4980-B22E-864250E5995A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dirty="0" smtClean="0"/>
              <a:t>Dandruff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68764B-2766-4980-B22E-864250E5995A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dirty="0" smtClean="0"/>
              <a:t>Hangover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68764B-2766-4980-B22E-864250E5995A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dirty="0" smtClean="0"/>
              <a:t>Sprain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68764B-2766-4980-B22E-864250E5995A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smtClean="0"/>
              <a:t>Asthma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68764B-2766-4980-B22E-864250E5995A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EXERCISE-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1)Give synonym: vomit- puke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2)Give antonym: Head- toe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3)Give meanings of the following- Headache, Fever, Fracture, Dandruff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4)Make a sentence with the words given below-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Bruise, hangover, flu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68764B-2766-4980-B22E-864250E5995A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5169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PT" sz="1200" dirty="0" smtClean="0"/>
              <a:t>Concussion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68764B-2766-4980-B22E-864250E5995A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PT" sz="1200" dirty="0" smtClean="0"/>
              <a:t>Measles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68764B-2766-4980-B22E-864250E5995A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dirty="0" smtClean="0"/>
              <a:t>sore throat.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68764B-2766-4980-B22E-864250E5995A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PT" sz="1200" dirty="0" smtClean="0"/>
              <a:t>Fracture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68764B-2766-4980-B22E-864250E5995A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dirty="0" smtClean="0"/>
              <a:t>Bruise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68764B-2766-4980-B22E-864250E5995A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dirty="0" smtClean="0"/>
              <a:t>Cramps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68764B-2766-4980-B22E-864250E5995A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dirty="0" smtClean="0"/>
              <a:t>Insomnia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68764B-2766-4980-B22E-864250E5995A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dirty="0" smtClean="0"/>
              <a:t>Blister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68764B-2766-4980-B22E-864250E5995A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8500" y="1387475"/>
            <a:ext cx="8108950" cy="4700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the outline text format</a:t>
            </a:r>
          </a:p>
          <a:p>
            <a:pPr lvl="1"/>
            <a:r>
              <a:rPr lang="en-GB" dirty="0" smtClean="0"/>
              <a:t>Second Outline Level</a:t>
            </a:r>
          </a:p>
          <a:p>
            <a:pPr lvl="2"/>
            <a:r>
              <a:rPr lang="en-GB" dirty="0" smtClean="0"/>
              <a:t>Third Outline Level</a:t>
            </a:r>
          </a:p>
          <a:p>
            <a:pPr lvl="3"/>
            <a:r>
              <a:rPr lang="en-GB" dirty="0" smtClean="0"/>
              <a:t>Fourth Outline Level</a:t>
            </a:r>
          </a:p>
          <a:p>
            <a:pPr lvl="4"/>
            <a:r>
              <a:rPr lang="en-GB" dirty="0" smtClean="0"/>
              <a:t>Fifth Outline Level</a:t>
            </a:r>
          </a:p>
          <a:p>
            <a:pPr lvl="4"/>
            <a:r>
              <a:rPr lang="en-GB" dirty="0" smtClean="0"/>
              <a:t>Sixth Outline Level</a:t>
            </a:r>
          </a:p>
          <a:p>
            <a:pPr lvl="4"/>
            <a:r>
              <a:rPr lang="en-GB" dirty="0" smtClean="0"/>
              <a:t>Seventh Outline Level</a:t>
            </a:r>
          </a:p>
          <a:p>
            <a:pPr lvl="4"/>
            <a:r>
              <a:rPr lang="en-GB" dirty="0" smtClean="0"/>
              <a:t>Eighth Outline Level</a:t>
            </a:r>
          </a:p>
          <a:p>
            <a:pPr lvl="4"/>
            <a:r>
              <a:rPr lang="en-GB" dirty="0" smtClean="0"/>
              <a:t>Ninth Outline Level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181822" cy="30566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598488" y="6526213"/>
            <a:ext cx="150812" cy="15081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ts val="625"/>
              </a:spcBef>
              <a:buSzPct val="100000"/>
              <a:defRPr sz="1000" b="1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8F6EB86-9D46-48BA-96E4-F8F79B28F2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44624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r>
              <a:rPr lang="en-US" dirty="0" smtClean="0"/>
              <a:t> </a:t>
            </a:r>
            <a:r>
              <a:rPr lang="en-US" b="1" baseline="0" dirty="0" smtClean="0">
                <a:solidFill>
                  <a:schemeClr val="bg1"/>
                </a:solidFill>
              </a:rPr>
              <a:t>Doctor Doctor</a:t>
            </a:r>
            <a:endParaRPr lang="en-US" b="1" baseline="0" dirty="0">
              <a:solidFill>
                <a:schemeClr val="bg1"/>
              </a:solidFill>
            </a:endParaRPr>
          </a:p>
        </p:txBody>
      </p:sp>
      <p:sp>
        <p:nvSpPr>
          <p:cNvPr id="10" name="Rectangle 12"/>
          <p:cNvSpPr>
            <a:spLocks noChangeArrowheads="1"/>
          </p:cNvSpPr>
          <p:nvPr userDrawn="1"/>
        </p:nvSpPr>
        <p:spPr bwMode="auto">
          <a:xfrm rot="10800000" flipV="1">
            <a:off x="5853113" y="6611938"/>
            <a:ext cx="3214687" cy="16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16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100" dirty="0">
                <a:solidFill>
                  <a:schemeClr val="bg1"/>
                </a:solidFill>
                <a:latin typeface="Arial" charset="0"/>
              </a:rPr>
              <a:t>© </a:t>
            </a:r>
            <a:r>
              <a:rPr lang="en-US" sz="1100" dirty="0" smtClean="0">
                <a:solidFill>
                  <a:schemeClr val="bg1"/>
                </a:solidFill>
                <a:latin typeface="Arial" charset="0"/>
              </a:rPr>
              <a:t>2016 </a:t>
            </a:r>
            <a:r>
              <a:rPr lang="en-US" sz="1100" dirty="0">
                <a:solidFill>
                  <a:schemeClr val="bg1"/>
                </a:solidFill>
                <a:latin typeface="Arial" charset="0"/>
              </a:rPr>
              <a:t>albert-learning.com</a:t>
            </a:r>
          </a:p>
        </p:txBody>
      </p:sp>
      <p:pic>
        <p:nvPicPr>
          <p:cNvPr id="11" name="Picture 11" descr="C:\Users\User\Desktop\Logo albert_rouge.png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-357188"/>
            <a:ext cx="1150937" cy="1152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otosearch.com/IMZ005/pbu0111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http://www.fotosearch.com/bthumb/IMZ/IMZ005/pbu0111.jpg" TargetMode="External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http://www.eslkidstuff.com/images/earache.gif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539552" y="764704"/>
            <a:ext cx="8208912" cy="5328592"/>
          </a:xfrm>
          <a:prstGeom prst="roundRect">
            <a:avLst/>
          </a:prstGeom>
          <a:solidFill>
            <a:srgbClr val="0070C0"/>
          </a:solidFill>
          <a:ln w="25082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/>
          <p:cNvSpPr txBox="1"/>
          <p:nvPr/>
        </p:nvSpPr>
        <p:spPr>
          <a:xfrm>
            <a:off x="467544" y="1124744"/>
            <a:ext cx="504056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 smtClean="0">
                <a:ln w="57150">
                  <a:solidFill>
                    <a:schemeClr val="tx2"/>
                  </a:solidFill>
                </a:ln>
                <a:solidFill>
                  <a:srgbClr val="FFC000"/>
                </a:solidFill>
                <a:latin typeface="Snap ITC" pitchFamily="82" charset="0"/>
              </a:rPr>
              <a:t>Doctor</a:t>
            </a:r>
          </a:p>
          <a:p>
            <a:pPr algn="ctr"/>
            <a:r>
              <a:rPr lang="en-US" sz="8000" dirty="0" smtClean="0">
                <a:ln w="57150">
                  <a:solidFill>
                    <a:schemeClr val="tx2"/>
                  </a:solidFill>
                </a:ln>
                <a:solidFill>
                  <a:srgbClr val="FFC000"/>
                </a:solidFill>
                <a:latin typeface="Snap ITC" pitchFamily="82" charset="0"/>
              </a:rPr>
              <a:t>Doctor</a:t>
            </a:r>
            <a:endParaRPr lang="en-GB" sz="8000" dirty="0" smtClean="0">
              <a:ln w="57150">
                <a:solidFill>
                  <a:schemeClr val="tx2"/>
                </a:solidFill>
              </a:ln>
              <a:solidFill>
                <a:srgbClr val="FFC000"/>
              </a:solidFill>
              <a:latin typeface="Snap ITC" pitchFamily="82" charset="0"/>
            </a:endParaRPr>
          </a:p>
        </p:txBody>
      </p:sp>
      <p:pic>
        <p:nvPicPr>
          <p:cNvPr id="23561" name="Picture 9" descr="http://occupations.phillipmartin.info/occupations_doctor.gif"/>
          <p:cNvPicPr>
            <a:picLocks noChangeAspect="1" noChangeArrowheads="1"/>
          </p:cNvPicPr>
          <p:nvPr/>
        </p:nvPicPr>
        <p:blipFill>
          <a:blip r:embed="rId2" cstate="print"/>
          <a:srcRect b="8379"/>
          <a:stretch>
            <a:fillRect/>
          </a:stretch>
        </p:blipFill>
        <p:spPr bwMode="auto">
          <a:xfrm>
            <a:off x="4427984" y="2348880"/>
            <a:ext cx="3674970" cy="3600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39552" y="764704"/>
            <a:ext cx="8208912" cy="5328592"/>
          </a:xfrm>
          <a:prstGeom prst="roundRect">
            <a:avLst/>
          </a:prstGeom>
          <a:solidFill>
            <a:srgbClr val="92D050"/>
          </a:solidFill>
          <a:ln w="2508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899592" y="1052736"/>
            <a:ext cx="799288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Arial Rounded MT Bold" pitchFamily="34" charset="0"/>
              </a:rPr>
              <a:t>If you need to wear a cast on your arm, you probably have a …</a:t>
            </a:r>
          </a:p>
          <a:p>
            <a:r>
              <a:rPr lang="en-US" sz="2800" dirty="0" smtClean="0">
                <a:latin typeface="Arial Rounded MT Bold" pitchFamily="34" charset="0"/>
              </a:rPr>
              <a:t>   </a:t>
            </a:r>
          </a:p>
          <a:p>
            <a:r>
              <a:rPr lang="en-US" sz="2800" dirty="0" smtClean="0">
                <a:latin typeface="Arial Rounded MT Bold" pitchFamily="34" charset="0"/>
              </a:rPr>
              <a:t>a)	rash.</a:t>
            </a:r>
          </a:p>
          <a:p>
            <a:r>
              <a:rPr lang="en-US" sz="2800" dirty="0" smtClean="0">
                <a:latin typeface="Arial Rounded MT Bold" pitchFamily="34" charset="0"/>
              </a:rPr>
              <a:t>b)	burn.</a:t>
            </a:r>
          </a:p>
          <a:p>
            <a:r>
              <a:rPr lang="en-US" sz="2800" dirty="0" smtClean="0">
                <a:latin typeface="Arial Rounded MT Bold" pitchFamily="34" charset="0"/>
              </a:rPr>
              <a:t>c)	fracture. </a:t>
            </a:r>
            <a:endParaRPr lang="en-GB" sz="2800" dirty="0" smtClean="0">
              <a:latin typeface="Arial Rounded MT Bold" pitchFamily="34" charset="0"/>
            </a:endParaRPr>
          </a:p>
        </p:txBody>
      </p:sp>
      <p:pic>
        <p:nvPicPr>
          <p:cNvPr id="12292" name="Picture 4" descr="http://www.kidclipart.net/free_kid_clip_art_pictures/kid_with_a_broken_arm_in_a_cast_and_a_sling_0515-1103-2404-1911_SMU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00192" y="2708920"/>
            <a:ext cx="1119484" cy="31683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39552" y="764704"/>
            <a:ext cx="8208912" cy="5328592"/>
          </a:xfrm>
          <a:prstGeom prst="roundRect">
            <a:avLst/>
          </a:prstGeom>
          <a:solidFill>
            <a:srgbClr val="92D050"/>
          </a:solidFill>
          <a:ln w="2508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1043608" y="1052736"/>
            <a:ext cx="756084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Arial Rounded MT Bold" pitchFamily="34" charset="0"/>
              </a:rPr>
              <a:t>What do you call it when you fall down and a part of your skin starts to darken?</a:t>
            </a:r>
          </a:p>
          <a:p>
            <a:r>
              <a:rPr lang="en-US" sz="2800" dirty="0" smtClean="0">
                <a:latin typeface="Arial Rounded MT Bold" pitchFamily="34" charset="0"/>
              </a:rPr>
              <a:t>  </a:t>
            </a:r>
          </a:p>
          <a:p>
            <a:r>
              <a:rPr lang="en-US" sz="2800" dirty="0" smtClean="0">
                <a:latin typeface="Arial Rounded MT Bold" pitchFamily="34" charset="0"/>
              </a:rPr>
              <a:t>a)	Sneeze.</a:t>
            </a:r>
          </a:p>
          <a:p>
            <a:r>
              <a:rPr lang="en-US" sz="2800" dirty="0" smtClean="0">
                <a:latin typeface="Arial Rounded MT Bold" pitchFamily="34" charset="0"/>
              </a:rPr>
              <a:t>b)	Bruise.</a:t>
            </a:r>
          </a:p>
          <a:p>
            <a:r>
              <a:rPr lang="en-US" sz="2800" dirty="0" smtClean="0">
                <a:latin typeface="Arial Rounded MT Bold" pitchFamily="34" charset="0"/>
              </a:rPr>
              <a:t>c)	Cut.</a:t>
            </a:r>
            <a:endParaRPr lang="en-GB" sz="2800" dirty="0" smtClean="0">
              <a:latin typeface="Arial Rounded MT Bold" pitchFamily="34" charset="0"/>
            </a:endParaRPr>
          </a:p>
        </p:txBody>
      </p:sp>
      <p:pic>
        <p:nvPicPr>
          <p:cNvPr id="25602" name="Picture 2" descr="http://schools.iclipart.com/dodl.php?linklokauth=LzA4MS9iYXRjaF8wMS9sa2lkYnJ1aXNlcy5qcGcsMTM0NTU1Mjg0NywxMjIuMTY5LjQxLjI1NSwwLDAsTExfMCwsZTNkNjNiMzBjOWIwYjYwZTc3YzNkNzNmMmM1YjNjZTY%3D/lkidbruises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73624" y="3410125"/>
            <a:ext cx="3354760" cy="246714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39552" y="764704"/>
            <a:ext cx="8208912" cy="5328592"/>
          </a:xfrm>
          <a:prstGeom prst="roundRect">
            <a:avLst/>
          </a:prstGeom>
          <a:solidFill>
            <a:srgbClr val="92D050"/>
          </a:solidFill>
          <a:ln w="2508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1043608" y="1097449"/>
            <a:ext cx="756084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Arial Rounded MT Bold" pitchFamily="34" charset="0"/>
              </a:rPr>
              <a:t>What do you call painful sensations caused by muscle contraction?</a:t>
            </a:r>
          </a:p>
          <a:p>
            <a:r>
              <a:rPr lang="en-US" sz="2800" dirty="0" smtClean="0">
                <a:latin typeface="Arial Rounded MT Bold" pitchFamily="34" charset="0"/>
              </a:rPr>
              <a:t>  </a:t>
            </a:r>
          </a:p>
          <a:p>
            <a:r>
              <a:rPr lang="en-US" sz="2800" dirty="0" smtClean="0">
                <a:latin typeface="Arial Rounded MT Bold" pitchFamily="34" charset="0"/>
              </a:rPr>
              <a:t>a)	Insect bite.</a:t>
            </a:r>
          </a:p>
          <a:p>
            <a:r>
              <a:rPr lang="en-US" sz="2800" dirty="0" smtClean="0">
                <a:latin typeface="Arial Rounded MT Bold" pitchFamily="34" charset="0"/>
              </a:rPr>
              <a:t>b)	Blister.</a:t>
            </a:r>
          </a:p>
          <a:p>
            <a:r>
              <a:rPr lang="en-US" sz="2800" dirty="0" smtClean="0">
                <a:latin typeface="Arial Rounded MT Bold" pitchFamily="34" charset="0"/>
              </a:rPr>
              <a:t>c)	Cramps.</a:t>
            </a:r>
            <a:endParaRPr lang="en-GB" sz="2800" dirty="0" smtClean="0">
              <a:latin typeface="Arial Rounded MT Bold" pitchFamily="34" charset="0"/>
            </a:endParaRPr>
          </a:p>
        </p:txBody>
      </p:sp>
      <p:pic>
        <p:nvPicPr>
          <p:cNvPr id="12290" name="Picture 2" descr="http://www.eorthopod.com/sites/default/files/images/general_muscle_cramps_intro0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20160" r="47081" b="11801"/>
          <a:stretch>
            <a:fillRect/>
          </a:stretch>
        </p:blipFill>
        <p:spPr bwMode="auto">
          <a:xfrm>
            <a:off x="5796136" y="3501008"/>
            <a:ext cx="2400267" cy="23145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39552" y="764704"/>
            <a:ext cx="8208912" cy="5328592"/>
          </a:xfrm>
          <a:prstGeom prst="roundRect">
            <a:avLst/>
          </a:prstGeom>
          <a:solidFill>
            <a:srgbClr val="92D050"/>
          </a:solidFill>
          <a:ln w="2508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827584" y="1111384"/>
            <a:ext cx="777686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Arial Rounded MT Bold" pitchFamily="34" charset="0"/>
              </a:rPr>
              <a:t>What do you call it when a person has difficulty falling asleep?</a:t>
            </a:r>
          </a:p>
          <a:p>
            <a:r>
              <a:rPr lang="en-US" sz="2800" dirty="0" smtClean="0">
                <a:latin typeface="Arial Rounded MT Bold" pitchFamily="34" charset="0"/>
              </a:rPr>
              <a:t>  </a:t>
            </a:r>
          </a:p>
          <a:p>
            <a:r>
              <a:rPr lang="en-US" sz="2800" dirty="0" smtClean="0">
                <a:latin typeface="Arial Rounded MT Bold" pitchFamily="34" charset="0"/>
              </a:rPr>
              <a:t>a)	Insomnia.</a:t>
            </a:r>
          </a:p>
          <a:p>
            <a:r>
              <a:rPr lang="en-US" sz="2800" dirty="0" smtClean="0">
                <a:latin typeface="Arial Rounded MT Bold" pitchFamily="34" charset="0"/>
              </a:rPr>
              <a:t>b)	Hiccups.</a:t>
            </a:r>
          </a:p>
          <a:p>
            <a:r>
              <a:rPr lang="en-US" sz="2800" dirty="0" smtClean="0">
                <a:latin typeface="Arial Rounded MT Bold" pitchFamily="34" charset="0"/>
              </a:rPr>
              <a:t>c)	Hysteria. </a:t>
            </a:r>
            <a:endParaRPr lang="en-GB" sz="2800" dirty="0" smtClean="0">
              <a:latin typeface="Arial Rounded MT Bold" pitchFamily="34" charset="0"/>
            </a:endParaRPr>
          </a:p>
        </p:txBody>
      </p:sp>
      <p:pic>
        <p:nvPicPr>
          <p:cNvPr id="9217" name="Picture 1" descr="http://www.fotosearch.com/bthumb/IMZ/IMZ005/pbu0111.jpg">
            <a:hlinkClick r:id="rId3"/>
          </p:cNvPr>
          <p:cNvPicPr>
            <a:picLocks noChangeAspect="1" noChangeArrowheads="1"/>
          </p:cNvPicPr>
          <p:nvPr/>
        </p:nvPicPr>
        <p:blipFill>
          <a:blip r:embed="rId4" r:link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76056" y="2924944"/>
            <a:ext cx="2736304" cy="2840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39552" y="764704"/>
            <a:ext cx="8208912" cy="5328592"/>
          </a:xfrm>
          <a:prstGeom prst="roundRect">
            <a:avLst/>
          </a:prstGeom>
          <a:solidFill>
            <a:srgbClr val="92D050"/>
          </a:solidFill>
          <a:ln w="2508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827584" y="1169457"/>
            <a:ext cx="813690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Arial Rounded MT Bold" pitchFamily="34" charset="0"/>
              </a:rPr>
              <a:t>What do you call a small pocket of fluid under the skin?</a:t>
            </a:r>
          </a:p>
          <a:p>
            <a:r>
              <a:rPr lang="en-US" sz="2800" dirty="0" smtClean="0">
                <a:latin typeface="Arial Rounded MT Bold" pitchFamily="34" charset="0"/>
              </a:rPr>
              <a:t>  </a:t>
            </a:r>
          </a:p>
          <a:p>
            <a:r>
              <a:rPr lang="en-US" sz="2800" dirty="0" smtClean="0">
                <a:latin typeface="Arial Rounded MT Bold" pitchFamily="34" charset="0"/>
              </a:rPr>
              <a:t>a)	Cut.</a:t>
            </a:r>
          </a:p>
          <a:p>
            <a:r>
              <a:rPr lang="en-US" sz="2800" dirty="0" smtClean="0">
                <a:latin typeface="Arial Rounded MT Bold" pitchFamily="34" charset="0"/>
              </a:rPr>
              <a:t>b)	Burn.</a:t>
            </a:r>
          </a:p>
          <a:p>
            <a:r>
              <a:rPr lang="en-US" sz="2800" dirty="0" smtClean="0">
                <a:latin typeface="Arial Rounded MT Bold" pitchFamily="34" charset="0"/>
              </a:rPr>
              <a:t>c)	Blister.</a:t>
            </a:r>
            <a:endParaRPr lang="en-GB" sz="2800" dirty="0" smtClean="0">
              <a:latin typeface="Arial Rounded MT Bold" pitchFamily="34" charset="0"/>
            </a:endParaRPr>
          </a:p>
        </p:txBody>
      </p:sp>
      <p:pic>
        <p:nvPicPr>
          <p:cNvPr id="19458" name="Picture 2" descr="http://schools.iclipart.com/dodl.php?linklokauth=LzAxNC9iYXRjaF8wMS9CbGlzdGVycy5qcGcsMTM0NTU1MzA3NSwxMjIuMTY5LjQxLjI1NSwwLDAsTExfMCwsYzAzOWFkNzZlNTVlYzI1ZDk5YzliZjk3ZmMxYzUxZmI%3D/Blisters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95936" y="2318205"/>
            <a:ext cx="4613818" cy="36310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39552" y="764704"/>
            <a:ext cx="8208912" cy="5328592"/>
          </a:xfrm>
          <a:prstGeom prst="roundRect">
            <a:avLst/>
          </a:prstGeom>
          <a:solidFill>
            <a:srgbClr val="92D050"/>
          </a:solidFill>
          <a:ln w="2508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971600" y="1039376"/>
            <a:ext cx="756084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Arial Rounded MT Bold" pitchFamily="34" charset="0"/>
              </a:rPr>
              <a:t>If you’re feeling a strong pain in your chest, you’re probably having a …</a:t>
            </a:r>
          </a:p>
          <a:p>
            <a:r>
              <a:rPr lang="en-US" sz="2800" dirty="0" smtClean="0">
                <a:latin typeface="Arial Rounded MT Bold" pitchFamily="34" charset="0"/>
              </a:rPr>
              <a:t>   </a:t>
            </a:r>
          </a:p>
          <a:p>
            <a:r>
              <a:rPr lang="en-US" sz="2800" dirty="0" smtClean="0">
                <a:latin typeface="Arial Rounded MT Bold" pitchFamily="34" charset="0"/>
              </a:rPr>
              <a:t>a)	heart attack.</a:t>
            </a:r>
          </a:p>
          <a:p>
            <a:r>
              <a:rPr lang="en-US" sz="2800" dirty="0" smtClean="0">
                <a:latin typeface="Arial Rounded MT Bold" pitchFamily="34" charset="0"/>
              </a:rPr>
              <a:t>b)	heartburn.</a:t>
            </a:r>
          </a:p>
          <a:p>
            <a:r>
              <a:rPr lang="en-US" sz="2800" dirty="0" smtClean="0">
                <a:latin typeface="Arial Rounded MT Bold" pitchFamily="34" charset="0"/>
              </a:rPr>
              <a:t>c)	asthma attack.</a:t>
            </a:r>
            <a:endParaRPr lang="en-GB" sz="2800" dirty="0" smtClean="0">
              <a:latin typeface="Arial Rounded MT Bold" pitchFamily="34" charset="0"/>
            </a:endParaRPr>
          </a:p>
        </p:txBody>
      </p:sp>
      <p:pic>
        <p:nvPicPr>
          <p:cNvPr id="7171" name="Picture 3" descr="http://www.arthursclipart.org/death/death/death%20by%20heart%20attack.gif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76056" y="3356992"/>
            <a:ext cx="3247436" cy="17556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39552" y="764704"/>
            <a:ext cx="8208912" cy="5328592"/>
          </a:xfrm>
          <a:prstGeom prst="roundRect">
            <a:avLst/>
          </a:prstGeom>
          <a:solidFill>
            <a:srgbClr val="92D050"/>
          </a:solidFill>
          <a:ln w="2508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827584" y="1124744"/>
            <a:ext cx="806489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Arial Rounded MT Bold" pitchFamily="34" charset="0"/>
              </a:rPr>
              <a:t>What do you call it when a person has high blood sugar?</a:t>
            </a:r>
          </a:p>
          <a:p>
            <a:r>
              <a:rPr lang="en-US" sz="2800" dirty="0" smtClean="0">
                <a:latin typeface="Arial Rounded MT Bold" pitchFamily="34" charset="0"/>
              </a:rPr>
              <a:t>  </a:t>
            </a:r>
          </a:p>
          <a:p>
            <a:r>
              <a:rPr lang="en-US" sz="2800" dirty="0" smtClean="0">
                <a:latin typeface="Arial Rounded MT Bold" pitchFamily="34" charset="0"/>
              </a:rPr>
              <a:t>a)	Diabetes.</a:t>
            </a:r>
          </a:p>
          <a:p>
            <a:r>
              <a:rPr lang="en-US" sz="2800" dirty="0" smtClean="0">
                <a:latin typeface="Arial Rounded MT Bold" pitchFamily="34" charset="0"/>
              </a:rPr>
              <a:t>b)	Insulin.</a:t>
            </a:r>
          </a:p>
          <a:p>
            <a:r>
              <a:rPr lang="en-US" sz="2800" dirty="0" smtClean="0">
                <a:latin typeface="Arial Rounded MT Bold" pitchFamily="34" charset="0"/>
              </a:rPr>
              <a:t>c)	High blood pressure. </a:t>
            </a:r>
          </a:p>
        </p:txBody>
      </p:sp>
      <p:pic>
        <p:nvPicPr>
          <p:cNvPr id="15362" name="Picture 2" descr="http://schools.iclipart.com/dodl.php?linklokauth=LzAxOC9iYXRjaF8wNC93b21hbmJsb29kY2hlY2suanBnLDEzNDU1NTMxODMsMTIyLjE2OS40MS4yNTUsMCwwLExMXzAsLDQ1ZWNlMjFkODMwZTY3MzlmN2YzYzlkOTIwMjI5ZjQ5/womanbloodcheck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52120" y="2276872"/>
            <a:ext cx="3168352" cy="30583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39552" y="764704"/>
            <a:ext cx="8208912" cy="5328592"/>
          </a:xfrm>
          <a:prstGeom prst="roundRect">
            <a:avLst/>
          </a:prstGeom>
          <a:solidFill>
            <a:srgbClr val="92D050"/>
          </a:solidFill>
          <a:ln w="2508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827584" y="1124744"/>
            <a:ext cx="784887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Arial Rounded MT Bold" pitchFamily="34" charset="0"/>
              </a:rPr>
              <a:t>A person that has difficulty in defecating suffers from …</a:t>
            </a:r>
          </a:p>
          <a:p>
            <a:endParaRPr lang="en-US" sz="2800" dirty="0" smtClean="0">
              <a:latin typeface="Arial Rounded MT Bold" pitchFamily="34" charset="0"/>
            </a:endParaRPr>
          </a:p>
          <a:p>
            <a:r>
              <a:rPr lang="en-US" sz="2800" dirty="0" smtClean="0">
                <a:latin typeface="Arial Rounded MT Bold" pitchFamily="34" charset="0"/>
              </a:rPr>
              <a:t>a)	Constipation.</a:t>
            </a:r>
          </a:p>
          <a:p>
            <a:r>
              <a:rPr lang="en-US" sz="2800" dirty="0" smtClean="0">
                <a:latin typeface="Arial Rounded MT Bold" pitchFamily="34" charset="0"/>
              </a:rPr>
              <a:t>b)	Diarrhea.</a:t>
            </a:r>
          </a:p>
          <a:p>
            <a:r>
              <a:rPr lang="en-US" sz="2800" dirty="0" smtClean="0">
                <a:latin typeface="Arial Rounded MT Bold" pitchFamily="34" charset="0"/>
              </a:rPr>
              <a:t>c)	Appendicitis. </a:t>
            </a:r>
            <a:endParaRPr lang="en-GB" sz="2800" dirty="0" smtClean="0">
              <a:latin typeface="Arial Rounded MT Bold" pitchFamily="34" charset="0"/>
            </a:endParaRPr>
          </a:p>
        </p:txBody>
      </p:sp>
      <p:pic>
        <p:nvPicPr>
          <p:cNvPr id="13314" name="Picture 2" descr="http://schools.iclipart.com/dodl.php?linklokauth=LzE3Ny9iYXRjaF8wMS8xNmEuanBnLDEzNDU1NTMzMDYsMTIyLjE2OS40MS4yNTUsMCwwLExMXzAsLDAwZDUzNGIzOWU0ZDEwNWM1YjgwODhmOWRjYjRiMzEx/16a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88024" y="2528900"/>
            <a:ext cx="4464496" cy="33483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39552" y="764704"/>
            <a:ext cx="8208912" cy="5328592"/>
          </a:xfrm>
          <a:prstGeom prst="roundRect">
            <a:avLst/>
          </a:prstGeom>
          <a:solidFill>
            <a:srgbClr val="92D050"/>
          </a:solidFill>
          <a:ln w="2508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899592" y="1052736"/>
            <a:ext cx="777686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Arial Rounded MT Bold" pitchFamily="34" charset="0"/>
              </a:rPr>
              <a:t>People who have repeated unprovoked seizures, suffer from…</a:t>
            </a:r>
          </a:p>
          <a:p>
            <a:r>
              <a:rPr lang="en-US" sz="2800" dirty="0" smtClean="0">
                <a:latin typeface="Arial Rounded MT Bold" pitchFamily="34" charset="0"/>
              </a:rPr>
              <a:t>  </a:t>
            </a:r>
          </a:p>
          <a:p>
            <a:r>
              <a:rPr lang="en-US" sz="2800" dirty="0" smtClean="0">
                <a:latin typeface="Arial Rounded MT Bold" pitchFamily="34" charset="0"/>
              </a:rPr>
              <a:t>a)	epilepsy.</a:t>
            </a:r>
          </a:p>
          <a:p>
            <a:r>
              <a:rPr lang="en-US" sz="2800" dirty="0" smtClean="0">
                <a:latin typeface="Arial Rounded MT Bold" pitchFamily="34" charset="0"/>
              </a:rPr>
              <a:t>b)	strokes.</a:t>
            </a:r>
          </a:p>
          <a:p>
            <a:r>
              <a:rPr lang="en-US" sz="2800" dirty="0" smtClean="0">
                <a:latin typeface="Arial Rounded MT Bold" pitchFamily="34" charset="0"/>
              </a:rPr>
              <a:t>c)	acne. </a:t>
            </a:r>
            <a:r>
              <a:rPr lang="en-US" sz="1600" dirty="0" smtClean="0"/>
              <a:t>	</a:t>
            </a:r>
            <a:endParaRPr lang="en-GB" sz="1600" dirty="0" smtClean="0"/>
          </a:p>
        </p:txBody>
      </p:sp>
      <p:pic>
        <p:nvPicPr>
          <p:cNvPr id="4098" name="Picture 2" descr="http://pediatricneurology.com/seizur1.gif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16016" y="2564904"/>
            <a:ext cx="3744416" cy="31426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39552" y="764704"/>
            <a:ext cx="8208912" cy="5328592"/>
          </a:xfrm>
          <a:prstGeom prst="roundRect">
            <a:avLst/>
          </a:prstGeom>
          <a:solidFill>
            <a:srgbClr val="92D050"/>
          </a:solidFill>
          <a:ln w="2508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899592" y="974333"/>
            <a:ext cx="770485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Arial Rounded MT Bold" pitchFamily="34" charset="0"/>
              </a:rPr>
              <a:t>What do you call the shedding of dead skin from the scalp?</a:t>
            </a:r>
          </a:p>
          <a:p>
            <a:r>
              <a:rPr lang="en-US" sz="2800" dirty="0" smtClean="0">
                <a:latin typeface="Arial Rounded MT Bold" pitchFamily="34" charset="0"/>
              </a:rPr>
              <a:t>   </a:t>
            </a:r>
          </a:p>
          <a:p>
            <a:r>
              <a:rPr lang="en-US" sz="2800" dirty="0" smtClean="0">
                <a:latin typeface="Arial Rounded MT Bold" pitchFamily="34" charset="0"/>
              </a:rPr>
              <a:t>a)	Sunburn.</a:t>
            </a:r>
          </a:p>
          <a:p>
            <a:r>
              <a:rPr lang="en-US" sz="2800" dirty="0" smtClean="0">
                <a:latin typeface="Arial Rounded MT Bold" pitchFamily="34" charset="0"/>
              </a:rPr>
              <a:t>b)	Bleed.</a:t>
            </a:r>
          </a:p>
          <a:p>
            <a:r>
              <a:rPr lang="en-US" sz="2800" dirty="0" smtClean="0">
                <a:latin typeface="Arial Rounded MT Bold" pitchFamily="34" charset="0"/>
              </a:rPr>
              <a:t>c)	Dandruff</a:t>
            </a:r>
            <a:r>
              <a:rPr lang="en-US" sz="2000" dirty="0" smtClean="0"/>
              <a:t>. </a:t>
            </a:r>
            <a:endParaRPr lang="en-GB" sz="2000" dirty="0" smtClean="0"/>
          </a:p>
        </p:txBody>
      </p:sp>
      <p:pic>
        <p:nvPicPr>
          <p:cNvPr id="9218" name="Picture 2" descr="http://schools.iclipart.com/dodl.php?linklokauth=LzA4MS9iYXRjaF8wMS9mZ2lybGRhbmRydWZmLmpwZywxMzQ1NTUzMzgxLDEyMi4xNjkuNDEuMjU1LDAsMCxMTF8wLCxiNDAzODkxODU3NzQzYjhhN2JlOTA4MzlmNDJkMjg4NQ%3D%3D/fgirldandruff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08104" y="2420888"/>
            <a:ext cx="2427732" cy="3657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323528" y="764704"/>
            <a:ext cx="8208912" cy="5328592"/>
          </a:xfrm>
          <a:prstGeom prst="roundRect">
            <a:avLst/>
          </a:prstGeom>
          <a:solidFill>
            <a:srgbClr val="92D050"/>
          </a:solidFill>
          <a:ln w="2508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/>
        </p:nvSpPr>
        <p:spPr>
          <a:xfrm>
            <a:off x="1043608" y="1064925"/>
            <a:ext cx="698477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Arial Rounded MT Bold" pitchFamily="34" charset="0"/>
              </a:rPr>
              <a:t>What do you call a pain in the head or neck?</a:t>
            </a:r>
          </a:p>
          <a:p>
            <a:endParaRPr lang="en-US" sz="2800" dirty="0" smtClean="0">
              <a:latin typeface="Arial Rounded MT Bold" pitchFamily="34" charset="0"/>
            </a:endParaRPr>
          </a:p>
          <a:p>
            <a:r>
              <a:rPr lang="en-US" sz="2800" dirty="0" smtClean="0">
                <a:latin typeface="Arial Rounded MT Bold" pitchFamily="34" charset="0"/>
              </a:rPr>
              <a:t>a)	Headache.</a:t>
            </a:r>
          </a:p>
          <a:p>
            <a:r>
              <a:rPr lang="en-US" sz="2800" dirty="0" smtClean="0">
                <a:latin typeface="Arial Rounded MT Bold" pitchFamily="34" charset="0"/>
              </a:rPr>
              <a:t>b)	Bad head.</a:t>
            </a:r>
          </a:p>
          <a:p>
            <a:r>
              <a:rPr lang="en-US" sz="2800" dirty="0" smtClean="0">
                <a:latin typeface="Arial Rounded MT Bold" pitchFamily="34" charset="0"/>
              </a:rPr>
              <a:t>c)	Hitch. </a:t>
            </a:r>
            <a:endParaRPr lang="en-US" sz="2800" dirty="0">
              <a:latin typeface="Arial Rounded MT Bold" pitchFamily="34" charset="0"/>
            </a:endParaRPr>
          </a:p>
        </p:txBody>
      </p:sp>
      <p:pic>
        <p:nvPicPr>
          <p:cNvPr id="39938" name="Picture 2" descr="http://schools.iclipart.com/dodl.php?linklokauth=LzAxOC9iYXRjaF8wNS9idXNpbmVzcy9tYW5fMDY5LmpwZywxMzQ1NTUyNTAxLDEyMi4xNjkuNDEuMjU1LDAsMCxMTF8wLCxjNzExZGYzNTg4NzI0ZjMzMDhlZTM2ZTJmZDMzNjMyNg%3D%3D/man_069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12160" y="2636912"/>
            <a:ext cx="2169615" cy="31113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39552" y="764704"/>
            <a:ext cx="8208912" cy="5328592"/>
          </a:xfrm>
          <a:prstGeom prst="roundRect">
            <a:avLst/>
          </a:prstGeom>
          <a:solidFill>
            <a:srgbClr val="92D050"/>
          </a:solidFill>
          <a:ln w="2508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899592" y="1039376"/>
            <a:ext cx="770485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Arial Rounded MT Bold" pitchFamily="34" charset="0"/>
              </a:rPr>
              <a:t>What do you call the symptoms that follow heavy alcohol consumption?</a:t>
            </a:r>
          </a:p>
          <a:p>
            <a:r>
              <a:rPr lang="en-US" sz="2800" dirty="0" smtClean="0">
                <a:latin typeface="Arial Rounded MT Bold" pitchFamily="34" charset="0"/>
              </a:rPr>
              <a:t>   </a:t>
            </a:r>
          </a:p>
          <a:p>
            <a:r>
              <a:rPr lang="en-US" sz="2800" dirty="0" smtClean="0">
                <a:latin typeface="Arial Rounded MT Bold" pitchFamily="34" charset="0"/>
              </a:rPr>
              <a:t>a)	Nose bleed.</a:t>
            </a:r>
          </a:p>
          <a:p>
            <a:r>
              <a:rPr lang="en-US" sz="2800" dirty="0" smtClean="0">
                <a:latin typeface="Arial Rounded MT Bold" pitchFamily="34" charset="0"/>
              </a:rPr>
              <a:t>b)	Hangover.</a:t>
            </a:r>
          </a:p>
          <a:p>
            <a:r>
              <a:rPr lang="en-US" sz="2800" dirty="0" smtClean="0">
                <a:latin typeface="Arial Rounded MT Bold" pitchFamily="34" charset="0"/>
              </a:rPr>
              <a:t>c)	Runny nose.</a:t>
            </a:r>
            <a:endParaRPr lang="en-GB" sz="2800" dirty="0" smtClean="0">
              <a:latin typeface="Arial Rounded MT Bold" pitchFamily="34" charset="0"/>
            </a:endParaRPr>
          </a:p>
        </p:txBody>
      </p:sp>
      <p:pic>
        <p:nvPicPr>
          <p:cNvPr id="4098" name="Picture 2" descr="http://images.paraorkut.com/img/pics/images/h/homer_simpsons_hungover-13026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08104" y="2852936"/>
            <a:ext cx="3024336" cy="30545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39552" y="764704"/>
            <a:ext cx="8208912" cy="5328592"/>
          </a:xfrm>
          <a:prstGeom prst="roundRect">
            <a:avLst/>
          </a:prstGeom>
          <a:solidFill>
            <a:srgbClr val="92D050"/>
          </a:solidFill>
          <a:ln w="2508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827584" y="1124744"/>
            <a:ext cx="777686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Arial Rounded MT Bold" pitchFamily="34" charset="0"/>
              </a:rPr>
              <a:t>What do you call an injury to ligaments caused by overstretching them?</a:t>
            </a:r>
          </a:p>
          <a:p>
            <a:r>
              <a:rPr lang="en-US" sz="2800" dirty="0" smtClean="0">
                <a:latin typeface="Arial Rounded MT Bold" pitchFamily="34" charset="0"/>
              </a:rPr>
              <a:t>   </a:t>
            </a:r>
          </a:p>
          <a:p>
            <a:r>
              <a:rPr lang="en-US" sz="2800" dirty="0" smtClean="0">
                <a:latin typeface="Arial Rounded MT Bold" pitchFamily="34" charset="0"/>
              </a:rPr>
              <a:t>a)	Sprain.</a:t>
            </a:r>
          </a:p>
          <a:p>
            <a:r>
              <a:rPr lang="en-US" sz="2800" dirty="0" smtClean="0">
                <a:latin typeface="Arial Rounded MT Bold" pitchFamily="34" charset="0"/>
              </a:rPr>
              <a:t>b)	Contusion.</a:t>
            </a:r>
          </a:p>
          <a:p>
            <a:r>
              <a:rPr lang="en-US" sz="2800" dirty="0" smtClean="0">
                <a:latin typeface="Arial Rounded MT Bold" pitchFamily="34" charset="0"/>
              </a:rPr>
              <a:t>c)	Bump. </a:t>
            </a:r>
            <a:r>
              <a:rPr lang="en-US" sz="1600" dirty="0" smtClean="0"/>
              <a:t>	</a:t>
            </a:r>
            <a:endParaRPr lang="en-GB" sz="1600" dirty="0"/>
          </a:p>
        </p:txBody>
      </p:sp>
      <p:pic>
        <p:nvPicPr>
          <p:cNvPr id="5122" name="Picture 2" descr="http://schools.iclipart.com/dodl.php?linklokauth=LzA4MS9iYXRjaF8wMS9remtpZHNwcmFpbi5qcGcsMTM0NTU1MzQ4MCwxMjIuMTY5LjQxLjI1NSwwLDAsTExfMCwsOWZiNThiYjdiMDJkYzYxMzg4ZmNhNmFjNTNiYTY4NDQ%3D/kzkidsprain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4048" y="2780928"/>
            <a:ext cx="3657600" cy="30434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539552" y="764704"/>
            <a:ext cx="8208912" cy="5328592"/>
          </a:xfrm>
          <a:prstGeom prst="roundRect">
            <a:avLst/>
          </a:prstGeom>
          <a:solidFill>
            <a:srgbClr val="92D050"/>
          </a:solidFill>
          <a:ln w="2508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899592" y="1052737"/>
            <a:ext cx="756084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Arial Rounded MT Bold" pitchFamily="34" charset="0"/>
              </a:rPr>
              <a:t>What do you call a chronic inflammatory disease of the airways?</a:t>
            </a:r>
          </a:p>
          <a:p>
            <a:r>
              <a:rPr lang="en-US" sz="2800" dirty="0" smtClean="0">
                <a:latin typeface="Arial Rounded MT Bold" pitchFamily="34" charset="0"/>
              </a:rPr>
              <a:t>   </a:t>
            </a:r>
          </a:p>
          <a:p>
            <a:r>
              <a:rPr lang="en-US" sz="2800" dirty="0" smtClean="0">
                <a:latin typeface="Arial Rounded MT Bold" pitchFamily="34" charset="0"/>
              </a:rPr>
              <a:t>a)	Sneezing.</a:t>
            </a:r>
          </a:p>
          <a:p>
            <a:r>
              <a:rPr lang="en-US" sz="2800" dirty="0" smtClean="0">
                <a:latin typeface="Arial Rounded MT Bold" pitchFamily="34" charset="0"/>
              </a:rPr>
              <a:t>b)	Bronchitis.</a:t>
            </a:r>
          </a:p>
          <a:p>
            <a:r>
              <a:rPr lang="en-US" sz="2800" dirty="0" smtClean="0">
                <a:latin typeface="Arial Rounded MT Bold" pitchFamily="34" charset="0"/>
              </a:rPr>
              <a:t>c)	Asthma. </a:t>
            </a:r>
            <a:endParaRPr lang="en-GB" sz="2800" dirty="0" smtClean="0">
              <a:latin typeface="Arial Rounded MT Bold" pitchFamily="34" charset="0"/>
            </a:endParaRPr>
          </a:p>
        </p:txBody>
      </p:sp>
      <p:pic>
        <p:nvPicPr>
          <p:cNvPr id="3074" name="Picture 2" descr="http://schools.iclipart.com/dodl.php?linklokauth=LzAxNC9iYXRjaF8wMS9QdWZmZXIyLmpwZywxMzQ1NTUzNTUxLDEyMi4xNjkuNDEuMjU1LDAsMCxMTF8wLCw0Njk1YjhiYTQ4NWVhOTg1Mzk1M2M2NWZlODVmYjhmNw%3D%3D/Puffer2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80112" y="2852936"/>
            <a:ext cx="2687466" cy="29589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39552" y="548680"/>
            <a:ext cx="8208912" cy="5760640"/>
          </a:xfrm>
          <a:prstGeom prst="roundRect">
            <a:avLst/>
          </a:prstGeom>
          <a:solidFill>
            <a:srgbClr val="0070C0"/>
          </a:solidFill>
          <a:ln w="25082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1331640" y="1494656"/>
            <a:ext cx="7056784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2" anchor="ctr" anchorCtr="0" compatLnSpc="1">
            <a:prstTxWarp prst="textNoShape">
              <a:avLst/>
            </a:prstTxWarp>
            <a:spAutoFit/>
          </a:bodyPr>
          <a:lstStyle/>
          <a:p>
            <a:pPr marL="342900" lvl="0" indent="-342900">
              <a:buFont typeface="+mj-lt"/>
              <a:buAutoNum type="arabicPeriod"/>
            </a:pPr>
            <a:r>
              <a:rPr lang="en-US" sz="2400" b="1" dirty="0" smtClean="0">
                <a:solidFill>
                  <a:schemeClr val="bg1"/>
                </a:solidFill>
                <a:latin typeface="Arial Rounded MT Bold" pitchFamily="34" charset="0"/>
              </a:rPr>
              <a:t>Headache.</a:t>
            </a:r>
            <a:endParaRPr lang="en-GB" sz="2400" dirty="0" smtClean="0">
              <a:solidFill>
                <a:schemeClr val="bg1"/>
              </a:solidFill>
              <a:latin typeface="Arial Rounded MT Bold" pitchFamily="34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en-US" sz="2400" dirty="0" smtClean="0">
                <a:solidFill>
                  <a:schemeClr val="bg1"/>
                </a:solidFill>
                <a:latin typeface="Arial Rounded MT Bold" pitchFamily="34" charset="0"/>
              </a:rPr>
              <a:t>A flu.</a:t>
            </a:r>
            <a:endParaRPr lang="en-GB" sz="2400" dirty="0" smtClean="0">
              <a:solidFill>
                <a:schemeClr val="bg1"/>
              </a:solidFill>
              <a:latin typeface="Arial Rounded MT Bold" pitchFamily="34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en-US" sz="2400" dirty="0" smtClean="0">
                <a:solidFill>
                  <a:schemeClr val="bg1"/>
                </a:solidFill>
                <a:latin typeface="Arial Rounded MT Bold" pitchFamily="34" charset="0"/>
              </a:rPr>
              <a:t>A fever.</a:t>
            </a:r>
            <a:endParaRPr lang="en-GB" sz="2400" dirty="0" smtClean="0">
              <a:solidFill>
                <a:schemeClr val="bg1"/>
              </a:solidFill>
              <a:latin typeface="Arial Rounded MT Bold" pitchFamily="34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en-US" sz="2400" dirty="0" smtClean="0">
                <a:solidFill>
                  <a:schemeClr val="bg1"/>
                </a:solidFill>
                <a:latin typeface="Arial Rounded MT Bold" pitchFamily="34" charset="0"/>
              </a:rPr>
              <a:t>Food poisoning.</a:t>
            </a:r>
            <a:endParaRPr lang="en-GB" sz="2400" dirty="0" smtClean="0">
              <a:solidFill>
                <a:schemeClr val="bg1"/>
              </a:solidFill>
              <a:latin typeface="Arial Rounded MT Bold" pitchFamily="34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pt-PT" sz="2400" dirty="0" smtClean="0">
                <a:solidFill>
                  <a:schemeClr val="bg1"/>
                </a:solidFill>
                <a:latin typeface="Arial Rounded MT Bold" pitchFamily="34" charset="0"/>
              </a:rPr>
              <a:t>Earache.</a:t>
            </a:r>
            <a:endParaRPr lang="en-GB" sz="2400" dirty="0" smtClean="0">
              <a:solidFill>
                <a:schemeClr val="bg1"/>
              </a:solidFill>
              <a:latin typeface="Arial Rounded MT Bold" pitchFamily="34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pt-PT" sz="2400" dirty="0" smtClean="0">
                <a:solidFill>
                  <a:schemeClr val="bg1"/>
                </a:solidFill>
                <a:latin typeface="Arial Rounded MT Bold" pitchFamily="34" charset="0"/>
              </a:rPr>
              <a:t>Concussion.</a:t>
            </a:r>
            <a:endParaRPr lang="en-GB" sz="2400" dirty="0" smtClean="0">
              <a:solidFill>
                <a:schemeClr val="bg1"/>
              </a:solidFill>
              <a:latin typeface="Arial Rounded MT Bold" pitchFamily="34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pt-PT" sz="2400" dirty="0" smtClean="0">
                <a:solidFill>
                  <a:schemeClr val="bg1"/>
                </a:solidFill>
                <a:latin typeface="Arial Rounded MT Bold" pitchFamily="34" charset="0"/>
              </a:rPr>
              <a:t>Measles.</a:t>
            </a:r>
            <a:endParaRPr lang="en-GB" sz="2400" dirty="0" smtClean="0">
              <a:solidFill>
                <a:schemeClr val="bg1"/>
              </a:solidFill>
              <a:latin typeface="Arial Rounded MT Bold" pitchFamily="34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pt-PT" sz="2400" dirty="0" smtClean="0">
                <a:solidFill>
                  <a:schemeClr val="bg1"/>
                </a:solidFill>
                <a:latin typeface="Arial Rounded MT Bold" pitchFamily="34" charset="0"/>
              </a:rPr>
              <a:t>Sore throat.</a:t>
            </a:r>
            <a:endParaRPr lang="en-GB" sz="2400" dirty="0" smtClean="0">
              <a:solidFill>
                <a:schemeClr val="bg1"/>
              </a:solidFill>
              <a:latin typeface="Arial Rounded MT Bold" pitchFamily="34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pt-PT" sz="2400" dirty="0" smtClean="0">
                <a:solidFill>
                  <a:schemeClr val="bg1"/>
                </a:solidFill>
                <a:latin typeface="Arial Rounded MT Bold" pitchFamily="34" charset="0"/>
              </a:rPr>
              <a:t>Fracture.</a:t>
            </a:r>
            <a:endParaRPr lang="en-GB" sz="2400" dirty="0" smtClean="0">
              <a:solidFill>
                <a:schemeClr val="bg1"/>
              </a:solidFill>
              <a:latin typeface="Arial Rounded MT Bold" pitchFamily="34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pt-PT" sz="2400" dirty="0" smtClean="0">
                <a:solidFill>
                  <a:schemeClr val="bg1"/>
                </a:solidFill>
                <a:latin typeface="Arial Rounded MT Bold" pitchFamily="34" charset="0"/>
              </a:rPr>
              <a:t>Bruise.</a:t>
            </a:r>
            <a:endParaRPr lang="en-GB" sz="2400" dirty="0" smtClean="0">
              <a:solidFill>
                <a:schemeClr val="bg1"/>
              </a:solidFill>
              <a:latin typeface="Arial Rounded MT Bold" pitchFamily="34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pt-PT" sz="2400" dirty="0" smtClean="0">
                <a:solidFill>
                  <a:schemeClr val="bg1"/>
                </a:solidFill>
                <a:latin typeface="Arial Rounded MT Bold" pitchFamily="34" charset="0"/>
              </a:rPr>
              <a:t>Cramps.</a:t>
            </a:r>
            <a:endParaRPr lang="en-GB" sz="2400" dirty="0" smtClean="0">
              <a:solidFill>
                <a:schemeClr val="bg1"/>
              </a:solidFill>
              <a:latin typeface="Arial Rounded MT Bold" pitchFamily="34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pt-PT" sz="2400" dirty="0" smtClean="0">
                <a:solidFill>
                  <a:schemeClr val="bg1"/>
                </a:solidFill>
                <a:latin typeface="Arial Rounded MT Bold" pitchFamily="34" charset="0"/>
              </a:rPr>
              <a:t>Insomnia.</a:t>
            </a:r>
            <a:endParaRPr lang="en-GB" sz="2400" dirty="0" smtClean="0">
              <a:solidFill>
                <a:schemeClr val="bg1"/>
              </a:solidFill>
              <a:latin typeface="Arial Rounded MT Bold" pitchFamily="34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pt-PT" sz="2400" dirty="0" smtClean="0">
                <a:solidFill>
                  <a:schemeClr val="bg1"/>
                </a:solidFill>
                <a:latin typeface="Arial Rounded MT Bold" pitchFamily="34" charset="0"/>
              </a:rPr>
              <a:t>Blister.</a:t>
            </a:r>
            <a:endParaRPr lang="en-GB" sz="2400" dirty="0" smtClean="0">
              <a:solidFill>
                <a:schemeClr val="bg1"/>
              </a:solidFill>
              <a:latin typeface="Arial Rounded MT Bold" pitchFamily="34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pt-PT" sz="2400" dirty="0" smtClean="0">
                <a:solidFill>
                  <a:schemeClr val="bg1"/>
                </a:solidFill>
                <a:latin typeface="Arial Rounded MT Bold" pitchFamily="34" charset="0"/>
              </a:rPr>
              <a:t>Heart attack.</a:t>
            </a:r>
            <a:endParaRPr lang="en-GB" sz="2400" dirty="0" smtClean="0">
              <a:solidFill>
                <a:schemeClr val="bg1"/>
              </a:solidFill>
              <a:latin typeface="Arial Rounded MT Bold" pitchFamily="34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pt-PT" sz="2400" dirty="0" smtClean="0">
                <a:solidFill>
                  <a:schemeClr val="bg1"/>
                </a:solidFill>
                <a:latin typeface="Arial Rounded MT Bold" pitchFamily="34" charset="0"/>
              </a:rPr>
              <a:t>Diabetes.</a:t>
            </a:r>
            <a:endParaRPr lang="en-GB" sz="2400" dirty="0" smtClean="0">
              <a:solidFill>
                <a:schemeClr val="bg1"/>
              </a:solidFill>
              <a:latin typeface="Arial Rounded MT Bold" pitchFamily="34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pt-PT" sz="2400" dirty="0" smtClean="0">
                <a:solidFill>
                  <a:schemeClr val="bg1"/>
                </a:solidFill>
                <a:latin typeface="Arial Rounded MT Bold" pitchFamily="34" charset="0"/>
              </a:rPr>
              <a:t>Constipation.</a:t>
            </a:r>
            <a:endParaRPr lang="en-GB" sz="2400" dirty="0" smtClean="0">
              <a:solidFill>
                <a:schemeClr val="bg1"/>
              </a:solidFill>
              <a:latin typeface="Arial Rounded MT Bold" pitchFamily="34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pt-PT" sz="2400" dirty="0" smtClean="0">
                <a:solidFill>
                  <a:schemeClr val="bg1"/>
                </a:solidFill>
                <a:latin typeface="Arial Rounded MT Bold" pitchFamily="34" charset="0"/>
              </a:rPr>
              <a:t>Epilepsy.</a:t>
            </a:r>
            <a:endParaRPr lang="en-GB" sz="2400" dirty="0" smtClean="0">
              <a:solidFill>
                <a:schemeClr val="bg1"/>
              </a:solidFill>
              <a:latin typeface="Arial Rounded MT Bold" pitchFamily="34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pt-PT" sz="2400" dirty="0" smtClean="0">
                <a:solidFill>
                  <a:schemeClr val="bg1"/>
                </a:solidFill>
                <a:latin typeface="Arial Rounded MT Bold" pitchFamily="34" charset="0"/>
              </a:rPr>
              <a:t>Dandruff.</a:t>
            </a:r>
            <a:endParaRPr lang="en-GB" sz="2400" dirty="0" smtClean="0">
              <a:solidFill>
                <a:schemeClr val="bg1"/>
              </a:solidFill>
              <a:latin typeface="Arial Rounded MT Bold" pitchFamily="34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pt-PT" sz="2400" dirty="0" smtClean="0">
                <a:solidFill>
                  <a:schemeClr val="bg1"/>
                </a:solidFill>
                <a:latin typeface="Arial Rounded MT Bold" pitchFamily="34" charset="0"/>
              </a:rPr>
              <a:t>Hangover.</a:t>
            </a:r>
            <a:endParaRPr lang="en-GB" sz="2400" dirty="0" smtClean="0">
              <a:solidFill>
                <a:schemeClr val="bg1"/>
              </a:solidFill>
              <a:latin typeface="Arial Rounded MT Bold" pitchFamily="34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pt-PT" sz="2400" dirty="0" smtClean="0">
                <a:solidFill>
                  <a:schemeClr val="bg1"/>
                </a:solidFill>
                <a:latin typeface="Arial Rounded MT Bold" pitchFamily="34" charset="0"/>
              </a:rPr>
              <a:t>Sprain.</a:t>
            </a:r>
            <a:endParaRPr lang="en-GB" sz="2400" dirty="0" smtClean="0">
              <a:solidFill>
                <a:schemeClr val="bg1"/>
              </a:solidFill>
              <a:latin typeface="Arial Rounded MT Bold" pitchFamily="34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pt-PT" sz="2400" dirty="0" smtClean="0">
                <a:solidFill>
                  <a:schemeClr val="bg1"/>
                </a:solidFill>
                <a:latin typeface="Arial Rounded MT Bold" pitchFamily="34" charset="0"/>
              </a:rPr>
              <a:t>Asthma</a:t>
            </a:r>
            <a:r>
              <a:rPr lang="pt-PT" sz="2400" dirty="0" smtClean="0">
                <a:latin typeface="Arial Rounded MT Bold" pitchFamily="34" charset="0"/>
              </a:rPr>
              <a:t>.</a:t>
            </a:r>
            <a:endParaRPr lang="en-GB" sz="2400" dirty="0" smtClean="0">
              <a:latin typeface="Arial Rounded MT Bold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15616" y="692696"/>
            <a:ext cx="720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 dirty="0" smtClean="0">
                <a:solidFill>
                  <a:srgbClr val="FFC000"/>
                </a:solidFill>
                <a:latin typeface="Arial Rounded MT Bold" pitchFamily="34" charset="0"/>
              </a:rPr>
              <a:t>Answers</a:t>
            </a:r>
            <a:endParaRPr lang="en-GB" sz="3200" b="1" u="sng" dirty="0">
              <a:solidFill>
                <a:srgbClr val="FFC000"/>
              </a:solidFill>
              <a:latin typeface="Arial Rounded MT Bol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524000" y="1397000"/>
          <a:ext cx="6096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9220474"/>
              </p:ext>
            </p:extLst>
          </p:nvPr>
        </p:nvGraphicFramePr>
        <p:xfrm>
          <a:off x="228600" y="533400"/>
          <a:ext cx="8610600" cy="5819775"/>
        </p:xfrm>
        <a:graphic>
          <a:graphicData uri="http://schemas.openxmlformats.org/drawingml/2006/table">
            <a:tbl>
              <a:tblPr firstRow="1" bandRow="1">
                <a:tableStyleId>{1E171933-4619-4E11-9A3F-F7608DF75F80}</a:tableStyleId>
              </a:tblPr>
              <a:tblGrid>
                <a:gridCol w="1371600"/>
                <a:gridCol w="1600200"/>
                <a:gridCol w="5638800"/>
              </a:tblGrid>
              <a:tr h="685800">
                <a:tc>
                  <a:txBody>
                    <a:bodyPr/>
                    <a:lstStyle/>
                    <a:p>
                      <a:r>
                        <a:rPr lang="en-US" dirty="0" smtClean="0"/>
                        <a:t>Reviewed By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Reviewed  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Comments / Changes Made</a:t>
                      </a:r>
                      <a:endParaRPr lang="en-US" dirty="0"/>
                    </a:p>
                  </a:txBody>
                  <a:tcPr/>
                </a:tc>
              </a:tr>
              <a:tr h="733425">
                <a:tc>
                  <a:txBody>
                    <a:bodyPr/>
                    <a:lstStyle/>
                    <a:p>
                      <a:r>
                        <a:rPr lang="en-US" dirty="0" smtClean="0"/>
                        <a:t>Honey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21.09.2015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 changes</a:t>
                      </a:r>
                      <a:endParaRPr lang="en-US" dirty="0"/>
                    </a:p>
                  </a:txBody>
                  <a:tcPr/>
                </a:tc>
              </a:tr>
              <a:tr h="733425">
                <a:tc>
                  <a:txBody>
                    <a:bodyPr/>
                    <a:lstStyle/>
                    <a:p>
                      <a:r>
                        <a:rPr lang="en-US" dirty="0" smtClean="0"/>
                        <a:t>Anisha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10.03.2016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N.A.</a:t>
                      </a:r>
                      <a:endParaRPr lang="en-US"/>
                    </a:p>
                  </a:txBody>
                  <a:tcPr/>
                </a:tc>
              </a:tr>
              <a:tr h="73342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3342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3342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3342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3342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5832719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539552" y="764704"/>
            <a:ext cx="8208912" cy="5328592"/>
          </a:xfrm>
          <a:prstGeom prst="roundRect">
            <a:avLst/>
          </a:prstGeom>
          <a:solidFill>
            <a:srgbClr val="92D050"/>
          </a:solidFill>
          <a:ln w="2508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971600" y="895360"/>
            <a:ext cx="806489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Arial Rounded MT Bold" pitchFamily="34" charset="0"/>
              </a:rPr>
              <a:t>If you have chills, fever, muscle pains, you probably have …</a:t>
            </a:r>
          </a:p>
          <a:p>
            <a:r>
              <a:rPr lang="en-US" sz="2800" dirty="0" smtClean="0">
                <a:latin typeface="Arial Rounded MT Bold" pitchFamily="34" charset="0"/>
              </a:rPr>
              <a:t> </a:t>
            </a:r>
          </a:p>
          <a:p>
            <a:r>
              <a:rPr lang="en-US" sz="2800" dirty="0" smtClean="0">
                <a:latin typeface="Arial Rounded MT Bold" pitchFamily="34" charset="0"/>
              </a:rPr>
              <a:t>a)	a cold.</a:t>
            </a:r>
          </a:p>
          <a:p>
            <a:r>
              <a:rPr lang="en-US" sz="2800" dirty="0" smtClean="0">
                <a:latin typeface="Arial Rounded MT Bold" pitchFamily="34" charset="0"/>
              </a:rPr>
              <a:t>b)	a flu.</a:t>
            </a:r>
          </a:p>
          <a:p>
            <a:r>
              <a:rPr lang="en-US" sz="2800" dirty="0" smtClean="0">
                <a:latin typeface="Arial Rounded MT Bold" pitchFamily="34" charset="0"/>
              </a:rPr>
              <a:t>c)	constipation. </a:t>
            </a:r>
          </a:p>
        </p:txBody>
      </p:sp>
      <p:pic>
        <p:nvPicPr>
          <p:cNvPr id="38914" name="Picture 2" descr="http://schools.iclipart.com/dodl.php?linklokauth=LzAxNC9iYXRjaF8wMS9GbHUyLmpwZywxMzQ1NTUyNjEwLDEyMi4xNjkuNDEuMjU1LDAsMCxMTF8wLCxhMzBhZjQyMGU5N2JkZTQ0Yzg1NzE1YmYyNWJhMjc2ZQ%3D%3D/Flu2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92080" y="2780928"/>
            <a:ext cx="3397672" cy="29865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39552" y="764704"/>
            <a:ext cx="8208912" cy="5328592"/>
          </a:xfrm>
          <a:prstGeom prst="roundRect">
            <a:avLst/>
          </a:prstGeom>
          <a:solidFill>
            <a:srgbClr val="92D050"/>
          </a:solidFill>
          <a:ln w="2508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899592" y="980728"/>
            <a:ext cx="799288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Arial Rounded MT Bold" pitchFamily="34" charset="0"/>
              </a:rPr>
              <a:t>When your body temperature is above the normal range, you have …</a:t>
            </a:r>
          </a:p>
          <a:p>
            <a:r>
              <a:rPr lang="en-US" sz="2800" dirty="0" smtClean="0">
                <a:latin typeface="Arial Rounded MT Bold" pitchFamily="34" charset="0"/>
              </a:rPr>
              <a:t>  </a:t>
            </a:r>
          </a:p>
          <a:p>
            <a:r>
              <a:rPr lang="en-US" sz="2800" dirty="0" smtClean="0">
                <a:latin typeface="Arial Rounded MT Bold" pitchFamily="34" charset="0"/>
              </a:rPr>
              <a:t>a)	a fever.</a:t>
            </a:r>
          </a:p>
          <a:p>
            <a:r>
              <a:rPr lang="en-US" sz="2800" dirty="0" smtClean="0">
                <a:latin typeface="Arial Rounded MT Bold" pitchFamily="34" charset="0"/>
              </a:rPr>
              <a:t>b)	a cough.</a:t>
            </a:r>
          </a:p>
          <a:p>
            <a:r>
              <a:rPr lang="en-US" sz="2800" dirty="0" smtClean="0">
                <a:latin typeface="Arial Rounded MT Bold" pitchFamily="34" charset="0"/>
              </a:rPr>
              <a:t>c)	a sore throat. </a:t>
            </a:r>
          </a:p>
        </p:txBody>
      </p:sp>
      <p:pic>
        <p:nvPicPr>
          <p:cNvPr id="37890" name="Picture 2" descr="http://schools.iclipart.com/dodl.php?linklokauth=LzAxNC9iYXRjaF8wMS9TaWNrLmpwZywxMzQ1NTUyNjA1LDEyMi4xNjkuNDEuMjU1LDAsMCxMTF8wLCxkYTNlYWFiMDFkMzUxNjI3ZWNlYTYyNzY4Nzg3M2FjMQ%3D%3D/Sick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40152" y="3140968"/>
            <a:ext cx="2605584" cy="29586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39552" y="764704"/>
            <a:ext cx="8208912" cy="5328592"/>
          </a:xfrm>
          <a:prstGeom prst="roundRect">
            <a:avLst/>
          </a:prstGeom>
          <a:solidFill>
            <a:srgbClr val="92D050"/>
          </a:solidFill>
          <a:ln w="2508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1043608" y="980728"/>
            <a:ext cx="748883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Arial Rounded MT Bold" pitchFamily="34" charset="0"/>
              </a:rPr>
              <a:t>If you eat contaminated food, you’re suffering from…</a:t>
            </a:r>
          </a:p>
          <a:p>
            <a:r>
              <a:rPr lang="en-US" sz="2800" dirty="0" smtClean="0">
                <a:latin typeface="Arial Rounded MT Bold" pitchFamily="34" charset="0"/>
              </a:rPr>
              <a:t> </a:t>
            </a:r>
          </a:p>
          <a:p>
            <a:r>
              <a:rPr lang="en-US" sz="2800" dirty="0" smtClean="0">
                <a:latin typeface="Arial Rounded MT Bold" pitchFamily="34" charset="0"/>
              </a:rPr>
              <a:t>a)	fatigue.</a:t>
            </a:r>
          </a:p>
          <a:p>
            <a:r>
              <a:rPr lang="en-US" sz="2800" dirty="0" smtClean="0">
                <a:latin typeface="Arial Rounded MT Bold" pitchFamily="34" charset="0"/>
              </a:rPr>
              <a:t>b)	diarrhea.</a:t>
            </a:r>
          </a:p>
          <a:p>
            <a:r>
              <a:rPr lang="en-US" sz="2800" dirty="0" smtClean="0">
                <a:latin typeface="Arial Rounded MT Bold" pitchFamily="34" charset="0"/>
              </a:rPr>
              <a:t>c)	food poisoning. </a:t>
            </a:r>
            <a:endParaRPr lang="en-GB" sz="2800" dirty="0" smtClean="0">
              <a:latin typeface="Arial Rounded MT Bold" pitchFamily="34" charset="0"/>
            </a:endParaRPr>
          </a:p>
        </p:txBody>
      </p:sp>
      <p:pic>
        <p:nvPicPr>
          <p:cNvPr id="17411" name="Picture 3" descr="http://scythecastle.files.wordpress.com/2008/05/prevent-food-poisoning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2616750"/>
            <a:ext cx="3888432" cy="23244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39552" y="764704"/>
            <a:ext cx="8208912" cy="5328592"/>
          </a:xfrm>
          <a:prstGeom prst="roundRect">
            <a:avLst/>
          </a:prstGeom>
          <a:solidFill>
            <a:srgbClr val="92D050"/>
          </a:solidFill>
          <a:ln w="2508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1043608" y="992917"/>
            <a:ext cx="72008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Arial Rounded MT Bold" pitchFamily="34" charset="0"/>
              </a:rPr>
              <a:t>What do you call a pain in the ear?</a:t>
            </a:r>
          </a:p>
          <a:p>
            <a:endParaRPr lang="en-US" sz="2800" dirty="0" smtClean="0">
              <a:latin typeface="Arial Rounded MT Bold" pitchFamily="34" charset="0"/>
            </a:endParaRPr>
          </a:p>
          <a:p>
            <a:r>
              <a:rPr lang="en-US" sz="2800" dirty="0" smtClean="0">
                <a:latin typeface="Arial Rounded MT Bold" pitchFamily="34" charset="0"/>
              </a:rPr>
              <a:t>a)	Deafness.</a:t>
            </a:r>
          </a:p>
          <a:p>
            <a:r>
              <a:rPr lang="en-US" sz="2800" dirty="0" smtClean="0">
                <a:latin typeface="Arial Rounded MT Bold" pitchFamily="34" charset="0"/>
              </a:rPr>
              <a:t>b)</a:t>
            </a:r>
            <a:r>
              <a:rPr lang="en-US" sz="2800" smtClean="0">
                <a:latin typeface="Arial Rounded MT Bold" pitchFamily="34" charset="0"/>
              </a:rPr>
              <a:t>	Earache</a:t>
            </a:r>
            <a:r>
              <a:rPr lang="en-US" sz="2800" dirty="0" smtClean="0">
                <a:latin typeface="Arial Rounded MT Bold" pitchFamily="34" charset="0"/>
              </a:rPr>
              <a:t>.</a:t>
            </a:r>
          </a:p>
          <a:p>
            <a:r>
              <a:rPr lang="en-US" sz="2800" dirty="0" smtClean="0">
                <a:latin typeface="Arial Rounded MT Bold" pitchFamily="34" charset="0"/>
              </a:rPr>
              <a:t>c)	Bad hearing. </a:t>
            </a:r>
            <a:endParaRPr lang="en-GB" sz="2800" dirty="0" smtClean="0">
              <a:latin typeface="Arial Rounded MT Bold" pitchFamily="34" charset="0"/>
            </a:endParaRPr>
          </a:p>
        </p:txBody>
      </p:sp>
      <p:pic>
        <p:nvPicPr>
          <p:cNvPr id="16385" name="Imagen 15" descr="http://www.eslkidstuff.com/images/earache.gif"/>
          <p:cNvPicPr>
            <a:picLocks noChangeAspect="1" noChangeArrowheads="1"/>
          </p:cNvPicPr>
          <p:nvPr/>
        </p:nvPicPr>
        <p:blipFill>
          <a:blip r:embed="rId3" r:link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36096" y="3501008"/>
            <a:ext cx="3166429" cy="1767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39552" y="764704"/>
            <a:ext cx="8208912" cy="5328592"/>
          </a:xfrm>
          <a:prstGeom prst="roundRect">
            <a:avLst/>
          </a:prstGeom>
          <a:solidFill>
            <a:srgbClr val="92D050"/>
          </a:solidFill>
          <a:ln w="2508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899592" y="1052736"/>
            <a:ext cx="806489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Arial Rounded MT Bold" pitchFamily="34" charset="0"/>
              </a:rPr>
              <a:t>What do you call a head injury with temporary loss of brain function?</a:t>
            </a:r>
          </a:p>
          <a:p>
            <a:r>
              <a:rPr lang="en-US" sz="2800" dirty="0" smtClean="0">
                <a:latin typeface="Arial Rounded MT Bold" pitchFamily="34" charset="0"/>
              </a:rPr>
              <a:t>   </a:t>
            </a:r>
          </a:p>
          <a:p>
            <a:r>
              <a:rPr lang="en-US" sz="2800" dirty="0" smtClean="0">
                <a:latin typeface="Arial Rounded MT Bold" pitchFamily="34" charset="0"/>
              </a:rPr>
              <a:t>a)	Amnesia.</a:t>
            </a:r>
          </a:p>
          <a:p>
            <a:r>
              <a:rPr lang="en-US" sz="2800" dirty="0" smtClean="0">
                <a:latin typeface="Arial Rounded MT Bold" pitchFamily="34" charset="0"/>
              </a:rPr>
              <a:t>b)	Concussion.</a:t>
            </a:r>
          </a:p>
          <a:p>
            <a:r>
              <a:rPr lang="en-US" sz="2800" dirty="0" smtClean="0">
                <a:latin typeface="Arial Rounded MT Bold" pitchFamily="34" charset="0"/>
              </a:rPr>
              <a:t>c)	Fracture. </a:t>
            </a:r>
            <a:endParaRPr lang="en-GB" sz="2800" dirty="0" smtClean="0">
              <a:latin typeface="Arial Rounded MT Bold" pitchFamily="34" charset="0"/>
            </a:endParaRPr>
          </a:p>
        </p:txBody>
      </p:sp>
      <p:pic>
        <p:nvPicPr>
          <p:cNvPr id="15363" name="Picture 3" descr="http://www.cartoon-clipart.com/cartoon_clipart_images/cartoon_person_with_a_bump_on_the_head_0515-1103-2100-5723_SMU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72200" y="2852936"/>
            <a:ext cx="1151408" cy="29523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39552" y="764704"/>
            <a:ext cx="8208912" cy="5328592"/>
          </a:xfrm>
          <a:prstGeom prst="roundRect">
            <a:avLst/>
          </a:prstGeom>
          <a:solidFill>
            <a:srgbClr val="92D050"/>
          </a:solidFill>
          <a:ln w="2508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1043608" y="1124744"/>
            <a:ext cx="792088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Arial Rounded MT Bold" pitchFamily="34" charset="0"/>
              </a:rPr>
              <a:t>If you have red spots, conjunctivitis and four-day fever, you probably have …</a:t>
            </a:r>
          </a:p>
          <a:p>
            <a:r>
              <a:rPr lang="en-US" sz="2800" dirty="0" smtClean="0">
                <a:latin typeface="Arial Rounded MT Bold" pitchFamily="34" charset="0"/>
              </a:rPr>
              <a:t>   </a:t>
            </a:r>
          </a:p>
          <a:p>
            <a:r>
              <a:rPr lang="en-US" sz="2800" dirty="0" smtClean="0">
                <a:latin typeface="Arial Rounded MT Bold" pitchFamily="34" charset="0"/>
              </a:rPr>
              <a:t>a)	measles.</a:t>
            </a:r>
          </a:p>
          <a:p>
            <a:r>
              <a:rPr lang="en-US" sz="2800" dirty="0" smtClean="0">
                <a:latin typeface="Arial Rounded MT Bold" pitchFamily="34" charset="0"/>
              </a:rPr>
              <a:t>b)	mumps.</a:t>
            </a:r>
          </a:p>
          <a:p>
            <a:r>
              <a:rPr lang="en-US" sz="2800" dirty="0" smtClean="0">
                <a:latin typeface="Arial Rounded MT Bold" pitchFamily="34" charset="0"/>
              </a:rPr>
              <a:t>c)	chicken-pox.</a:t>
            </a:r>
            <a:endParaRPr lang="en-GB" sz="2800" dirty="0" smtClean="0">
              <a:latin typeface="Arial Rounded MT Bold" pitchFamily="34" charset="0"/>
            </a:endParaRPr>
          </a:p>
        </p:txBody>
      </p:sp>
      <p:pic>
        <p:nvPicPr>
          <p:cNvPr id="14340" name="Picture 4" descr="Clipart Image of A Happy Little Boy Covered In Spots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6841"/>
          <a:stretch>
            <a:fillRect/>
          </a:stretch>
        </p:blipFill>
        <p:spPr bwMode="auto">
          <a:xfrm>
            <a:off x="6444208" y="3501008"/>
            <a:ext cx="1368152" cy="24036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539552" y="764704"/>
            <a:ext cx="8208912" cy="5328592"/>
          </a:xfrm>
          <a:prstGeom prst="roundRect">
            <a:avLst/>
          </a:prstGeom>
          <a:solidFill>
            <a:srgbClr val="92D050"/>
          </a:solidFill>
          <a:ln w="2508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899592" y="1124744"/>
            <a:ext cx="799288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Arial Rounded MT Bold" pitchFamily="34" charset="0"/>
              </a:rPr>
              <a:t>If you have a throat inflammation, you have a…</a:t>
            </a:r>
          </a:p>
          <a:p>
            <a:endParaRPr lang="en-US" sz="2800" dirty="0" smtClean="0">
              <a:latin typeface="Arial Rounded MT Bold" pitchFamily="34" charset="0"/>
            </a:endParaRPr>
          </a:p>
          <a:p>
            <a:r>
              <a:rPr lang="en-US" sz="2800" dirty="0" smtClean="0">
                <a:latin typeface="Arial Rounded MT Bold" pitchFamily="34" charset="0"/>
              </a:rPr>
              <a:t>a)	throat ache.</a:t>
            </a:r>
          </a:p>
          <a:p>
            <a:r>
              <a:rPr lang="en-US" sz="2800" dirty="0" smtClean="0">
                <a:latin typeface="Arial Rounded MT Bold" pitchFamily="34" charset="0"/>
              </a:rPr>
              <a:t>b)	sore throat.</a:t>
            </a:r>
          </a:p>
          <a:p>
            <a:r>
              <a:rPr lang="en-US" sz="2800" dirty="0" smtClean="0">
                <a:latin typeface="Arial Rounded MT Bold" pitchFamily="34" charset="0"/>
              </a:rPr>
              <a:t>c)	rash. </a:t>
            </a:r>
            <a:r>
              <a:rPr lang="en-US" sz="1600" dirty="0" smtClean="0"/>
              <a:t>	</a:t>
            </a:r>
            <a:endParaRPr lang="en-GB" sz="1600" dirty="0"/>
          </a:p>
        </p:txBody>
      </p:sp>
      <p:pic>
        <p:nvPicPr>
          <p:cNvPr id="13314" name="Picture 2" descr="http://4.bp.blogspot.com/_CilEBQw66Os/TAqTJlL9o-I/AAAAAAAAIM0/lhUujyqpHXM/s320/sore-throat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52120" y="2852936"/>
            <a:ext cx="2857500" cy="2857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391</TotalTime>
  <Words>439</Words>
  <Application>Microsoft Office PowerPoint</Application>
  <PresentationFormat>On-screen Show (4:3)</PresentationFormat>
  <Paragraphs>182</Paragraphs>
  <Slides>24</Slides>
  <Notes>18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3_Default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Administrator</dc:creator>
  <cp:lastModifiedBy>User</cp:lastModifiedBy>
  <cp:revision>46</cp:revision>
  <dcterms:created xsi:type="dcterms:W3CDTF">2011-12-01T13:28:45Z</dcterms:created>
  <dcterms:modified xsi:type="dcterms:W3CDTF">2016-03-28T06:44:31Z</dcterms:modified>
  <cp:contentStatus>Final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