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5" r:id="rId3"/>
    <p:sldId id="264" r:id="rId4"/>
    <p:sldId id="263" r:id="rId5"/>
    <p:sldId id="262" r:id="rId6"/>
    <p:sldId id="261" r:id="rId7"/>
    <p:sldId id="260" r:id="rId8"/>
    <p:sldId id="259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6600CC"/>
    <a:srgbClr val="FF33CC"/>
    <a:srgbClr val="993300"/>
    <a:srgbClr val="CC99FF"/>
    <a:srgbClr val="FF9966"/>
    <a:srgbClr val="CC0099"/>
    <a:srgbClr val="3366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97" autoAdjust="0"/>
    <p:restoredTop sz="86513" autoAdjust="0"/>
  </p:normalViewPr>
  <p:slideViewPr>
    <p:cSldViewPr>
      <p:cViewPr varScale="1">
        <p:scale>
          <a:sx n="109" d="100"/>
          <a:sy n="109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EF66A-9066-4B35-835E-7BC50999005E}" type="datetimeFigureOut">
              <a:rPr lang="en-US" smtClean="0"/>
              <a:pPr/>
              <a:t>11/08/13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C4DE7-A300-4CF7-9222-3E1D59FBF7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4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The word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only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is a problematic adverb, frequently misplaced in both spoken and written English. It should usually appear right before the word it is modifying. In this sentence,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only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is modifying the word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three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The project didn’t last four months. It didn’t last five months. It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lasted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only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three months.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Explanation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nouns are preceded by multiple adjectives, as in this situation, it can be difficult to determine whether a comma is needed between the adjectives.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determine comma requirements, try reading the phrase with an 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between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adjectives. If adding the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sounds reasonable, then you should insert a comma.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long and confusing speech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sounds reasonable, right? Hence a comma.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a contrasting example, consider the phrase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earnest American writer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If it doesn’t sound right with an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inserted between the adjectives, then no comma is necessary. We hope you agree that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 earnest and American writer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does not sound right. Go comma-free in this instance.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C4DE7-A300-4CF7-9222-3E1D59FBF79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Yet</a:t>
            </a:r>
          </a:p>
          <a:p>
            <a:r>
              <a:rPr lang="en-US" dirty="0" smtClean="0"/>
              <a:t>Yet</a:t>
            </a:r>
          </a:p>
          <a:p>
            <a:r>
              <a:rPr lang="en-US" dirty="0" smtClean="0"/>
              <a:t>Already</a:t>
            </a:r>
          </a:p>
          <a:p>
            <a:r>
              <a:rPr lang="en-US" dirty="0" smtClean="0"/>
              <a:t>Yet</a:t>
            </a:r>
          </a:p>
          <a:p>
            <a:r>
              <a:rPr lang="en-US" dirty="0" smtClean="0"/>
              <a:t>Already</a:t>
            </a:r>
          </a:p>
          <a:p>
            <a:r>
              <a:rPr lang="en-US" dirty="0" smtClean="0"/>
              <a:t>Already</a:t>
            </a:r>
          </a:p>
          <a:p>
            <a:r>
              <a:rPr lang="en-US" dirty="0" smtClean="0"/>
              <a:t>already</a:t>
            </a:r>
          </a:p>
          <a:p>
            <a:r>
              <a:rPr lang="en-US" dirty="0" smtClean="0"/>
              <a:t>yet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C4DE7-A300-4CF7-9222-3E1D59FBF79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607300" y="6526213"/>
            <a:ext cx="1427163" cy="152400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FFFFFF"/>
                </a:solidFill>
              </a:rPr>
              <a:t>© 2011 wheresjenny.com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i="1" dirty="0" smtClean="0">
                <a:ln w="1905">
                  <a:solidFill>
                    <a:srgbClr val="0070C0"/>
                  </a:solidFill>
                </a:ln>
                <a:solidFill>
                  <a:srgbClr val="CC0099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GRAMMAR QUIZ !</a:t>
            </a:r>
            <a:endParaRPr lang="en-US" sz="4800" b="1" i="1" dirty="0">
              <a:ln w="1905">
                <a:solidFill>
                  <a:srgbClr val="0070C0"/>
                </a:solidFill>
              </a:ln>
              <a:solidFill>
                <a:srgbClr val="CC0099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2530" name="Picture 2" descr="http://uploads.ronitbaras.com/2009/01/clip-image0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209800"/>
            <a:ext cx="47244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81000"/>
            <a:ext cx="914400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6600"/>
                </a:solidFill>
              </a:rPr>
              <a:t>Confusing words:</a:t>
            </a:r>
            <a:endParaRPr lang="en-US" sz="3200" b="1" dirty="0">
              <a:solidFill>
                <a:srgbClr val="FF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6764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 smtClean="0"/>
              <a:t>Our teacher says this quiz will have no _______ in our results.</a:t>
            </a:r>
          </a:p>
          <a:p>
            <a:pPr marL="342900" indent="-342900">
              <a:buFont typeface="+mj-lt"/>
              <a:buAutoNum type="arabicPeriod"/>
            </a:pPr>
            <a:endParaRPr lang="en-US" b="1" dirty="0"/>
          </a:p>
          <a:p>
            <a:pPr marL="342900" indent="-342900">
              <a:buAutoNum type="alphaLcParenR"/>
            </a:pPr>
            <a:r>
              <a:rPr lang="en-US" b="1" dirty="0" smtClean="0"/>
              <a:t>effect    b) affect</a:t>
            </a:r>
          </a:p>
          <a:p>
            <a:pPr marL="342900" indent="-342900">
              <a:buAutoNum type="alphaLcParenR"/>
            </a:pPr>
            <a:endParaRPr lang="en-US" b="1" dirty="0" smtClean="0"/>
          </a:p>
          <a:p>
            <a:pPr marL="342900" indent="-342900"/>
            <a:r>
              <a:rPr lang="en-US" b="1" dirty="0" smtClean="0"/>
              <a:t>2. </a:t>
            </a:r>
            <a:r>
              <a:rPr lang="en-US" b="1" dirty="0"/>
              <a:t>I did all my math homework </a:t>
            </a:r>
            <a:r>
              <a:rPr lang="en-US" b="1" dirty="0" smtClean="0"/>
              <a:t>_________ </a:t>
            </a:r>
            <a:r>
              <a:rPr lang="en-US" b="1" dirty="0"/>
              <a:t>the last </a:t>
            </a:r>
            <a:r>
              <a:rPr lang="en-US" b="1" dirty="0" smtClean="0"/>
              <a:t>page.</a:t>
            </a:r>
          </a:p>
          <a:p>
            <a:pPr marL="342900" indent="-342900"/>
            <a:endParaRPr lang="en-US" b="1" dirty="0" smtClean="0"/>
          </a:p>
          <a:p>
            <a:pPr marL="342900" indent="-342900">
              <a:buAutoNum type="alphaLcParenR"/>
            </a:pPr>
            <a:r>
              <a:rPr lang="en-US" b="1" dirty="0" smtClean="0"/>
              <a:t>except    b) accept</a:t>
            </a:r>
          </a:p>
          <a:p>
            <a:pPr marL="342900" indent="-342900">
              <a:buAutoNum type="alphaLcParenR"/>
            </a:pPr>
            <a:endParaRPr lang="en-US" b="1" dirty="0"/>
          </a:p>
          <a:p>
            <a:pPr marL="342900" indent="-342900">
              <a:buAutoNum type="arabicParenR" startAt="3"/>
            </a:pPr>
            <a:r>
              <a:rPr lang="en-US" b="1" dirty="0" smtClean="0"/>
              <a:t>I didn't expect that book to _________ me the way it did.</a:t>
            </a:r>
          </a:p>
          <a:p>
            <a:pPr marL="342900" indent="-342900">
              <a:buAutoNum type="arabicParenR" startAt="3"/>
            </a:pPr>
            <a:endParaRPr lang="en-US" b="1" dirty="0"/>
          </a:p>
          <a:p>
            <a:pPr marL="342900" indent="-342900">
              <a:buAutoNum type="alphaLcParenR"/>
            </a:pPr>
            <a:r>
              <a:rPr lang="en-US" b="1" dirty="0" smtClean="0"/>
              <a:t>affect     b) effect</a:t>
            </a:r>
          </a:p>
          <a:p>
            <a:pPr marL="342900" indent="-342900">
              <a:buAutoNum type="alphaLcParenR"/>
            </a:pPr>
            <a:endParaRPr lang="en-US" b="1" dirty="0"/>
          </a:p>
          <a:p>
            <a:pPr marL="342900" indent="-342900"/>
            <a:r>
              <a:rPr lang="en-US" b="1" dirty="0" smtClean="0"/>
              <a:t>4) </a:t>
            </a:r>
            <a:r>
              <a:rPr lang="en-US" b="1" dirty="0"/>
              <a:t>I really hope Kate will </a:t>
            </a:r>
            <a:r>
              <a:rPr lang="en-US" b="1" dirty="0" smtClean="0"/>
              <a:t>_________ </a:t>
            </a:r>
            <a:r>
              <a:rPr lang="en-US" b="1" dirty="0"/>
              <a:t>my apology</a:t>
            </a:r>
            <a:r>
              <a:rPr lang="en-US" b="1" dirty="0" smtClean="0"/>
              <a:t>.</a:t>
            </a:r>
          </a:p>
          <a:p>
            <a:pPr marL="342900" indent="-342900"/>
            <a:endParaRPr lang="en-US" b="1" dirty="0"/>
          </a:p>
          <a:p>
            <a:pPr marL="342900" indent="-342900"/>
            <a:r>
              <a:rPr lang="en-US" b="1" dirty="0" smtClean="0"/>
              <a:t>a) accept     b) except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600" y="1219200"/>
            <a:ext cx="762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effect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05200" y="2057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except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05200" y="3200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affect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19400" y="4267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accept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33400"/>
            <a:ext cx="9144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5) The teacher is wondering ____________ test paper has no name on it.</a:t>
            </a:r>
          </a:p>
          <a:p>
            <a:endParaRPr lang="en-US" b="1" dirty="0" smtClean="0"/>
          </a:p>
          <a:p>
            <a:pPr marL="342900" indent="-342900">
              <a:buAutoNum type="alphaLcParenR"/>
            </a:pPr>
            <a:r>
              <a:rPr lang="en-US" b="1" dirty="0" smtClean="0"/>
              <a:t>who’s    b) whose</a:t>
            </a:r>
          </a:p>
          <a:p>
            <a:pPr marL="342900" indent="-342900">
              <a:buAutoNum type="alphaLcParenR"/>
            </a:pPr>
            <a:endParaRPr lang="en-US" b="1" dirty="0"/>
          </a:p>
          <a:p>
            <a:pPr marL="342900" indent="-342900"/>
            <a:endParaRPr lang="en-US" b="1" dirty="0" smtClean="0"/>
          </a:p>
          <a:p>
            <a:pPr marL="342900" indent="-342900"/>
            <a:endParaRPr lang="en-US" b="1" dirty="0" smtClean="0"/>
          </a:p>
          <a:p>
            <a:pPr marL="342900" indent="-342900">
              <a:buAutoNum type="arabicParenR" startAt="6"/>
            </a:pPr>
            <a:r>
              <a:rPr lang="en-US" b="1" dirty="0" smtClean="0"/>
              <a:t>_________ coming to the store with me.</a:t>
            </a:r>
          </a:p>
          <a:p>
            <a:pPr marL="342900" indent="-342900">
              <a:buAutoNum type="arabicParenR" startAt="6"/>
            </a:pPr>
            <a:endParaRPr lang="en-US" b="1" dirty="0"/>
          </a:p>
          <a:p>
            <a:pPr marL="342900" indent="-342900">
              <a:buAutoNum type="alphaLcParenR"/>
            </a:pPr>
            <a:r>
              <a:rPr lang="en-US" b="1" dirty="0" smtClean="0"/>
              <a:t>whose    b) who’s</a:t>
            </a:r>
          </a:p>
          <a:p>
            <a:pPr marL="342900" indent="-342900">
              <a:buAutoNum type="alphaLcParenR"/>
            </a:pPr>
            <a:endParaRPr lang="en-US" b="1" dirty="0"/>
          </a:p>
          <a:p>
            <a:pPr marL="342900" indent="-342900">
              <a:buAutoNum type="alphaLcParenR"/>
            </a:pPr>
            <a:endParaRPr lang="en-US" b="1" dirty="0" smtClean="0"/>
          </a:p>
          <a:p>
            <a:pPr marL="342900" indent="-342900"/>
            <a:r>
              <a:rPr lang="en-US" b="1" dirty="0" smtClean="0"/>
              <a:t>7) The </a:t>
            </a:r>
            <a:r>
              <a:rPr lang="en-US" b="1" dirty="0"/>
              <a:t>neighbors painted _____ whole house last week</a:t>
            </a:r>
            <a:r>
              <a:rPr lang="en-US" b="1" dirty="0" smtClean="0"/>
              <a:t>.</a:t>
            </a:r>
          </a:p>
          <a:p>
            <a:pPr marL="342900" indent="-342900"/>
            <a:endParaRPr lang="en-US" b="1" dirty="0"/>
          </a:p>
          <a:p>
            <a:pPr marL="342900" indent="-342900">
              <a:buAutoNum type="alphaLcParenR"/>
            </a:pPr>
            <a:r>
              <a:rPr lang="en-US" b="1" dirty="0" smtClean="0"/>
              <a:t>they’re    b) there   c) their</a:t>
            </a:r>
          </a:p>
          <a:p>
            <a:pPr marL="342900" indent="-342900">
              <a:buAutoNum type="alphaLcParenR"/>
            </a:pPr>
            <a:endParaRPr lang="en-US" b="1" dirty="0"/>
          </a:p>
          <a:p>
            <a:pPr marL="342900" indent="-342900"/>
            <a:r>
              <a:rPr lang="en-US" b="1" dirty="0" smtClean="0"/>
              <a:t>8) </a:t>
            </a:r>
            <a:r>
              <a:rPr lang="en-US" b="1" dirty="0"/>
              <a:t>My parents have promised that </a:t>
            </a:r>
            <a:r>
              <a:rPr lang="en-US" b="1" dirty="0" smtClean="0"/>
              <a:t>__________ </a:t>
            </a:r>
            <a:r>
              <a:rPr lang="en-US" b="1" dirty="0"/>
              <a:t>going to take us to Disneyland next summer</a:t>
            </a:r>
            <a:r>
              <a:rPr lang="en-US" b="1" dirty="0" smtClean="0"/>
              <a:t>.</a:t>
            </a:r>
          </a:p>
          <a:p>
            <a:pPr marL="342900" indent="-342900"/>
            <a:endParaRPr lang="en-US" b="1" dirty="0"/>
          </a:p>
          <a:p>
            <a:pPr marL="342900" indent="-342900"/>
            <a:r>
              <a:rPr lang="en-US" b="1" dirty="0" smtClean="0"/>
              <a:t>a) there     b) their   c) they’re</a:t>
            </a:r>
          </a:p>
          <a:p>
            <a:pPr marL="342900" indent="-342900"/>
            <a:endParaRPr lang="en-US" b="1" dirty="0"/>
          </a:p>
          <a:p>
            <a:pPr marL="342900" indent="-342900"/>
            <a:endParaRPr lang="en-US" b="1" dirty="0" smtClean="0"/>
          </a:p>
        </p:txBody>
      </p:sp>
      <p:sp>
        <p:nvSpPr>
          <p:cNvPr id="9" name="Oval 8"/>
          <p:cNvSpPr/>
          <p:nvPr/>
        </p:nvSpPr>
        <p:spPr>
          <a:xfrm>
            <a:off x="3352800" y="457200"/>
            <a:ext cx="12192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whose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81000" y="2057400"/>
            <a:ext cx="12192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Who’s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667000" y="3429000"/>
            <a:ext cx="9144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their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733800" y="4572000"/>
            <a:ext cx="13716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hey’re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1000"/>
            <a:ext cx="914400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336699"/>
                </a:solidFill>
              </a:rPr>
              <a:t>Know your grammar !</a:t>
            </a:r>
            <a:endParaRPr lang="en-US" sz="3600" b="1" i="1" dirty="0">
              <a:solidFill>
                <a:srgbClr val="33669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371600"/>
            <a:ext cx="8915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.Neither Roberta’s parents nor her husband _____ going to be at the awards ceremony tonight.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 a. is</a:t>
            </a:r>
            <a:br>
              <a:rPr lang="en-US" b="1" dirty="0" smtClean="0"/>
            </a:br>
            <a:r>
              <a:rPr lang="en-US" b="1" dirty="0" smtClean="0"/>
              <a:t> b. are</a:t>
            </a:r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Martha is one of the few people who _______  how to operate the equipment.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 a. knows</a:t>
            </a:r>
            <a:br>
              <a:rPr lang="en-US" b="1" dirty="0" smtClean="0"/>
            </a:br>
            <a:r>
              <a:rPr lang="en-US" b="1" dirty="0" smtClean="0"/>
              <a:t> b. know</a:t>
            </a:r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Neither of the associates _____ going to be there tonight.</a:t>
            </a:r>
          </a:p>
          <a:p>
            <a:r>
              <a:rPr lang="en-US" b="1" dirty="0" smtClean="0"/>
              <a:t> a. is</a:t>
            </a:r>
            <a:br>
              <a:rPr lang="en-US" b="1" dirty="0" smtClean="0"/>
            </a:br>
            <a:r>
              <a:rPr lang="en-US" b="1" dirty="0" smtClean="0"/>
              <a:t> b. are</a:t>
            </a:r>
          </a:p>
          <a:p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Jack Smith, __________ my uncle has always admired, was recently arrested for insider training.</a:t>
            </a:r>
          </a:p>
          <a:p>
            <a:pPr marL="342900" indent="-342900">
              <a:buAutoNum type="alphaLcPeriod"/>
            </a:pPr>
            <a:r>
              <a:rPr lang="en-US" b="1" dirty="0" smtClean="0"/>
              <a:t>who</a:t>
            </a:r>
          </a:p>
          <a:p>
            <a:pPr marL="342900" indent="-342900">
              <a:buAutoNum type="alphaLcPeriod"/>
            </a:pPr>
            <a:r>
              <a:rPr lang="en-US" b="1" dirty="0" smtClean="0"/>
              <a:t> whom</a:t>
            </a:r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>
            <a:off x="5181600" y="990600"/>
            <a:ext cx="685800" cy="685800"/>
          </a:xfrm>
          <a:prstGeom prst="ellipse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67200" y="2438400"/>
            <a:ext cx="1066800" cy="838200"/>
          </a:xfrm>
          <a:prstGeom prst="ellipse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know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048000" y="3581400"/>
            <a:ext cx="914400" cy="762000"/>
          </a:xfrm>
          <a:prstGeom prst="ellipse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828800" y="4572000"/>
            <a:ext cx="1143000" cy="914400"/>
          </a:xfrm>
          <a:prstGeom prst="ellipse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whom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47800"/>
            <a:ext cx="8610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    Which of the following sentences is correct? </a:t>
            </a:r>
          </a:p>
          <a:p>
            <a:endParaRPr lang="en-US" b="1" dirty="0" smtClean="0"/>
          </a:p>
          <a:p>
            <a:pPr marL="342900" indent="-342900">
              <a:buAutoNum type="alphaLcParenR"/>
            </a:pPr>
            <a:r>
              <a:rPr lang="en-US" b="1" dirty="0" smtClean="0"/>
              <a:t>The client’s favorite presentation was yours.</a:t>
            </a:r>
          </a:p>
          <a:p>
            <a:pPr marL="342900" indent="-342900">
              <a:buAutoNum type="alphaLcParenR"/>
            </a:pPr>
            <a:r>
              <a:rPr lang="en-US" b="1" dirty="0" smtClean="0"/>
              <a:t>The client’s favorite presentation was your’s.</a:t>
            </a:r>
          </a:p>
          <a:p>
            <a:pPr marL="342900" indent="-342900">
              <a:buAutoNum type="alphaLcParenR"/>
            </a:pPr>
            <a:endParaRPr lang="en-US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/>
              <a:t> Which of the following sentence is preferable?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/>
          </a:p>
          <a:p>
            <a:pPr marL="342900" indent="-342900">
              <a:buAutoNum type="alphaLcParenR"/>
            </a:pPr>
            <a:r>
              <a:rPr lang="en-US" b="1" dirty="0" smtClean="0"/>
              <a:t>The project only lasted three months.</a:t>
            </a:r>
          </a:p>
          <a:p>
            <a:pPr marL="342900" indent="-342900">
              <a:buAutoNum type="alphaLcParenR"/>
            </a:pPr>
            <a:r>
              <a:rPr lang="en-US" b="1" dirty="0" smtClean="0"/>
              <a:t>The project lasted only three months.</a:t>
            </a:r>
          </a:p>
          <a:p>
            <a:pPr marL="342900" indent="-342900">
              <a:buAutoNum type="alphaLcParenR"/>
            </a:pPr>
            <a:endParaRPr lang="en-US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/>
              <a:t>Which of the following phrases is punctuated correctly?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1" dirty="0" smtClean="0"/>
          </a:p>
          <a:p>
            <a:pPr marL="342900" indent="-342900">
              <a:buAutoNum type="alphaLcParenR"/>
            </a:pPr>
            <a:r>
              <a:rPr lang="en-US" b="1" dirty="0" smtClean="0"/>
              <a:t>a long confusing speech</a:t>
            </a:r>
          </a:p>
          <a:p>
            <a:pPr marL="342900" indent="-342900">
              <a:buAutoNum type="alphaLcParenR"/>
            </a:pPr>
            <a:r>
              <a:rPr lang="en-US" b="1" dirty="0" smtClean="0"/>
              <a:t>a long, confusing speech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81000"/>
            <a:ext cx="9144000" cy="70788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FF9966"/>
                </a:solidFill>
              </a:rPr>
              <a:t>Check the sentences !</a:t>
            </a:r>
            <a:endParaRPr lang="en-US" sz="4000" b="1" i="1" dirty="0">
              <a:solidFill>
                <a:srgbClr val="FF9966"/>
              </a:solidFill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5486400" y="2057400"/>
            <a:ext cx="978408" cy="304800"/>
          </a:xfrm>
          <a:prstGeom prst="leftArrow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/>
          <p:cNvSpPr/>
          <p:nvPr/>
        </p:nvSpPr>
        <p:spPr>
          <a:xfrm>
            <a:off x="4953000" y="3657600"/>
            <a:ext cx="978408" cy="304800"/>
          </a:xfrm>
          <a:prstGeom prst="leftArrow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/>
          <p:cNvSpPr/>
          <p:nvPr/>
        </p:nvSpPr>
        <p:spPr>
          <a:xfrm>
            <a:off x="3505200" y="5105400"/>
            <a:ext cx="978408" cy="304800"/>
          </a:xfrm>
          <a:prstGeom prst="leftArrow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81000"/>
            <a:ext cx="9144000" cy="584775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6600CC"/>
                </a:solidFill>
              </a:rPr>
              <a:t>Choose the correct form of the irregular verb !</a:t>
            </a:r>
            <a:endParaRPr lang="en-US" sz="3200" b="1" i="1" dirty="0">
              <a:solidFill>
                <a:srgbClr val="66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990600"/>
            <a:ext cx="7239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r>
              <a:rPr lang="en-US" b="1" dirty="0" smtClean="0"/>
              <a:t>1)</a:t>
            </a:r>
          </a:p>
          <a:p>
            <a:r>
              <a:rPr lang="en-US" b="1" dirty="0" smtClean="0"/>
              <a:t>a. After they came in from school, I </a:t>
            </a:r>
            <a:r>
              <a:rPr lang="en-US" b="1" u="sng" dirty="0" err="1" smtClean="0"/>
              <a:t>sweeped</a:t>
            </a:r>
            <a:r>
              <a:rPr lang="en-US" b="1" dirty="0" smtClean="0"/>
              <a:t> the kitchen floor.</a:t>
            </a:r>
          </a:p>
          <a:p>
            <a:r>
              <a:rPr lang="en-US" b="1" dirty="0" smtClean="0"/>
              <a:t>b. After they came in from school, I </a:t>
            </a:r>
            <a:r>
              <a:rPr lang="en-US" b="1" u="sng" dirty="0" smtClean="0"/>
              <a:t>swept</a:t>
            </a:r>
            <a:r>
              <a:rPr lang="en-US" b="1" dirty="0" smtClean="0"/>
              <a:t> the kitchen floor.</a:t>
            </a:r>
          </a:p>
          <a:p>
            <a:r>
              <a:rPr lang="en-US" b="1" dirty="0" smtClean="0"/>
              <a:t>c. After they came in from school, I </a:t>
            </a:r>
            <a:r>
              <a:rPr lang="en-US" b="1" u="sng" dirty="0" smtClean="0"/>
              <a:t>sweep</a:t>
            </a:r>
            <a:r>
              <a:rPr lang="en-US" b="1" dirty="0" smtClean="0"/>
              <a:t> the kitchen floor.</a:t>
            </a:r>
          </a:p>
          <a:p>
            <a:endParaRPr lang="en-US" b="1" dirty="0" smtClean="0"/>
          </a:p>
          <a:p>
            <a:r>
              <a:rPr lang="en-US" b="1" dirty="0" smtClean="0"/>
              <a:t>2) </a:t>
            </a:r>
          </a:p>
          <a:p>
            <a:r>
              <a:rPr lang="en-US" b="1" dirty="0" smtClean="0"/>
              <a:t>a. She insisted she'd never have </a:t>
            </a:r>
            <a:r>
              <a:rPr lang="en-US" b="1" u="sng" dirty="0" smtClean="0"/>
              <a:t>say</a:t>
            </a:r>
            <a:r>
              <a:rPr lang="en-US" b="1" dirty="0" smtClean="0"/>
              <a:t> that.</a:t>
            </a:r>
          </a:p>
          <a:p>
            <a:r>
              <a:rPr lang="en-US" b="1" dirty="0" smtClean="0"/>
              <a:t>b. She insisted she'd never have </a:t>
            </a:r>
            <a:r>
              <a:rPr lang="en-US" b="1" u="sng" dirty="0" smtClean="0"/>
              <a:t>said</a:t>
            </a:r>
            <a:r>
              <a:rPr lang="en-US" b="1" dirty="0" smtClean="0"/>
              <a:t> that.</a:t>
            </a:r>
          </a:p>
          <a:p>
            <a:r>
              <a:rPr lang="en-US" b="1" dirty="0" smtClean="0"/>
              <a:t>c. She insisted she'd never have </a:t>
            </a:r>
            <a:r>
              <a:rPr lang="en-US" b="1" u="sng" dirty="0" err="1" smtClean="0"/>
              <a:t>sayed</a:t>
            </a:r>
            <a:r>
              <a:rPr lang="en-US" b="1" dirty="0" smtClean="0"/>
              <a:t> that.</a:t>
            </a:r>
          </a:p>
          <a:p>
            <a:endParaRPr lang="en-US" b="1" dirty="0" smtClean="0"/>
          </a:p>
          <a:p>
            <a:r>
              <a:rPr lang="en-US" b="1" dirty="0" smtClean="0"/>
              <a:t>3)</a:t>
            </a:r>
          </a:p>
          <a:p>
            <a:r>
              <a:rPr lang="en-US" b="1" dirty="0" smtClean="0"/>
              <a:t>a. At the end of our successful meeting, he </a:t>
            </a:r>
            <a:r>
              <a:rPr lang="en-US" b="1" u="sng" dirty="0" smtClean="0"/>
              <a:t>shook</a:t>
            </a:r>
            <a:r>
              <a:rPr lang="en-US" b="1" dirty="0" smtClean="0"/>
              <a:t> hands with me.</a:t>
            </a:r>
          </a:p>
          <a:p>
            <a:r>
              <a:rPr lang="en-US" b="1" dirty="0" smtClean="0"/>
              <a:t>b. At the end of our successful meeting, he </a:t>
            </a:r>
            <a:r>
              <a:rPr lang="en-US" b="1" u="sng" dirty="0" err="1" smtClean="0"/>
              <a:t>shaked</a:t>
            </a:r>
            <a:r>
              <a:rPr lang="en-US" b="1" dirty="0" smtClean="0"/>
              <a:t> hands with me.</a:t>
            </a:r>
          </a:p>
          <a:p>
            <a:r>
              <a:rPr lang="en-US" b="1" dirty="0" smtClean="0"/>
              <a:t>c. At the end of our successful meeting, he </a:t>
            </a:r>
            <a:r>
              <a:rPr lang="en-US" b="1" u="sng" dirty="0" smtClean="0"/>
              <a:t>shaken</a:t>
            </a:r>
            <a:r>
              <a:rPr lang="en-US" b="1" dirty="0" smtClean="0"/>
              <a:t> hands with me.</a:t>
            </a:r>
            <a:endParaRPr lang="en-US" b="1" dirty="0"/>
          </a:p>
        </p:txBody>
      </p:sp>
      <p:sp>
        <p:nvSpPr>
          <p:cNvPr id="6" name="Left Arrow 5"/>
          <p:cNvSpPr/>
          <p:nvPr/>
        </p:nvSpPr>
        <p:spPr>
          <a:xfrm>
            <a:off x="6934200" y="1828800"/>
            <a:ext cx="978408" cy="304800"/>
          </a:xfrm>
          <a:prstGeom prst="left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5105400" y="3200400"/>
            <a:ext cx="978408" cy="304800"/>
          </a:xfrm>
          <a:prstGeom prst="left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7239000" y="4343400"/>
            <a:ext cx="978408" cy="304800"/>
          </a:xfrm>
          <a:prstGeom prst="left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991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4)</a:t>
            </a:r>
          </a:p>
          <a:p>
            <a:r>
              <a:rPr lang="en-US" b="1" dirty="0" smtClean="0"/>
              <a:t>a. The delay wasn't as long as he had </a:t>
            </a:r>
            <a:r>
              <a:rPr lang="en-US" b="1" u="sng" dirty="0" smtClean="0"/>
              <a:t>thought.</a:t>
            </a:r>
          </a:p>
          <a:p>
            <a:r>
              <a:rPr lang="en-US" b="1" dirty="0" smtClean="0"/>
              <a:t>b. The delay wasn't as long as he had </a:t>
            </a:r>
            <a:r>
              <a:rPr lang="en-US" b="1" u="sng" dirty="0" smtClean="0"/>
              <a:t>thinked.</a:t>
            </a:r>
          </a:p>
          <a:p>
            <a:r>
              <a:rPr lang="en-US" b="1" dirty="0" smtClean="0"/>
              <a:t>c. The delay wasn't as long as he had </a:t>
            </a:r>
            <a:r>
              <a:rPr lang="en-US" b="1" u="sng" dirty="0" smtClean="0"/>
              <a:t>thunk.</a:t>
            </a:r>
          </a:p>
          <a:p>
            <a:endParaRPr lang="en-US" b="1" u="sng" dirty="0" smtClean="0"/>
          </a:p>
          <a:p>
            <a:r>
              <a:rPr lang="en-US" b="1" dirty="0" smtClean="0"/>
              <a:t>5)</a:t>
            </a:r>
          </a:p>
          <a:p>
            <a:r>
              <a:rPr lang="en-US" b="1" dirty="0" smtClean="0"/>
              <a:t>a. When the boy arrived home, he </a:t>
            </a:r>
            <a:r>
              <a:rPr lang="en-US" b="1" u="sng" dirty="0" smtClean="0"/>
              <a:t>fed</a:t>
            </a:r>
            <a:r>
              <a:rPr lang="en-US" b="1" dirty="0" smtClean="0"/>
              <a:t> the goat before he did his homework.</a:t>
            </a:r>
          </a:p>
          <a:p>
            <a:r>
              <a:rPr lang="en-US" b="1" dirty="0" smtClean="0"/>
              <a:t>b. When the boy arrived home, he </a:t>
            </a:r>
            <a:r>
              <a:rPr lang="en-US" b="1" u="sng" dirty="0" smtClean="0"/>
              <a:t>feed</a:t>
            </a:r>
            <a:r>
              <a:rPr lang="en-US" b="1" dirty="0" smtClean="0"/>
              <a:t> the goat before he did his homework.</a:t>
            </a:r>
          </a:p>
          <a:p>
            <a:r>
              <a:rPr lang="en-US" b="1" dirty="0" smtClean="0"/>
              <a:t>c. When the boy arrived home, he </a:t>
            </a:r>
            <a:r>
              <a:rPr lang="en-US" b="1" u="sng" dirty="0" smtClean="0"/>
              <a:t>feeded</a:t>
            </a:r>
            <a:r>
              <a:rPr lang="en-US" b="1" dirty="0" smtClean="0"/>
              <a:t> the goat before he did his homework.</a:t>
            </a:r>
          </a:p>
          <a:p>
            <a:endParaRPr lang="en-US" b="1" dirty="0" smtClean="0"/>
          </a:p>
          <a:p>
            <a:r>
              <a:rPr lang="en-US" b="1" dirty="0" smtClean="0"/>
              <a:t>6)</a:t>
            </a:r>
          </a:p>
          <a:p>
            <a:r>
              <a:rPr lang="en-US" b="1" dirty="0" smtClean="0"/>
              <a:t>a. Did he get </a:t>
            </a:r>
            <a:r>
              <a:rPr lang="en-US" b="1" u="sng" dirty="0" smtClean="0"/>
              <a:t>hurt</a:t>
            </a:r>
            <a:r>
              <a:rPr lang="en-US" b="1" dirty="0" smtClean="0"/>
              <a:t> when he fell from the oak tree?</a:t>
            </a:r>
          </a:p>
          <a:p>
            <a:r>
              <a:rPr lang="en-US" b="1" dirty="0" smtClean="0"/>
              <a:t>b. Did he get </a:t>
            </a:r>
            <a:r>
              <a:rPr lang="en-US" b="1" u="sng" dirty="0" smtClean="0"/>
              <a:t>hurted</a:t>
            </a:r>
            <a:r>
              <a:rPr lang="en-US" b="1" dirty="0" smtClean="0"/>
              <a:t> when he fell from the oak tree?</a:t>
            </a:r>
          </a:p>
          <a:p>
            <a:r>
              <a:rPr lang="en-US" b="1" dirty="0" smtClean="0"/>
              <a:t>c. Did he get </a:t>
            </a:r>
            <a:r>
              <a:rPr lang="en-US" b="1" u="sng" dirty="0" smtClean="0"/>
              <a:t>hart</a:t>
            </a:r>
            <a:r>
              <a:rPr lang="en-US" b="1" dirty="0" smtClean="0"/>
              <a:t> when he fell from the oak tree?</a:t>
            </a:r>
          </a:p>
          <a:p>
            <a:endParaRPr lang="en-US" b="1" dirty="0" smtClean="0"/>
          </a:p>
          <a:p>
            <a:r>
              <a:rPr lang="en-US" b="1" dirty="0" smtClean="0"/>
              <a:t>7)</a:t>
            </a:r>
          </a:p>
          <a:p>
            <a:r>
              <a:rPr lang="en-US" b="1" dirty="0" smtClean="0"/>
              <a:t>a. The cat </a:t>
            </a:r>
            <a:r>
              <a:rPr lang="en-US" b="1" u="sng" dirty="0" smtClean="0"/>
              <a:t>fled</a:t>
            </a:r>
            <a:r>
              <a:rPr lang="en-US" b="1" dirty="0" smtClean="0"/>
              <a:t> from the yard of the ferocious barking Dobermans.</a:t>
            </a:r>
          </a:p>
          <a:p>
            <a:r>
              <a:rPr lang="en-US" b="1" dirty="0" smtClean="0"/>
              <a:t>b. The cat </a:t>
            </a:r>
            <a:r>
              <a:rPr lang="en-US" b="1" u="sng" dirty="0" smtClean="0"/>
              <a:t>flead</a:t>
            </a:r>
            <a:r>
              <a:rPr lang="en-US" b="1" dirty="0" smtClean="0"/>
              <a:t> from the yard of the ferocious barking Dobermans.</a:t>
            </a:r>
          </a:p>
          <a:p>
            <a:r>
              <a:rPr lang="en-US" b="1" dirty="0" smtClean="0"/>
              <a:t>c. The cat </a:t>
            </a:r>
            <a:r>
              <a:rPr lang="en-US" b="1" u="sng" dirty="0" smtClean="0"/>
              <a:t>fleed</a:t>
            </a:r>
            <a:r>
              <a:rPr lang="en-US" b="1" dirty="0" smtClean="0"/>
              <a:t> from the yard of the ferocious barking Dobermans.</a:t>
            </a:r>
            <a:endParaRPr lang="en-US" b="1" dirty="0"/>
          </a:p>
        </p:txBody>
      </p:sp>
      <p:sp>
        <p:nvSpPr>
          <p:cNvPr id="5" name="Left Arrow 4"/>
          <p:cNvSpPr/>
          <p:nvPr/>
        </p:nvSpPr>
        <p:spPr>
          <a:xfrm>
            <a:off x="5638800" y="762000"/>
            <a:ext cx="978408" cy="304800"/>
          </a:xfrm>
          <a:prstGeom prst="left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791200" y="1219200"/>
            <a:ext cx="457200" cy="978408"/>
          </a:xfrm>
          <a:prstGeom prst="down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5715000" y="3505200"/>
            <a:ext cx="978408" cy="304800"/>
          </a:xfrm>
          <a:prstGeom prst="left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7543800" y="4876800"/>
            <a:ext cx="978408" cy="304800"/>
          </a:xfrm>
          <a:prstGeom prst="leftArrow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81000"/>
            <a:ext cx="9144000" cy="584775"/>
          </a:xfrm>
          <a:prstGeom prst="rect">
            <a:avLst/>
          </a:prstGeom>
          <a:solidFill>
            <a:srgbClr val="9933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solidFill>
                  <a:srgbClr val="FF33CC"/>
                </a:solidFill>
              </a:rPr>
              <a:t>Choose the correct option!</a:t>
            </a:r>
            <a:endParaRPr lang="en-US" sz="3200" b="1" i="1" dirty="0">
              <a:solidFill>
                <a:srgbClr val="FF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95400"/>
            <a:ext cx="8915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b="1" dirty="0" smtClean="0"/>
              <a:t>She believes she _____ a promotion as she is steadfast and diligent.</a:t>
            </a:r>
          </a:p>
          <a:p>
            <a:pPr marL="342900" indent="-342900">
              <a:buAutoNum type="alphaLcPeriod"/>
            </a:pPr>
            <a:r>
              <a:rPr lang="en-US" b="1" dirty="0" smtClean="0"/>
              <a:t>would get   b. had gotten c. will get</a:t>
            </a:r>
          </a:p>
          <a:p>
            <a:pPr marL="342900" indent="-342900">
              <a:buAutoNum type="alphaLcPeriod"/>
            </a:pPr>
            <a:endParaRPr lang="en-US" b="1" dirty="0" smtClean="0"/>
          </a:p>
          <a:p>
            <a:pPr marL="342900" indent="-342900"/>
            <a:r>
              <a:rPr lang="en-US" b="1" dirty="0" smtClean="0"/>
              <a:t>2) The puzzled look on his face seemed a clear indication that he _____ know the answer.</a:t>
            </a:r>
          </a:p>
          <a:p>
            <a:pPr marL="342900" indent="-342900">
              <a:buAutoNum type="alphaLcPeriod"/>
            </a:pPr>
            <a:r>
              <a:rPr lang="en-US" b="1" dirty="0" smtClean="0"/>
              <a:t>doesn't         b. won't     c. didn't</a:t>
            </a:r>
          </a:p>
          <a:p>
            <a:pPr marL="342900" indent="-342900">
              <a:buAutoNum type="alphaLcPeriod"/>
            </a:pPr>
            <a:endParaRPr lang="en-US" b="1" dirty="0" smtClean="0"/>
          </a:p>
          <a:p>
            <a:pPr marL="342900" indent="-342900"/>
            <a:r>
              <a:rPr lang="en-US" b="1" dirty="0" smtClean="0"/>
              <a:t>3) We are optimistic that by Monday morning his anger will have _____ over.</a:t>
            </a:r>
          </a:p>
          <a:p>
            <a:pPr marL="342900" indent="-342900">
              <a:buAutoNum type="alphaLcPeriod"/>
            </a:pPr>
            <a:r>
              <a:rPr lang="en-US" b="1" dirty="0" smtClean="0"/>
              <a:t>blown             b. blew            c. blow</a:t>
            </a:r>
          </a:p>
          <a:p>
            <a:pPr marL="342900" indent="-342900">
              <a:buAutoNum type="alphaLcPeriod"/>
            </a:pPr>
            <a:endParaRPr lang="en-US" b="1" dirty="0" smtClean="0"/>
          </a:p>
          <a:p>
            <a:pPr marL="342900" indent="-342900"/>
            <a:r>
              <a:rPr lang="en-US" b="1" dirty="0" smtClean="0"/>
              <a:t>4) Jack wished that she _____ him the kind courtesy of respecting his wishes.</a:t>
            </a:r>
          </a:p>
          <a:p>
            <a:pPr marL="342900" indent="-342900">
              <a:buAutoNum type="alphaLcPeriod"/>
            </a:pPr>
            <a:r>
              <a:rPr lang="en-US" b="1" dirty="0" smtClean="0"/>
              <a:t>would give            b. gives       c. will give</a:t>
            </a:r>
          </a:p>
          <a:p>
            <a:pPr marL="342900" indent="-342900">
              <a:buAutoNum type="alphaLcPeriod"/>
            </a:pPr>
            <a:endParaRPr lang="en-US" b="1" dirty="0" smtClean="0"/>
          </a:p>
          <a:p>
            <a:pPr marL="342900" indent="-342900"/>
            <a:r>
              <a:rPr lang="en-US" b="1" dirty="0" smtClean="0"/>
              <a:t>5) The photographer arrived late for the shoot and _____ that the models were gone.</a:t>
            </a:r>
          </a:p>
          <a:p>
            <a:pPr marL="342900" indent="-342900"/>
            <a:r>
              <a:rPr lang="en-US" b="1" dirty="0" smtClean="0"/>
              <a:t>a.  complains             b. complained         c. has complained</a:t>
            </a:r>
          </a:p>
        </p:txBody>
      </p:sp>
      <p:sp>
        <p:nvSpPr>
          <p:cNvPr id="7" name="Oval 6"/>
          <p:cNvSpPr/>
          <p:nvPr/>
        </p:nvSpPr>
        <p:spPr>
          <a:xfrm>
            <a:off x="4495800" y="1600200"/>
            <a:ext cx="457200" cy="38100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2667000"/>
            <a:ext cx="381000" cy="38100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447800" y="3505200"/>
            <a:ext cx="533400" cy="45720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905000" y="4419600"/>
            <a:ext cx="457200" cy="30480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4191000" y="5334000"/>
            <a:ext cx="533400" cy="38100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0"/>
            <a:ext cx="1697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Grammar Quiz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81000"/>
            <a:ext cx="9144000" cy="707886"/>
          </a:xfrm>
          <a:prstGeom prst="rect">
            <a:avLst/>
          </a:prstGeom>
          <a:solidFill>
            <a:srgbClr val="6600CC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00B050"/>
                </a:solidFill>
              </a:rPr>
              <a:t>Fill in the blanks with yet / already</a:t>
            </a:r>
            <a:endParaRPr lang="en-US" sz="4000" b="1" i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524000"/>
            <a:ext cx="8610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b="1" dirty="0" smtClean="0"/>
              <a:t>I was tired, ___ I managed to finish it</a:t>
            </a:r>
          </a:p>
          <a:p>
            <a:pPr marL="342900" indent="-342900">
              <a:buAutoNum type="alphaLcParenR"/>
            </a:pPr>
            <a:endParaRPr lang="en-US" b="1" dirty="0" smtClean="0"/>
          </a:p>
          <a:p>
            <a:pPr marL="342900" indent="-342900"/>
            <a:r>
              <a:rPr lang="en-US" b="1" dirty="0" smtClean="0"/>
              <a:t>2) I was surprised that they had ___ to decide what to do.</a:t>
            </a:r>
          </a:p>
          <a:p>
            <a:pPr marL="342900" indent="-342900"/>
            <a:endParaRPr lang="en-US" b="1" dirty="0" smtClean="0"/>
          </a:p>
          <a:p>
            <a:pPr marL="342900" indent="-342900"/>
            <a:r>
              <a:rPr lang="en-US" b="1" dirty="0" smtClean="0"/>
              <a:t>3) Have you ____ finished?</a:t>
            </a:r>
          </a:p>
          <a:p>
            <a:pPr marL="342900" indent="-342900"/>
            <a:endParaRPr lang="en-US" b="1" dirty="0" smtClean="0"/>
          </a:p>
          <a:p>
            <a:pPr marL="342900" indent="-342900"/>
            <a:r>
              <a:rPr lang="en-US" b="1" dirty="0" smtClean="0"/>
              <a:t>4) He has ____ to start the project.</a:t>
            </a:r>
          </a:p>
          <a:p>
            <a:pPr marL="342900" indent="-342900"/>
            <a:endParaRPr lang="en-US" b="1" dirty="0" smtClean="0"/>
          </a:p>
          <a:p>
            <a:pPr marL="342900" indent="-342900"/>
            <a:r>
              <a:rPr lang="en-US" b="1" dirty="0" smtClean="0"/>
              <a:t>5) Have they arrived ___?</a:t>
            </a:r>
          </a:p>
          <a:p>
            <a:pPr marL="342900" indent="-342900"/>
            <a:endParaRPr lang="en-US" b="1" dirty="0" smtClean="0"/>
          </a:p>
          <a:p>
            <a:pPr marL="342900" indent="-342900"/>
            <a:r>
              <a:rPr lang="en-US" b="1" dirty="0" smtClean="0"/>
              <a:t>6) Have they ____ finished?</a:t>
            </a:r>
          </a:p>
          <a:p>
            <a:pPr marL="342900" indent="-342900"/>
            <a:endParaRPr lang="en-US" b="1" dirty="0" smtClean="0"/>
          </a:p>
          <a:p>
            <a:pPr marL="342900" indent="-342900"/>
            <a:r>
              <a:rPr lang="en-US" b="1" dirty="0" smtClean="0"/>
              <a:t>7)  I had ____ had enough.</a:t>
            </a:r>
          </a:p>
          <a:p>
            <a:pPr marL="342900" indent="-342900"/>
            <a:endParaRPr lang="en-US" b="1" dirty="0" smtClean="0"/>
          </a:p>
          <a:p>
            <a:pPr marL="342900" indent="-342900"/>
            <a:r>
              <a:rPr lang="en-US" b="1" dirty="0" smtClean="0"/>
              <a:t>8) She has ___ to arrive.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/>
          </a:p>
        </p:txBody>
      </p:sp>
      <p:sp>
        <p:nvSpPr>
          <p:cNvPr id="6" name="Oval 5"/>
          <p:cNvSpPr/>
          <p:nvPr/>
        </p:nvSpPr>
        <p:spPr>
          <a:xfrm>
            <a:off x="4800600" y="1295400"/>
            <a:ext cx="914400" cy="6096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yet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781800" y="1905000"/>
            <a:ext cx="914400" cy="5334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yet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581400" y="2514600"/>
            <a:ext cx="1447800" cy="6096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already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343400" y="3200400"/>
            <a:ext cx="914400" cy="5334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yet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24200" y="3657600"/>
            <a:ext cx="1752600" cy="6858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already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114800" y="4267200"/>
            <a:ext cx="2133600" cy="5334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already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200400" y="4800600"/>
            <a:ext cx="1828800" cy="6096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already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971800" y="5410200"/>
            <a:ext cx="914400" cy="533400"/>
          </a:xfrm>
          <a:prstGeom prst="ellipse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yet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</TotalTime>
  <Words>524</Words>
  <Application>Microsoft Macintosh PowerPoint</Application>
  <PresentationFormat>Présentation à l'écran (4:3)</PresentationFormat>
  <Paragraphs>181</Paragraphs>
  <Slides>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3_Default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WIJ3_2</dc:creator>
  <cp:lastModifiedBy>david ansellem</cp:lastModifiedBy>
  <cp:revision>66</cp:revision>
  <dcterms:created xsi:type="dcterms:W3CDTF">2013-08-05T05:34:35Z</dcterms:created>
  <dcterms:modified xsi:type="dcterms:W3CDTF">2013-08-10T23:14:28Z</dcterms:modified>
</cp:coreProperties>
</file>