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3"/>
  </p:notesMasterIdLst>
  <p:sldIdLst>
    <p:sldId id="256" r:id="rId2"/>
    <p:sldId id="270" r:id="rId3"/>
    <p:sldId id="269" r:id="rId4"/>
    <p:sldId id="268" r:id="rId5"/>
    <p:sldId id="267" r:id="rId6"/>
    <p:sldId id="266" r:id="rId7"/>
    <p:sldId id="265" r:id="rId8"/>
    <p:sldId id="264" r:id="rId9"/>
    <p:sldId id="263" r:id="rId10"/>
    <p:sldId id="262" r:id="rId11"/>
    <p:sldId id="261" r:id="rId12"/>
    <p:sldId id="260" r:id="rId13"/>
    <p:sldId id="259" r:id="rId14"/>
    <p:sldId id="258" r:id="rId15"/>
    <p:sldId id="257" r:id="rId16"/>
    <p:sldId id="273" r:id="rId17"/>
    <p:sldId id="272" r:id="rId18"/>
    <p:sldId id="271" r:id="rId19"/>
    <p:sldId id="281" r:id="rId20"/>
    <p:sldId id="280" r:id="rId21"/>
    <p:sldId id="279" r:id="rId22"/>
    <p:sldId id="278" r:id="rId23"/>
    <p:sldId id="277" r:id="rId24"/>
    <p:sldId id="276" r:id="rId25"/>
    <p:sldId id="275" r:id="rId26"/>
    <p:sldId id="288" r:id="rId27"/>
    <p:sldId id="287" r:id="rId28"/>
    <p:sldId id="286" r:id="rId29"/>
    <p:sldId id="285" r:id="rId30"/>
    <p:sldId id="284" r:id="rId31"/>
    <p:sldId id="283" r:id="rId32"/>
    <p:sldId id="298" r:id="rId33"/>
    <p:sldId id="297" r:id="rId34"/>
    <p:sldId id="296" r:id="rId35"/>
    <p:sldId id="295" r:id="rId36"/>
    <p:sldId id="294" r:id="rId37"/>
    <p:sldId id="293" r:id="rId38"/>
    <p:sldId id="292" r:id="rId39"/>
    <p:sldId id="291" r:id="rId40"/>
    <p:sldId id="290" r:id="rId41"/>
    <p:sldId id="289" r:id="rId42"/>
    <p:sldId id="316" r:id="rId43"/>
    <p:sldId id="315" r:id="rId44"/>
    <p:sldId id="314" r:id="rId45"/>
    <p:sldId id="313" r:id="rId46"/>
    <p:sldId id="312" r:id="rId47"/>
    <p:sldId id="311" r:id="rId48"/>
    <p:sldId id="310" r:id="rId49"/>
    <p:sldId id="309" r:id="rId50"/>
    <p:sldId id="308" r:id="rId51"/>
    <p:sldId id="307" r:id="rId52"/>
    <p:sldId id="306" r:id="rId53"/>
    <p:sldId id="305" r:id="rId54"/>
    <p:sldId id="304" r:id="rId55"/>
    <p:sldId id="303" r:id="rId56"/>
    <p:sldId id="302" r:id="rId57"/>
    <p:sldId id="301" r:id="rId58"/>
    <p:sldId id="300" r:id="rId59"/>
    <p:sldId id="318" r:id="rId60"/>
    <p:sldId id="317" r:id="rId61"/>
    <p:sldId id="299" r:id="rId6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5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tableStyles" Target="tableStyle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37DC88-5498-4903-8A6E-821A72F11B6D}" type="datetimeFigureOut">
              <a:rPr lang="en-IN" smtClean="0"/>
              <a:pPr/>
              <a:t>26-03-2015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8C775B-2531-41A4-9739-C8A8AA35E0ED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91382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All</a:t>
            </a:r>
            <a:r>
              <a:rPr lang="en-US" baseline="0" dirty="0" smtClean="0"/>
              <a:t> the options are appropriate</a:t>
            </a:r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8C775B-2531-41A4-9739-C8A8AA35E0ED}" type="slidenum">
              <a:rPr lang="en-IN" smtClean="0"/>
              <a:pPr/>
              <a:t>7</a:t>
            </a:fld>
            <a:endParaRPr lang="en-IN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722A9D-AEC7-4A0F-A1E8-E5311C7592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20" y="857232"/>
            <a:ext cx="8453437" cy="3603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8CA583-03BF-4E4C-BF0D-DC8BC9141E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89725" y="787400"/>
            <a:ext cx="2117725" cy="5300663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4963" y="787400"/>
            <a:ext cx="6202362" cy="53006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63025D-FE57-4746-AFA6-1F7FC0B7B96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20" y="857232"/>
            <a:ext cx="8453437" cy="3603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5B2ED6-C062-4589-A0BD-E8BDE620425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151823-F296-4860-A1CF-F015F257733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20" y="857232"/>
            <a:ext cx="8453437" cy="3603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8500" y="1387475"/>
            <a:ext cx="3978275" cy="47005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29175" y="1387475"/>
            <a:ext cx="3978275" cy="47005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162D92-E9AD-44BF-B144-9408591ACC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3C370E-C802-4A32-8F59-9BFEE12D26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20" y="857232"/>
            <a:ext cx="8453437" cy="3603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CD8AF6-5321-4EB0-85BF-0D9BF885909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70C4C9-1EBD-4BB7-B530-4898196D7C9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CAAE53-FF69-49D1-AA5A-B17B2475ED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1C5909-6C5B-467D-83C4-8E96DD6AAC6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4763" y="0"/>
            <a:ext cx="9139237" cy="387350"/>
          </a:xfrm>
          <a:prstGeom prst="rect">
            <a:avLst/>
          </a:prstGeom>
          <a:noFill/>
          <a:ln w="21600">
            <a:noFill/>
            <a:round/>
            <a:headEnd/>
            <a:tailEnd/>
          </a:ln>
        </p:spPr>
      </p:pic>
      <p:sp>
        <p:nvSpPr>
          <p:cNvPr id="3075" name="Rectangle 3"/>
          <p:cNvSpPr>
            <a:spLocks noChangeArrowheads="1"/>
          </p:cNvSpPr>
          <p:nvPr/>
        </p:nvSpPr>
        <p:spPr bwMode="auto">
          <a:xfrm>
            <a:off x="4763" y="6473825"/>
            <a:ext cx="9139237" cy="384175"/>
          </a:xfrm>
          <a:prstGeom prst="rect">
            <a:avLst/>
          </a:prstGeom>
          <a:solidFill>
            <a:srgbClr val="6666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028" name="Rectangle 5"/>
          <p:cNvSpPr>
            <a:spLocks noGrp="1" noChangeArrowheads="1"/>
          </p:cNvSpPr>
          <p:nvPr>
            <p:ph type="body" idx="1"/>
          </p:nvPr>
        </p:nvSpPr>
        <p:spPr bwMode="auto">
          <a:xfrm>
            <a:off x="698500" y="1387475"/>
            <a:ext cx="8108950" cy="470058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the outline text format</a:t>
            </a:r>
          </a:p>
          <a:p>
            <a:pPr lvl="1"/>
            <a:r>
              <a:rPr lang="en-GB" smtClean="0"/>
              <a:t>Second Outline Level</a:t>
            </a:r>
          </a:p>
          <a:p>
            <a:pPr lvl="2"/>
            <a:r>
              <a:rPr lang="en-GB" smtClean="0"/>
              <a:t>Third Outline Level</a:t>
            </a:r>
          </a:p>
          <a:p>
            <a:pPr lvl="3"/>
            <a:r>
              <a:rPr lang="en-GB" smtClean="0"/>
              <a:t>Fourth Outline Level</a:t>
            </a:r>
          </a:p>
          <a:p>
            <a:pPr lvl="4"/>
            <a:r>
              <a:rPr lang="en-GB" smtClean="0"/>
              <a:t>Fifth Outline Level</a:t>
            </a:r>
          </a:p>
          <a:p>
            <a:pPr lvl="4"/>
            <a:r>
              <a:rPr lang="en-GB" smtClean="0"/>
              <a:t>Sixth Outline Level</a:t>
            </a:r>
          </a:p>
          <a:p>
            <a:pPr lvl="4"/>
            <a:r>
              <a:rPr lang="en-GB" smtClean="0"/>
              <a:t>Seventh Outline Level</a:t>
            </a:r>
          </a:p>
          <a:p>
            <a:pPr lvl="4"/>
            <a:r>
              <a:rPr lang="en-GB" smtClean="0"/>
              <a:t>Eighth Outline Level</a:t>
            </a:r>
          </a:p>
          <a:p>
            <a:pPr lvl="4"/>
            <a:r>
              <a:rPr lang="en-GB" smtClean="0"/>
              <a:t>Ninth Outline Level</a:t>
            </a:r>
          </a:p>
        </p:txBody>
      </p:sp>
      <p:sp>
        <p:nvSpPr>
          <p:cNvPr id="3078" name="Text Box 6"/>
          <p:cNvSpPr txBox="1">
            <a:spLocks noChangeArrowheads="1"/>
          </p:cNvSpPr>
          <p:nvPr/>
        </p:nvSpPr>
        <p:spPr bwMode="auto">
          <a:xfrm>
            <a:off x="990600" y="77788"/>
            <a:ext cx="181822" cy="305662"/>
          </a:xfrm>
          <a:prstGeom prst="rect">
            <a:avLst/>
          </a:prstGeom>
          <a:noFill/>
          <a:ln w="21600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defTabSz="457200">
              <a:lnSpc>
                <a:spcPct val="98000"/>
              </a:lnSpc>
              <a:spcBef>
                <a:spcPts val="350"/>
              </a:spcBef>
              <a:buSzPct val="10000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endParaRPr lang="en-US" sz="1400" b="1" dirty="0">
              <a:solidFill>
                <a:srgbClr val="FFFFFF"/>
              </a:solidFill>
            </a:endParaRPr>
          </a:p>
        </p:txBody>
      </p:sp>
      <p:sp>
        <p:nvSpPr>
          <p:cNvPr id="3079" name="Rectangle 7"/>
          <p:cNvSpPr>
            <a:spLocks noChangeArrowheads="1"/>
          </p:cNvSpPr>
          <p:nvPr/>
        </p:nvSpPr>
        <p:spPr bwMode="auto">
          <a:xfrm>
            <a:off x="7092280" y="6526213"/>
            <a:ext cx="1942183" cy="169277"/>
          </a:xfrm>
          <a:prstGeom prst="rect">
            <a:avLst/>
          </a:prstGeom>
          <a:noFill/>
          <a:ln w="21600">
            <a:noFill/>
            <a:round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 algn="r" defTabSz="457200" eaLnBrk="0" hangingPunct="0">
              <a:buSzPct val="10000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US" sz="1100" dirty="0" smtClean="0">
                <a:solidFill>
                  <a:srgbClr val="FFFFFF"/>
                </a:solidFill>
              </a:rPr>
              <a:t>© 2015 albert-learning.com</a:t>
            </a:r>
            <a:endParaRPr lang="en-US" sz="1100" dirty="0">
              <a:solidFill>
                <a:srgbClr val="FFFFFF"/>
              </a:solidFill>
            </a:endParaRPr>
          </a:p>
        </p:txBody>
      </p:sp>
      <p:sp>
        <p:nvSpPr>
          <p:cNvPr id="3080" name="Rectangle 8"/>
          <p:cNvSpPr>
            <a:spLocks noGrp="1" noChangeArrowheads="1"/>
          </p:cNvSpPr>
          <p:nvPr>
            <p:ph type="sldNum"/>
          </p:nvPr>
        </p:nvSpPr>
        <p:spPr bwMode="auto">
          <a:xfrm>
            <a:off x="598488" y="6526213"/>
            <a:ext cx="150812" cy="150812"/>
          </a:xfrm>
          <a:prstGeom prst="rect">
            <a:avLst/>
          </a:prstGeom>
          <a:noFill/>
          <a:ln w="21600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ts val="625"/>
              </a:spcBef>
              <a:buSzPct val="100000"/>
              <a:defRPr sz="1000" b="1" smtClean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98F6EB86-9D46-48BA-96E4-F8F79B28F23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3081" name="Line 9"/>
          <p:cNvSpPr>
            <a:spLocks noChangeShapeType="1"/>
          </p:cNvSpPr>
          <p:nvPr/>
        </p:nvSpPr>
        <p:spPr bwMode="auto">
          <a:xfrm>
            <a:off x="990600" y="147638"/>
            <a:ext cx="1588" cy="234950"/>
          </a:xfrm>
          <a:prstGeom prst="line">
            <a:avLst/>
          </a:prstGeom>
          <a:noFill/>
          <a:ln w="9360">
            <a:solidFill>
              <a:srgbClr val="FFFFFF"/>
            </a:solidFill>
            <a:miter lim="800000"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082" name="Line 10"/>
          <p:cNvSpPr>
            <a:spLocks noChangeShapeType="1"/>
          </p:cNvSpPr>
          <p:nvPr/>
        </p:nvSpPr>
        <p:spPr bwMode="auto">
          <a:xfrm>
            <a:off x="995363" y="6526213"/>
            <a:ext cx="1587" cy="165100"/>
          </a:xfrm>
          <a:prstGeom prst="line">
            <a:avLst/>
          </a:prstGeom>
          <a:noFill/>
          <a:ln w="9360">
            <a:solidFill>
              <a:srgbClr val="FFFFFF"/>
            </a:solidFill>
            <a:miter lim="800000"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1" name="TextBox 10"/>
          <p:cNvSpPr txBox="1"/>
          <p:nvPr userDrawn="1"/>
        </p:nvSpPr>
        <p:spPr>
          <a:xfrm>
            <a:off x="1005111" y="13256"/>
            <a:ext cx="43924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b="1" dirty="0" smtClean="0">
                <a:solidFill>
                  <a:schemeClr val="bg1"/>
                </a:solidFill>
              </a:rPr>
              <a:t>TOEIC- INCOMPLETE SENTENCES </a:t>
            </a:r>
            <a:r>
              <a:rPr lang="en-IN" dirty="0" smtClean="0">
                <a:solidFill>
                  <a:schemeClr val="bg1"/>
                </a:solidFill>
              </a:rPr>
              <a:t>2</a:t>
            </a:r>
            <a:endParaRPr lang="en-IN" dirty="0">
              <a:solidFill>
                <a:schemeClr val="bg1"/>
              </a:solidFill>
            </a:endParaRPr>
          </a:p>
        </p:txBody>
      </p:sp>
      <p:pic>
        <p:nvPicPr>
          <p:cNvPr id="2" name="Picture 2"/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2360" y="-387424"/>
            <a:ext cx="1152525" cy="1152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+mj-lt"/>
          <a:ea typeface="+mj-ea"/>
          <a:cs typeface="+mj-cs"/>
        </a:defRPr>
      </a:lvl1pPr>
      <a:lvl2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2pPr>
      <a:lvl3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3pPr>
      <a:lvl4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4pPr>
      <a:lvl5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5pPr>
      <a:lvl6pPr marL="2514600" indent="-228600" algn="l" defTabSz="457200" rtl="0" fontAlgn="base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6pPr>
      <a:lvl7pPr marL="2971800" indent="-228600" algn="l" defTabSz="457200" rtl="0" fontAlgn="base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7pPr>
      <a:lvl8pPr marL="3429000" indent="-228600" algn="l" defTabSz="457200" rtl="0" fontAlgn="base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8pPr>
      <a:lvl9pPr marL="3886200" indent="-228600" algn="l" defTabSz="457200" rtl="0" fontAlgn="base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9pPr>
    </p:titleStyle>
    <p:bodyStyle>
      <a:lvl1pPr marL="161925" indent="-161925" algn="l" defTabSz="457200" rtl="0" eaLnBrk="0" fontAlgn="base" hangingPunct="0">
        <a:spcBef>
          <a:spcPts val="400"/>
        </a:spcBef>
        <a:spcAft>
          <a:spcPct val="0"/>
        </a:spcAft>
        <a:buClr>
          <a:srgbClr val="7889FB"/>
        </a:buClr>
        <a:buSzPct val="110000"/>
        <a:buFont typeface="Wingdings" charset="2"/>
        <a:buChar char=""/>
        <a:defRPr sz="1600">
          <a:solidFill>
            <a:srgbClr val="000000"/>
          </a:solidFill>
          <a:latin typeface="+mn-lt"/>
          <a:ea typeface="+mn-ea"/>
          <a:cs typeface="+mn-cs"/>
        </a:defRPr>
      </a:lvl1pPr>
      <a:lvl2pPr marL="504825" indent="-163513" algn="l" defTabSz="457200" rtl="0" eaLnBrk="0" fontAlgn="base" hangingPunct="0">
        <a:spcBef>
          <a:spcPts val="35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400">
          <a:solidFill>
            <a:srgbClr val="000000"/>
          </a:solidFill>
          <a:latin typeface="+mn-lt"/>
          <a:cs typeface="+mn-cs"/>
        </a:defRPr>
      </a:lvl2pPr>
      <a:lvl3pPr marL="854075" indent="-163513" algn="l" defTabSz="457200" rtl="0" eaLnBrk="0" fontAlgn="base" hangingPunct="0">
        <a:spcBef>
          <a:spcPts val="350"/>
        </a:spcBef>
        <a:spcAft>
          <a:spcPct val="0"/>
        </a:spcAft>
        <a:buClr>
          <a:srgbClr val="7889FB"/>
        </a:buClr>
        <a:buSzPct val="100000"/>
        <a:buFont typeface="Arial" charset="0"/>
        <a:buChar char="•"/>
        <a:defRPr sz="1400">
          <a:solidFill>
            <a:srgbClr val="000000"/>
          </a:solidFill>
          <a:latin typeface="+mn-lt"/>
          <a:cs typeface="+mn-cs"/>
        </a:defRPr>
      </a:lvl3pPr>
      <a:lvl4pPr marL="1200150" indent="-173038" algn="l" defTabSz="457200" rtl="0" eaLnBrk="0" fontAlgn="base" hangingPunct="0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&gt;"/>
        <a:defRPr sz="1200">
          <a:solidFill>
            <a:srgbClr val="000000"/>
          </a:solidFill>
          <a:latin typeface="+mn-lt"/>
          <a:cs typeface="+mn-cs"/>
        </a:defRPr>
      </a:lvl4pPr>
      <a:lvl5pPr marL="1533525" indent="-161925" algn="l" defTabSz="457200" rtl="0" eaLnBrk="0" fontAlgn="base" hangingPunct="0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5pPr>
      <a:lvl6pPr marL="1990725" indent="-161925" algn="l" defTabSz="457200" rtl="0" fontAlgn="base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6pPr>
      <a:lvl7pPr marL="2447925" indent="-161925" algn="l" defTabSz="457200" rtl="0" fontAlgn="base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7pPr>
      <a:lvl8pPr marL="2905125" indent="-161925" algn="l" defTabSz="457200" rtl="0" fontAlgn="base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8pPr>
      <a:lvl9pPr marL="3362325" indent="-161925" algn="l" defTabSz="457200" rtl="0" fontAlgn="base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 flipH="1">
            <a:off x="1187624" y="908720"/>
            <a:ext cx="672803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 smtClean="0">
                <a:solidFill>
                  <a:schemeClr val="accent2"/>
                </a:solidFill>
              </a:rPr>
              <a:t>TOEIC</a:t>
            </a:r>
            <a:endParaRPr lang="en-IN" sz="4800" b="1" dirty="0">
              <a:solidFill>
                <a:schemeClr val="accent2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95536" y="2348880"/>
            <a:ext cx="856895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solidFill>
                  <a:srgbClr val="FF00FF"/>
                </a:solidFill>
              </a:rPr>
              <a:t>INCOMPLETE SENTENCES</a:t>
            </a:r>
            <a:endParaRPr lang="en-IN" sz="4400" b="1" dirty="0">
              <a:solidFill>
                <a:srgbClr val="FF00FF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123728" y="3356992"/>
            <a:ext cx="453650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smtClean="0">
                <a:solidFill>
                  <a:schemeClr val="accent5">
                    <a:lumMod val="75000"/>
                  </a:schemeClr>
                </a:solidFill>
              </a:rPr>
              <a:t>PART 2</a:t>
            </a:r>
            <a:endParaRPr lang="en-IN" sz="4000" b="1" dirty="0">
              <a:solidFill>
                <a:schemeClr val="accent5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79512" y="548680"/>
            <a:ext cx="8352928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4000" b="1" dirty="0" smtClean="0"/>
              <a:t>5. A record of passengers .......... kept in the purser's office.</a:t>
            </a:r>
            <a:endParaRPr lang="en-IN" b="1" dirty="0"/>
          </a:p>
        </p:txBody>
      </p:sp>
      <p:sp>
        <p:nvSpPr>
          <p:cNvPr id="5" name="TextBox 4"/>
          <p:cNvSpPr txBox="1"/>
          <p:nvPr/>
        </p:nvSpPr>
        <p:spPr>
          <a:xfrm>
            <a:off x="251520" y="2132856"/>
            <a:ext cx="4392488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A are</a:t>
            </a:r>
          </a:p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B is </a:t>
            </a:r>
          </a:p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C were</a:t>
            </a:r>
          </a:p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D has</a:t>
            </a:r>
            <a:endParaRPr lang="en-IN" sz="40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79512" y="548680"/>
            <a:ext cx="8964488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4000" b="1" dirty="0" smtClean="0"/>
              <a:t>5. A record of passengers .......... kept in the purser's office</a:t>
            </a:r>
            <a:r>
              <a:rPr lang="en-IN" b="1" dirty="0" smtClean="0"/>
              <a:t>.</a:t>
            </a:r>
            <a:endParaRPr lang="en-IN" b="1" dirty="0"/>
          </a:p>
        </p:txBody>
      </p:sp>
      <p:sp>
        <p:nvSpPr>
          <p:cNvPr id="6" name="Rectangle 5"/>
          <p:cNvSpPr/>
          <p:nvPr/>
        </p:nvSpPr>
        <p:spPr>
          <a:xfrm>
            <a:off x="251520" y="2204864"/>
            <a:ext cx="4572000" cy="2554545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A are</a:t>
            </a:r>
          </a:p>
          <a:p>
            <a:pPr>
              <a:buFont typeface="Arial" pitchFamily="34" charset="0"/>
              <a:buChar char="•"/>
            </a:pPr>
            <a:r>
              <a:rPr lang="en-US" sz="4000" b="1" dirty="0" smtClean="0">
                <a:solidFill>
                  <a:srgbClr val="FF0000"/>
                </a:solidFill>
              </a:rPr>
              <a:t> B is </a:t>
            </a:r>
          </a:p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C were</a:t>
            </a:r>
          </a:p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D has</a:t>
            </a:r>
            <a:endParaRPr lang="en-IN" sz="40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23528" y="548680"/>
            <a:ext cx="8568952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4000" b="1" dirty="0" smtClean="0"/>
              <a:t>6. Many subscribers have asked that we .......... the journals to their offices.</a:t>
            </a:r>
            <a:endParaRPr lang="en-IN" sz="40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395536" y="2708920"/>
            <a:ext cx="3888432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A mails</a:t>
            </a:r>
          </a:p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B mailed</a:t>
            </a:r>
          </a:p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C mail</a:t>
            </a:r>
          </a:p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 </a:t>
            </a:r>
            <a:r>
              <a:rPr lang="en-US" sz="4000" b="1" dirty="0" err="1" smtClean="0"/>
              <a:t>Dmailing</a:t>
            </a:r>
            <a:endParaRPr lang="en-IN" sz="40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79512" y="548680"/>
            <a:ext cx="8784976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4000" b="1" dirty="0" smtClean="0"/>
              <a:t>6. Many subscribers have asked that we .......... the journals to their offices.</a:t>
            </a:r>
            <a:endParaRPr lang="en-IN" sz="4000" b="1" dirty="0"/>
          </a:p>
        </p:txBody>
      </p:sp>
      <p:sp>
        <p:nvSpPr>
          <p:cNvPr id="5" name="Rectangle 4"/>
          <p:cNvSpPr/>
          <p:nvPr/>
        </p:nvSpPr>
        <p:spPr>
          <a:xfrm>
            <a:off x="251520" y="2708920"/>
            <a:ext cx="4572000" cy="2554545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A mails</a:t>
            </a:r>
          </a:p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B mailed</a:t>
            </a:r>
          </a:p>
          <a:p>
            <a:pPr>
              <a:buFont typeface="Arial" pitchFamily="34" charset="0"/>
              <a:buChar char="•"/>
            </a:pPr>
            <a:r>
              <a:rPr lang="en-US" sz="4000" b="1" dirty="0" smtClean="0">
                <a:solidFill>
                  <a:srgbClr val="FF0000"/>
                </a:solidFill>
              </a:rPr>
              <a:t> C mail</a:t>
            </a:r>
          </a:p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 D mailing</a:t>
            </a:r>
            <a:endParaRPr lang="en-IN" sz="40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79512" y="620688"/>
            <a:ext cx="8784976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4000" b="1" dirty="0" smtClean="0"/>
              <a:t>7. .......... none of us were familiar with the city, Mr. </a:t>
            </a:r>
            <a:r>
              <a:rPr lang="en-IN" sz="4000" b="1" dirty="0" err="1" smtClean="0"/>
              <a:t>Kini</a:t>
            </a:r>
            <a:r>
              <a:rPr lang="en-IN" sz="4000" b="1" dirty="0" smtClean="0"/>
              <a:t> drove us to the meeting.</a:t>
            </a:r>
            <a:endParaRPr lang="en-IN" b="1" dirty="0"/>
          </a:p>
        </p:txBody>
      </p:sp>
      <p:sp>
        <p:nvSpPr>
          <p:cNvPr id="5" name="TextBox 4"/>
          <p:cNvSpPr txBox="1"/>
          <p:nvPr/>
        </p:nvSpPr>
        <p:spPr>
          <a:xfrm>
            <a:off x="179512" y="2708920"/>
            <a:ext cx="5328592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A Although</a:t>
            </a:r>
          </a:p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B Because</a:t>
            </a:r>
          </a:p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C Therefore</a:t>
            </a:r>
          </a:p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D However</a:t>
            </a:r>
            <a:endParaRPr lang="en-IN" sz="40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51520" y="548680"/>
            <a:ext cx="8712968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4000" b="1" dirty="0" smtClean="0"/>
              <a:t>7. .......... none of us were familiar with the city, Mr. </a:t>
            </a:r>
            <a:r>
              <a:rPr lang="en-IN" sz="4000" b="1" dirty="0" err="1" smtClean="0"/>
              <a:t>Kini</a:t>
            </a:r>
            <a:r>
              <a:rPr lang="en-IN" sz="4000" b="1" dirty="0" smtClean="0"/>
              <a:t> drove us to the meeting.</a:t>
            </a:r>
            <a:endParaRPr lang="en-IN" sz="4000" b="1" dirty="0"/>
          </a:p>
        </p:txBody>
      </p:sp>
      <p:sp>
        <p:nvSpPr>
          <p:cNvPr id="5" name="Rectangle 4"/>
          <p:cNvSpPr/>
          <p:nvPr/>
        </p:nvSpPr>
        <p:spPr>
          <a:xfrm>
            <a:off x="395536" y="2708920"/>
            <a:ext cx="4572000" cy="2554545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A Although</a:t>
            </a:r>
          </a:p>
          <a:p>
            <a:pPr>
              <a:buFont typeface="Arial" pitchFamily="34" charset="0"/>
              <a:buChar char="•"/>
            </a:pPr>
            <a:r>
              <a:rPr lang="en-US" sz="4000" b="1" dirty="0" smtClean="0">
                <a:solidFill>
                  <a:srgbClr val="FF0000"/>
                </a:solidFill>
              </a:rPr>
              <a:t> B Because</a:t>
            </a:r>
          </a:p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C Therefore</a:t>
            </a:r>
          </a:p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D However</a:t>
            </a:r>
            <a:endParaRPr lang="en-IN" sz="40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23528" y="476672"/>
            <a:ext cx="8496944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4000" b="1" dirty="0" smtClean="0"/>
              <a:t>8. The auditor discovered that the employee had not been .......... the checks into the correct account.</a:t>
            </a:r>
            <a:endParaRPr lang="en-IN" b="1" dirty="0"/>
          </a:p>
        </p:txBody>
      </p:sp>
      <p:sp>
        <p:nvSpPr>
          <p:cNvPr id="5" name="TextBox 4"/>
          <p:cNvSpPr txBox="1"/>
          <p:nvPr/>
        </p:nvSpPr>
        <p:spPr>
          <a:xfrm>
            <a:off x="323528" y="2636912"/>
            <a:ext cx="4608512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A deposited</a:t>
            </a:r>
          </a:p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B deposits</a:t>
            </a:r>
          </a:p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C deposit</a:t>
            </a:r>
          </a:p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D depositing </a:t>
            </a:r>
            <a:endParaRPr lang="en-IN" sz="40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51520" y="620688"/>
            <a:ext cx="889248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4000" b="1" dirty="0" smtClean="0"/>
              <a:t>8. The auditor discovered that the employee had not been .......... the checks into the correct account.</a:t>
            </a:r>
            <a:endParaRPr lang="en-IN" sz="4000" b="1" dirty="0"/>
          </a:p>
        </p:txBody>
      </p:sp>
      <p:sp>
        <p:nvSpPr>
          <p:cNvPr id="5" name="Rectangle 4"/>
          <p:cNvSpPr/>
          <p:nvPr/>
        </p:nvSpPr>
        <p:spPr>
          <a:xfrm>
            <a:off x="323528" y="2852936"/>
            <a:ext cx="4572000" cy="2554545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A deposited</a:t>
            </a:r>
          </a:p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B deposits</a:t>
            </a:r>
          </a:p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C deposit</a:t>
            </a:r>
          </a:p>
          <a:p>
            <a:pPr>
              <a:buFont typeface="Arial" pitchFamily="34" charset="0"/>
              <a:buChar char="•"/>
            </a:pPr>
            <a:r>
              <a:rPr lang="en-US" sz="4000" b="1" dirty="0" smtClean="0">
                <a:solidFill>
                  <a:srgbClr val="FF0000"/>
                </a:solidFill>
              </a:rPr>
              <a:t> D depositing </a:t>
            </a:r>
            <a:endParaRPr lang="en-IN" sz="40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79512" y="476672"/>
            <a:ext cx="8712968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4000" b="1" dirty="0" smtClean="0"/>
              <a:t>9. The trainers for the seminar had the crew .......... their equipment to the conference </a:t>
            </a:r>
            <a:r>
              <a:rPr lang="en-IN" sz="4000" b="1" dirty="0" err="1" smtClean="0"/>
              <a:t>center</a:t>
            </a:r>
            <a:r>
              <a:rPr lang="en-IN" sz="4000" b="1" dirty="0" smtClean="0"/>
              <a:t>.</a:t>
            </a:r>
            <a:endParaRPr lang="en-IN" sz="40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251520" y="2564904"/>
            <a:ext cx="5544616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A move</a:t>
            </a:r>
          </a:p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B moving</a:t>
            </a:r>
          </a:p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C mover</a:t>
            </a:r>
          </a:p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D moved</a:t>
            </a:r>
            <a:endParaRPr lang="en-IN" sz="40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51520" y="620688"/>
            <a:ext cx="8712968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4000" b="1" dirty="0" smtClean="0"/>
              <a:t>9. The teachers for the seminar had the crew .......... their equipment to the conference </a:t>
            </a:r>
            <a:r>
              <a:rPr lang="en-IN" sz="4000" b="1" dirty="0" err="1" smtClean="0"/>
              <a:t>center</a:t>
            </a:r>
            <a:r>
              <a:rPr lang="en-IN" b="1" dirty="0" smtClean="0"/>
              <a:t>.</a:t>
            </a:r>
            <a:endParaRPr lang="en-IN" b="1" dirty="0"/>
          </a:p>
        </p:txBody>
      </p:sp>
      <p:sp>
        <p:nvSpPr>
          <p:cNvPr id="5" name="Rectangle 4"/>
          <p:cNvSpPr/>
          <p:nvPr/>
        </p:nvSpPr>
        <p:spPr>
          <a:xfrm>
            <a:off x="395536" y="3429000"/>
            <a:ext cx="4572000" cy="2554545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4000" b="1" dirty="0" smtClean="0">
                <a:solidFill>
                  <a:srgbClr val="FF0000"/>
                </a:solidFill>
              </a:rPr>
              <a:t> A move</a:t>
            </a:r>
          </a:p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B moving</a:t>
            </a:r>
          </a:p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C mover</a:t>
            </a:r>
          </a:p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D moved</a:t>
            </a:r>
            <a:endParaRPr lang="en-IN" sz="40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95536" y="620688"/>
            <a:ext cx="828092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4000" b="1" dirty="0" smtClean="0"/>
              <a:t>1. The exhibition was cancelled because the invitations were not..........in time.</a:t>
            </a:r>
            <a:endParaRPr lang="en-IN" sz="40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179512" y="3068960"/>
            <a:ext cx="3744416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A printer</a:t>
            </a:r>
          </a:p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B printed</a:t>
            </a:r>
          </a:p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C printing</a:t>
            </a:r>
          </a:p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D prints</a:t>
            </a:r>
            <a:endParaRPr lang="en-IN" sz="40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23528" y="548680"/>
            <a:ext cx="8352928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4000" b="1" dirty="0" smtClean="0"/>
              <a:t>10. Mr. Jean will return your call .......... he arrives.</a:t>
            </a:r>
            <a:endParaRPr lang="en-IN" sz="40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323528" y="2060848"/>
            <a:ext cx="4608512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A soon</a:t>
            </a:r>
          </a:p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B as soon</a:t>
            </a:r>
          </a:p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C as soon as</a:t>
            </a:r>
          </a:p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D soon than</a:t>
            </a:r>
          </a:p>
          <a:p>
            <a:pPr>
              <a:buFont typeface="Arial" pitchFamily="34" charset="0"/>
              <a:buChar char="•"/>
            </a:pPr>
            <a:endParaRPr lang="en-IN" sz="40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79512" y="548680"/>
            <a:ext cx="8712968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4000" b="1" dirty="0" smtClean="0"/>
              <a:t>10. Mr. Jean will return your call .......... he arrives.</a:t>
            </a:r>
            <a:endParaRPr lang="en-IN" sz="4000" b="1" dirty="0"/>
          </a:p>
        </p:txBody>
      </p:sp>
      <p:sp>
        <p:nvSpPr>
          <p:cNvPr id="5" name="Rectangle 4"/>
          <p:cNvSpPr/>
          <p:nvPr/>
        </p:nvSpPr>
        <p:spPr>
          <a:xfrm>
            <a:off x="179512" y="2132856"/>
            <a:ext cx="4572000" cy="2308324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A soon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B as soon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>
                <a:solidFill>
                  <a:srgbClr val="FF0000"/>
                </a:solidFill>
              </a:rPr>
              <a:t> C as soon as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D soon than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95536" y="548680"/>
            <a:ext cx="8496944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4000" b="1" dirty="0" smtClean="0"/>
              <a:t>11. The new insurance plan is especially .......... with employees who have families.</a:t>
            </a:r>
            <a:endParaRPr lang="en-IN" sz="40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323528" y="2564904"/>
            <a:ext cx="5472608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A popularized</a:t>
            </a:r>
          </a:p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B popular</a:t>
            </a:r>
          </a:p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C motivated</a:t>
            </a:r>
          </a:p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D populated</a:t>
            </a:r>
          </a:p>
          <a:p>
            <a:endParaRPr lang="en-IN" sz="40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23528" y="620688"/>
            <a:ext cx="864096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4000" b="1" dirty="0" smtClean="0"/>
              <a:t>11. The new insurance plan is especially .......... with employees who have families.</a:t>
            </a:r>
            <a:endParaRPr lang="en-IN" sz="4000" b="1" dirty="0"/>
          </a:p>
        </p:txBody>
      </p:sp>
      <p:sp>
        <p:nvSpPr>
          <p:cNvPr id="5" name="Rectangle 4"/>
          <p:cNvSpPr/>
          <p:nvPr/>
        </p:nvSpPr>
        <p:spPr>
          <a:xfrm>
            <a:off x="323528" y="2780928"/>
            <a:ext cx="4572000" cy="2554545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A popularized</a:t>
            </a:r>
          </a:p>
          <a:p>
            <a:pPr>
              <a:buFont typeface="Arial" pitchFamily="34" charset="0"/>
              <a:buChar char="•"/>
            </a:pPr>
            <a:r>
              <a:rPr lang="en-US" sz="4000" b="1" dirty="0" smtClean="0">
                <a:solidFill>
                  <a:srgbClr val="FF0000"/>
                </a:solidFill>
              </a:rPr>
              <a:t> B popular</a:t>
            </a:r>
          </a:p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C motivated</a:t>
            </a:r>
          </a:p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D populated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51520" y="476672"/>
            <a:ext cx="8496944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4000" b="1" dirty="0" smtClean="0"/>
              <a:t>12. We should check our messages .........</a:t>
            </a:r>
            <a:endParaRPr lang="en-IN" sz="40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251520" y="1988840"/>
            <a:ext cx="5976664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A as soon as</a:t>
            </a:r>
          </a:p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B twice a day</a:t>
            </a:r>
          </a:p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C seldom</a:t>
            </a:r>
          </a:p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D rarely</a:t>
            </a:r>
            <a:endParaRPr lang="en-IN" sz="40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23528" y="548680"/>
            <a:ext cx="864096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4000" b="1" dirty="0" smtClean="0"/>
              <a:t>12. We should check our messages .........</a:t>
            </a:r>
            <a:endParaRPr lang="en-IN" sz="4000" b="1" dirty="0"/>
          </a:p>
        </p:txBody>
      </p:sp>
      <p:sp>
        <p:nvSpPr>
          <p:cNvPr id="5" name="Rectangle 4"/>
          <p:cNvSpPr/>
          <p:nvPr/>
        </p:nvSpPr>
        <p:spPr>
          <a:xfrm>
            <a:off x="251520" y="2204864"/>
            <a:ext cx="4572000" cy="2554545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A as soon as</a:t>
            </a:r>
          </a:p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</a:t>
            </a:r>
            <a:r>
              <a:rPr lang="en-US" sz="4000" b="1" dirty="0" smtClean="0">
                <a:solidFill>
                  <a:srgbClr val="FF0000"/>
                </a:solidFill>
              </a:rPr>
              <a:t>B twice a day</a:t>
            </a:r>
          </a:p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C seldom</a:t>
            </a:r>
          </a:p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D rarely</a:t>
            </a:r>
            <a:endParaRPr lang="en-IN" sz="40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79512" y="548680"/>
            <a:ext cx="8568952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4000" b="1" dirty="0" smtClean="0"/>
              <a:t>13. The operator .......... Mr. Francis if she knew where to reach him.</a:t>
            </a:r>
            <a:endParaRPr lang="en-IN" sz="40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179512" y="2132856"/>
            <a:ext cx="6624736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A will call</a:t>
            </a:r>
          </a:p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B had called</a:t>
            </a:r>
          </a:p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C called</a:t>
            </a:r>
          </a:p>
          <a:p>
            <a:pPr>
              <a:buFont typeface="Arial" pitchFamily="34" charset="0"/>
              <a:buChar char="•"/>
            </a:pPr>
            <a:r>
              <a:rPr lang="en-US" sz="4000" b="1" dirty="0" smtClean="0">
                <a:solidFill>
                  <a:srgbClr val="FF0000"/>
                </a:solidFill>
              </a:rPr>
              <a:t> </a:t>
            </a:r>
            <a:r>
              <a:rPr lang="en-US" sz="4000" b="1" dirty="0" smtClean="0">
                <a:solidFill>
                  <a:schemeClr val="accent4"/>
                </a:solidFill>
              </a:rPr>
              <a:t>D would call </a:t>
            </a:r>
            <a:endParaRPr lang="en-IN" sz="4000" b="1" dirty="0">
              <a:solidFill>
                <a:schemeClr val="accent4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51520" y="548680"/>
            <a:ext cx="8568952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4000" b="1" dirty="0" smtClean="0"/>
              <a:t>13. The operator .......... Mr. Francis if she knew where to reach him.</a:t>
            </a:r>
            <a:endParaRPr lang="en-IN" sz="4000" b="1" dirty="0"/>
          </a:p>
        </p:txBody>
      </p:sp>
      <p:sp>
        <p:nvSpPr>
          <p:cNvPr id="5" name="Rectangle 4"/>
          <p:cNvSpPr/>
          <p:nvPr/>
        </p:nvSpPr>
        <p:spPr>
          <a:xfrm>
            <a:off x="323528" y="2132856"/>
            <a:ext cx="4572000" cy="2554545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A will call</a:t>
            </a:r>
          </a:p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B had called</a:t>
            </a:r>
          </a:p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C called</a:t>
            </a:r>
          </a:p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D </a:t>
            </a:r>
            <a:r>
              <a:rPr lang="en-US" sz="4000" b="1" dirty="0" smtClean="0">
                <a:solidFill>
                  <a:srgbClr val="FF0000"/>
                </a:solidFill>
              </a:rPr>
              <a:t>would call </a:t>
            </a:r>
            <a:endParaRPr lang="en-IN" sz="40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51520" y="548680"/>
            <a:ext cx="864096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4000" b="1" dirty="0" smtClean="0"/>
              <a:t>14. The firm .......... spouses of employees in the invitation to the banquet.</a:t>
            </a:r>
            <a:endParaRPr lang="en-IN" sz="40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251520" y="2564904"/>
            <a:ext cx="4464496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A are included</a:t>
            </a:r>
          </a:p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B have included</a:t>
            </a:r>
          </a:p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C is including</a:t>
            </a:r>
          </a:p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D has including</a:t>
            </a:r>
            <a:endParaRPr lang="en-IN" sz="40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51520" y="476672"/>
            <a:ext cx="8712968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4000" b="1" dirty="0" smtClean="0"/>
              <a:t>14. The firm .......... spouses of employees in the invitation to the banquet.</a:t>
            </a:r>
            <a:endParaRPr lang="en-IN" sz="4000" b="1" dirty="0"/>
          </a:p>
        </p:txBody>
      </p:sp>
      <p:sp>
        <p:nvSpPr>
          <p:cNvPr id="5" name="Rectangle 4"/>
          <p:cNvSpPr/>
          <p:nvPr/>
        </p:nvSpPr>
        <p:spPr>
          <a:xfrm>
            <a:off x="179512" y="2564904"/>
            <a:ext cx="4572000" cy="2554545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A are included</a:t>
            </a:r>
          </a:p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B have included</a:t>
            </a:r>
          </a:p>
          <a:p>
            <a:pPr>
              <a:buFont typeface="Arial" pitchFamily="34" charset="0"/>
              <a:buChar char="•"/>
            </a:pPr>
            <a:r>
              <a:rPr lang="en-US" sz="4000" b="1" dirty="0" smtClean="0">
                <a:solidFill>
                  <a:srgbClr val="FF0000"/>
                </a:solidFill>
              </a:rPr>
              <a:t> C is including</a:t>
            </a:r>
          </a:p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D has including</a:t>
            </a:r>
            <a:endParaRPr lang="en-IN" sz="40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51520" y="620688"/>
            <a:ext cx="864096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4000" b="1" dirty="0" smtClean="0"/>
              <a:t>1. The exhibition was cancelled because the invitations were not..........in time</a:t>
            </a:r>
            <a:r>
              <a:rPr lang="en-IN" b="1" dirty="0" smtClean="0"/>
              <a:t>.</a:t>
            </a:r>
            <a:endParaRPr lang="en-IN" b="1" dirty="0"/>
          </a:p>
        </p:txBody>
      </p:sp>
      <p:sp>
        <p:nvSpPr>
          <p:cNvPr id="5" name="Rectangle 4"/>
          <p:cNvSpPr/>
          <p:nvPr/>
        </p:nvSpPr>
        <p:spPr>
          <a:xfrm>
            <a:off x="395536" y="2924944"/>
            <a:ext cx="4572000" cy="2554545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A printer</a:t>
            </a:r>
          </a:p>
          <a:p>
            <a:pPr>
              <a:buFont typeface="Arial" pitchFamily="34" charset="0"/>
              <a:buChar char="•"/>
            </a:pPr>
            <a:r>
              <a:rPr lang="en-US" sz="4000" b="1" dirty="0" smtClean="0">
                <a:solidFill>
                  <a:srgbClr val="FF0000"/>
                </a:solidFill>
              </a:rPr>
              <a:t> B printed</a:t>
            </a:r>
          </a:p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C printing</a:t>
            </a:r>
          </a:p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D prints</a:t>
            </a:r>
            <a:endParaRPr lang="en-IN" sz="40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51520" y="548680"/>
            <a:ext cx="864096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4000" b="1" dirty="0" smtClean="0"/>
              <a:t>15. We cannot issue the order .......... we get a copy of the purchase order.</a:t>
            </a:r>
            <a:endParaRPr lang="en-IN" sz="40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323528" y="2780928"/>
            <a:ext cx="5328592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A because</a:t>
            </a:r>
          </a:p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B that</a:t>
            </a:r>
          </a:p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C until</a:t>
            </a:r>
          </a:p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D when</a:t>
            </a:r>
            <a:endParaRPr lang="en-IN" sz="40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51520" y="620688"/>
            <a:ext cx="8712968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4000" b="1" dirty="0" smtClean="0"/>
              <a:t>15. We cannot issue the order .......... we get a copy of the purchase order</a:t>
            </a:r>
            <a:r>
              <a:rPr lang="en-IN" b="1" dirty="0" smtClean="0"/>
              <a:t>.</a:t>
            </a:r>
            <a:endParaRPr lang="en-IN" b="1" dirty="0"/>
          </a:p>
        </p:txBody>
      </p:sp>
      <p:sp>
        <p:nvSpPr>
          <p:cNvPr id="5" name="Rectangle 4"/>
          <p:cNvSpPr/>
          <p:nvPr/>
        </p:nvSpPr>
        <p:spPr>
          <a:xfrm>
            <a:off x="251520" y="2636912"/>
            <a:ext cx="4572000" cy="2554545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A because</a:t>
            </a:r>
          </a:p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B that</a:t>
            </a:r>
          </a:p>
          <a:p>
            <a:pPr>
              <a:buFont typeface="Arial" pitchFamily="34" charset="0"/>
              <a:buChar char="•"/>
            </a:pPr>
            <a:r>
              <a:rPr lang="en-US" sz="4000" b="1" dirty="0" smtClean="0">
                <a:solidFill>
                  <a:srgbClr val="FF0000"/>
                </a:solidFill>
              </a:rPr>
              <a:t> C until</a:t>
            </a:r>
          </a:p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D when</a:t>
            </a:r>
            <a:endParaRPr lang="en-IN" sz="40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79512" y="548680"/>
            <a:ext cx="864096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4000" b="1" dirty="0" smtClean="0"/>
              <a:t>16. .......... it was Mr. Paul’s birthday, his staff took him to lunch.</a:t>
            </a:r>
            <a:endParaRPr lang="en-IN" sz="40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323528" y="2780928"/>
            <a:ext cx="5328592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A Although</a:t>
            </a:r>
          </a:p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B During</a:t>
            </a:r>
          </a:p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C Because</a:t>
            </a:r>
          </a:p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D That</a:t>
            </a:r>
            <a:endParaRPr lang="en-IN" sz="40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51520" y="548680"/>
            <a:ext cx="864096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4000" b="1" dirty="0" smtClean="0"/>
              <a:t>16. .......... it was Mr. Paul’s birthday, his staff took him to lunch.</a:t>
            </a:r>
            <a:endParaRPr lang="en-IN" b="1" dirty="0"/>
          </a:p>
        </p:txBody>
      </p:sp>
      <p:sp>
        <p:nvSpPr>
          <p:cNvPr id="5" name="Rectangle 4"/>
          <p:cNvSpPr/>
          <p:nvPr/>
        </p:nvSpPr>
        <p:spPr>
          <a:xfrm>
            <a:off x="323528" y="2708920"/>
            <a:ext cx="4572000" cy="2554545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A Although</a:t>
            </a:r>
          </a:p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B During</a:t>
            </a:r>
          </a:p>
          <a:p>
            <a:pPr>
              <a:buFont typeface="Arial" pitchFamily="34" charset="0"/>
              <a:buChar char="•"/>
            </a:pPr>
            <a:r>
              <a:rPr lang="en-US" sz="4000" b="1" dirty="0" smtClean="0">
                <a:solidFill>
                  <a:srgbClr val="FF0000"/>
                </a:solidFill>
              </a:rPr>
              <a:t> C Because</a:t>
            </a:r>
          </a:p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D That</a:t>
            </a:r>
            <a:endParaRPr lang="en-IN" sz="40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51520" y="548680"/>
            <a:ext cx="8712968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4000" b="1" dirty="0" smtClean="0"/>
              <a:t>17. Ms. Marie directed a very .......... project.</a:t>
            </a:r>
            <a:endParaRPr lang="en-IN" sz="40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395536" y="2060848"/>
            <a:ext cx="648072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A successfully</a:t>
            </a:r>
          </a:p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B successive</a:t>
            </a:r>
          </a:p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C success</a:t>
            </a:r>
          </a:p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D successful</a:t>
            </a:r>
            <a:endParaRPr lang="en-IN" sz="40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79512" y="548680"/>
            <a:ext cx="864096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4000" b="1" dirty="0" smtClean="0"/>
              <a:t>17. Ms. Marie directed a very .......... Project.</a:t>
            </a:r>
            <a:endParaRPr lang="en-IN" b="1" dirty="0"/>
          </a:p>
        </p:txBody>
      </p:sp>
      <p:sp>
        <p:nvSpPr>
          <p:cNvPr id="5" name="Rectangle 4"/>
          <p:cNvSpPr/>
          <p:nvPr/>
        </p:nvSpPr>
        <p:spPr>
          <a:xfrm>
            <a:off x="251520" y="2060848"/>
            <a:ext cx="4572000" cy="2554545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</a:t>
            </a:r>
            <a:r>
              <a:rPr lang="en-US" b="1" dirty="0" smtClean="0"/>
              <a:t> </a:t>
            </a:r>
            <a:r>
              <a:rPr lang="en-US" sz="4000" b="1" dirty="0" smtClean="0"/>
              <a:t>A successfully</a:t>
            </a:r>
          </a:p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B successive</a:t>
            </a:r>
          </a:p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C success</a:t>
            </a:r>
          </a:p>
          <a:p>
            <a:pPr>
              <a:buFont typeface="Arial" pitchFamily="34" charset="0"/>
              <a:buChar char="•"/>
            </a:pPr>
            <a:r>
              <a:rPr lang="en-US" sz="4000" b="1" dirty="0" smtClean="0">
                <a:solidFill>
                  <a:srgbClr val="FF0000"/>
                </a:solidFill>
              </a:rPr>
              <a:t> D successful</a:t>
            </a:r>
            <a:endParaRPr lang="en-IN" sz="40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95536" y="620688"/>
            <a:ext cx="8748464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4000" b="1" dirty="0" smtClean="0"/>
              <a:t>18. The airport taxes are .......... in the ticket price.</a:t>
            </a:r>
            <a:endParaRPr lang="en-IN" sz="40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323528" y="2420888"/>
            <a:ext cx="4824536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A including</a:t>
            </a:r>
          </a:p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B include</a:t>
            </a:r>
          </a:p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C been included</a:t>
            </a:r>
          </a:p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D included</a:t>
            </a:r>
            <a:endParaRPr lang="en-IN" sz="40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51520" y="476672"/>
            <a:ext cx="8712968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4000" b="1" dirty="0" smtClean="0"/>
              <a:t>18. The airport taxes are .......... in the ticket price</a:t>
            </a:r>
            <a:r>
              <a:rPr lang="en-IN" b="1" dirty="0" smtClean="0"/>
              <a:t>.</a:t>
            </a:r>
            <a:endParaRPr lang="en-IN" b="1" dirty="0"/>
          </a:p>
        </p:txBody>
      </p:sp>
      <p:sp>
        <p:nvSpPr>
          <p:cNvPr id="5" name="Rectangle 4"/>
          <p:cNvSpPr/>
          <p:nvPr/>
        </p:nvSpPr>
        <p:spPr>
          <a:xfrm>
            <a:off x="179512" y="1988840"/>
            <a:ext cx="4572000" cy="2554545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A including</a:t>
            </a:r>
          </a:p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B include</a:t>
            </a:r>
          </a:p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C been included</a:t>
            </a:r>
          </a:p>
          <a:p>
            <a:pPr>
              <a:buFont typeface="Arial" pitchFamily="34" charset="0"/>
              <a:buChar char="•"/>
            </a:pPr>
            <a:r>
              <a:rPr lang="en-US" sz="4000" b="1" dirty="0" smtClean="0">
                <a:solidFill>
                  <a:srgbClr val="FF0000"/>
                </a:solidFill>
              </a:rPr>
              <a:t> D included</a:t>
            </a:r>
            <a:endParaRPr lang="en-IN" sz="40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95536" y="548680"/>
            <a:ext cx="8424936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4000" b="1" dirty="0" smtClean="0"/>
              <a:t>19. New paint .......... pictures will make the house look better.</a:t>
            </a:r>
            <a:endParaRPr lang="en-IN" b="1" dirty="0"/>
          </a:p>
        </p:txBody>
      </p:sp>
      <p:sp>
        <p:nvSpPr>
          <p:cNvPr id="5" name="TextBox 4"/>
          <p:cNvSpPr txBox="1"/>
          <p:nvPr/>
        </p:nvSpPr>
        <p:spPr>
          <a:xfrm>
            <a:off x="179512" y="2204864"/>
            <a:ext cx="4896544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A and</a:t>
            </a:r>
          </a:p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B but</a:t>
            </a:r>
          </a:p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C as</a:t>
            </a:r>
          </a:p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D though</a:t>
            </a:r>
            <a:endParaRPr lang="en-IN" sz="40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51520" y="548680"/>
            <a:ext cx="864096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4000" b="1" dirty="0" smtClean="0"/>
              <a:t>19. New paint .......... pictures will make the house look better.</a:t>
            </a:r>
            <a:endParaRPr lang="en-IN" sz="4000" b="1" dirty="0"/>
          </a:p>
        </p:txBody>
      </p:sp>
      <p:sp>
        <p:nvSpPr>
          <p:cNvPr id="6" name="Rectangle 5"/>
          <p:cNvSpPr/>
          <p:nvPr/>
        </p:nvSpPr>
        <p:spPr>
          <a:xfrm>
            <a:off x="251520" y="2060848"/>
            <a:ext cx="4572000" cy="2554545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4000" b="1" dirty="0" smtClean="0">
                <a:solidFill>
                  <a:srgbClr val="FF0000"/>
                </a:solidFill>
              </a:rPr>
              <a:t> A and</a:t>
            </a:r>
          </a:p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B but</a:t>
            </a:r>
          </a:p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C as</a:t>
            </a:r>
          </a:p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D though</a:t>
            </a:r>
            <a:endParaRPr lang="en-IN" sz="40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548680"/>
            <a:ext cx="8712968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4000" b="1" dirty="0" smtClean="0"/>
              <a:t>2. This product..........our most famous item.</a:t>
            </a:r>
            <a:endParaRPr lang="en-IN" sz="40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251520" y="2060848"/>
            <a:ext cx="828092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A always has considered been</a:t>
            </a:r>
          </a:p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B has been always considered</a:t>
            </a:r>
          </a:p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C has been considered always</a:t>
            </a:r>
          </a:p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has always been considered</a:t>
            </a:r>
            <a:endParaRPr lang="en-IN" sz="40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51520" y="692696"/>
            <a:ext cx="864096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4000" b="1" dirty="0" smtClean="0"/>
              <a:t>20. The prime minister had her travel agent .......... the reservations.</a:t>
            </a:r>
            <a:endParaRPr lang="en-IN" sz="40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179512" y="2924944"/>
            <a:ext cx="5112568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A made</a:t>
            </a:r>
          </a:p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B has made</a:t>
            </a:r>
          </a:p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C make</a:t>
            </a:r>
          </a:p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D makes</a:t>
            </a:r>
            <a:endParaRPr lang="en-IN" sz="40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51520" y="620688"/>
            <a:ext cx="8568952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4000" b="1" dirty="0" smtClean="0"/>
              <a:t>20. The prime minister had her travel agent .......... the reservations.</a:t>
            </a:r>
            <a:endParaRPr lang="en-IN" sz="4000" b="1" dirty="0"/>
          </a:p>
        </p:txBody>
      </p:sp>
      <p:sp>
        <p:nvSpPr>
          <p:cNvPr id="5" name="Rectangle 4"/>
          <p:cNvSpPr/>
          <p:nvPr/>
        </p:nvSpPr>
        <p:spPr>
          <a:xfrm>
            <a:off x="323528" y="2924944"/>
            <a:ext cx="4572000" cy="2554545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4000" b="1" dirty="0" smtClean="0">
                <a:solidFill>
                  <a:srgbClr val="FF0000"/>
                </a:solidFill>
              </a:rPr>
              <a:t>A made</a:t>
            </a:r>
          </a:p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B has made</a:t>
            </a:r>
          </a:p>
          <a:p>
            <a:pPr>
              <a:buFont typeface="Arial" pitchFamily="34" charset="0"/>
              <a:buChar char="•"/>
            </a:pPr>
            <a:r>
              <a:rPr lang="en-US" sz="4000" b="1" dirty="0" smtClean="0">
                <a:solidFill>
                  <a:srgbClr val="FF0000"/>
                </a:solidFill>
              </a:rPr>
              <a:t> </a:t>
            </a:r>
            <a:r>
              <a:rPr lang="en-US" sz="4000" b="1" dirty="0" smtClean="0">
                <a:solidFill>
                  <a:schemeClr val="accent4"/>
                </a:solidFill>
              </a:rPr>
              <a:t>C make</a:t>
            </a:r>
          </a:p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D makes</a:t>
            </a:r>
            <a:endParaRPr lang="en-IN" sz="40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51520" y="692696"/>
            <a:ext cx="8712968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4000" b="1" dirty="0" smtClean="0"/>
              <a:t>21. The new strategy was expected to be a success; _______ very few customers upgraded their accounts.</a:t>
            </a:r>
            <a:endParaRPr lang="en-IN" sz="40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395536" y="3501008"/>
            <a:ext cx="5256584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A yet</a:t>
            </a:r>
          </a:p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B just</a:t>
            </a:r>
          </a:p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C moreover</a:t>
            </a:r>
          </a:p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D although</a:t>
            </a:r>
            <a:endParaRPr lang="en-IN" sz="40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51520" y="692696"/>
            <a:ext cx="8712968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4000" b="1" dirty="0" smtClean="0"/>
              <a:t>21. The new strategy was expected to be a success; ______very few customers upgraded their accounts.</a:t>
            </a:r>
            <a:endParaRPr lang="en-IN" sz="4000" b="1" dirty="0"/>
          </a:p>
        </p:txBody>
      </p:sp>
      <p:sp>
        <p:nvSpPr>
          <p:cNvPr id="5" name="Rectangle 4"/>
          <p:cNvSpPr/>
          <p:nvPr/>
        </p:nvSpPr>
        <p:spPr>
          <a:xfrm>
            <a:off x="395536" y="3429000"/>
            <a:ext cx="4572000" cy="2554545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4000" b="1" dirty="0" smtClean="0">
                <a:solidFill>
                  <a:srgbClr val="FF0000"/>
                </a:solidFill>
              </a:rPr>
              <a:t> A yet</a:t>
            </a:r>
          </a:p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B just</a:t>
            </a:r>
          </a:p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C moreover</a:t>
            </a:r>
          </a:p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D although</a:t>
            </a:r>
            <a:endParaRPr lang="en-IN" sz="40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95536" y="836712"/>
            <a:ext cx="8496944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4000" b="1" dirty="0" smtClean="0"/>
              <a:t>22. The result showed that overall prices are up 3.1 percent _________ 12 months.</a:t>
            </a:r>
            <a:endParaRPr lang="en-IN" sz="40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467544" y="3068960"/>
            <a:ext cx="6408712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A during the last</a:t>
            </a:r>
          </a:p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B in the following</a:t>
            </a:r>
          </a:p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C periodically over</a:t>
            </a:r>
          </a:p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D since the last</a:t>
            </a:r>
          </a:p>
          <a:p>
            <a:pPr>
              <a:buFont typeface="Arial" pitchFamily="34" charset="0"/>
              <a:buChar char="•"/>
            </a:pPr>
            <a:endParaRPr lang="en-IN" sz="40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23528" y="692696"/>
            <a:ext cx="8568952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4000" b="1" dirty="0" smtClean="0"/>
              <a:t>22. The result showed that overall prices are up 3.1 percent _________ 12 months.</a:t>
            </a:r>
            <a:endParaRPr lang="en-IN" sz="4000" b="1" dirty="0"/>
          </a:p>
        </p:txBody>
      </p:sp>
      <p:sp>
        <p:nvSpPr>
          <p:cNvPr id="5" name="Rectangle 4"/>
          <p:cNvSpPr/>
          <p:nvPr/>
        </p:nvSpPr>
        <p:spPr>
          <a:xfrm>
            <a:off x="395536" y="3140968"/>
            <a:ext cx="6048672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4000" b="1" dirty="0" smtClean="0">
                <a:solidFill>
                  <a:srgbClr val="FF0000"/>
                </a:solidFill>
              </a:rPr>
              <a:t> A during the last</a:t>
            </a:r>
          </a:p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B in the following</a:t>
            </a:r>
          </a:p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C periodically over</a:t>
            </a:r>
          </a:p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D since the last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51520" y="476672"/>
            <a:ext cx="8424936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4000" b="1" dirty="0" smtClean="0"/>
              <a:t>23. It's quite easy if you want to find folders and files on the computer, all you do is click here and it immediately starts ........</a:t>
            </a:r>
          </a:p>
          <a:p>
            <a:endParaRPr lang="en-IN" sz="40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467544" y="3212976"/>
            <a:ext cx="4968552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A seeking</a:t>
            </a:r>
          </a:p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B searching</a:t>
            </a:r>
          </a:p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C looking</a:t>
            </a:r>
          </a:p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D checking</a:t>
            </a:r>
            <a:endParaRPr lang="en-IN" sz="40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51520" y="620688"/>
            <a:ext cx="8640960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4000" b="1" dirty="0" smtClean="0"/>
              <a:t>23. It's quite easy if you want to find folders and files on the computer, all you do is click here and it immediately starts ........</a:t>
            </a:r>
          </a:p>
        </p:txBody>
      </p:sp>
      <p:sp>
        <p:nvSpPr>
          <p:cNvPr id="5" name="Rectangle 4"/>
          <p:cNvSpPr/>
          <p:nvPr/>
        </p:nvSpPr>
        <p:spPr>
          <a:xfrm>
            <a:off x="467544" y="3429000"/>
            <a:ext cx="4572000" cy="2554545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A seeking</a:t>
            </a:r>
          </a:p>
          <a:p>
            <a:pPr>
              <a:buFont typeface="Arial" pitchFamily="34" charset="0"/>
              <a:buChar char="•"/>
            </a:pPr>
            <a:r>
              <a:rPr lang="en-US" sz="4000" b="1" dirty="0" smtClean="0">
                <a:solidFill>
                  <a:srgbClr val="FF0000"/>
                </a:solidFill>
              </a:rPr>
              <a:t> B searching</a:t>
            </a:r>
          </a:p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C looking</a:t>
            </a:r>
          </a:p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D checking</a:t>
            </a:r>
            <a:endParaRPr lang="en-IN" sz="40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23528" y="620688"/>
            <a:ext cx="8568952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4000" b="1" dirty="0" smtClean="0"/>
              <a:t>24. Actually, honestly I didn't think ....... of the standard of acting in the play.</a:t>
            </a:r>
            <a:endParaRPr lang="en-IN" sz="40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395536" y="2924944"/>
            <a:ext cx="4176464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A lot</a:t>
            </a:r>
          </a:p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B few</a:t>
            </a:r>
          </a:p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C little</a:t>
            </a:r>
          </a:p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D much</a:t>
            </a:r>
            <a:endParaRPr lang="en-IN" sz="40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23528" y="620688"/>
            <a:ext cx="8496944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4000" b="1" dirty="0" smtClean="0"/>
              <a:t>24. Actually, honestly I didn't think ....... of the standard of acting in the play</a:t>
            </a:r>
            <a:r>
              <a:rPr lang="en-IN" b="1" dirty="0" smtClean="0"/>
              <a:t>.</a:t>
            </a:r>
            <a:endParaRPr lang="en-IN" b="1" dirty="0"/>
          </a:p>
        </p:txBody>
      </p:sp>
      <p:sp>
        <p:nvSpPr>
          <p:cNvPr id="5" name="Rectangle 4"/>
          <p:cNvSpPr/>
          <p:nvPr/>
        </p:nvSpPr>
        <p:spPr>
          <a:xfrm>
            <a:off x="395536" y="2852936"/>
            <a:ext cx="4572000" cy="2554545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A lot</a:t>
            </a:r>
          </a:p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B few</a:t>
            </a:r>
          </a:p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C little</a:t>
            </a:r>
          </a:p>
          <a:p>
            <a:pPr>
              <a:buFont typeface="Arial" pitchFamily="34" charset="0"/>
              <a:buChar char="•"/>
            </a:pPr>
            <a:r>
              <a:rPr lang="en-US" sz="4000" b="1" dirty="0" smtClean="0">
                <a:solidFill>
                  <a:srgbClr val="FF0000"/>
                </a:solidFill>
              </a:rPr>
              <a:t> D much</a:t>
            </a:r>
            <a:endParaRPr lang="en-IN" sz="40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51520" y="548680"/>
            <a:ext cx="8712968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4000" b="1" dirty="0" smtClean="0"/>
              <a:t>2. This product..........our most famous item.</a:t>
            </a:r>
            <a:endParaRPr lang="en-IN" sz="4000" b="1" dirty="0"/>
          </a:p>
        </p:txBody>
      </p:sp>
      <p:sp>
        <p:nvSpPr>
          <p:cNvPr id="5" name="Rectangle 4"/>
          <p:cNvSpPr/>
          <p:nvPr/>
        </p:nvSpPr>
        <p:spPr>
          <a:xfrm>
            <a:off x="251520" y="1988840"/>
            <a:ext cx="8892480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A always has considered been</a:t>
            </a:r>
          </a:p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B has been always considered</a:t>
            </a:r>
          </a:p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C has been considered always</a:t>
            </a:r>
          </a:p>
          <a:p>
            <a:pPr>
              <a:buFont typeface="Arial" pitchFamily="34" charset="0"/>
              <a:buChar char="•"/>
            </a:pPr>
            <a:r>
              <a:rPr lang="en-US" sz="4000" b="1" dirty="0" smtClean="0">
                <a:solidFill>
                  <a:srgbClr val="FF0000"/>
                </a:solidFill>
              </a:rPr>
              <a:t> D has always been considered</a:t>
            </a:r>
            <a:endParaRPr lang="en-IN" sz="40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51520" y="548680"/>
            <a:ext cx="8712968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4000" b="1" dirty="0" smtClean="0"/>
              <a:t>25. Well .......! You did a very good job.</a:t>
            </a:r>
            <a:endParaRPr lang="en-IN" sz="40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395536" y="2204864"/>
            <a:ext cx="468052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A done</a:t>
            </a:r>
          </a:p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B made</a:t>
            </a:r>
          </a:p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C finished</a:t>
            </a:r>
          </a:p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D taken</a:t>
            </a:r>
            <a:endParaRPr lang="en-IN" sz="40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51520" y="692696"/>
            <a:ext cx="8568952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4000" b="1" dirty="0" smtClean="0"/>
              <a:t>25. Well .......! You did a very good job.</a:t>
            </a:r>
            <a:endParaRPr lang="en-IN" sz="4000" b="1" dirty="0"/>
          </a:p>
        </p:txBody>
      </p:sp>
      <p:sp>
        <p:nvSpPr>
          <p:cNvPr id="5" name="Rectangle 4"/>
          <p:cNvSpPr/>
          <p:nvPr/>
        </p:nvSpPr>
        <p:spPr>
          <a:xfrm>
            <a:off x="251520" y="2276872"/>
            <a:ext cx="4572000" cy="2554545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4000" b="1" dirty="0" smtClean="0">
                <a:solidFill>
                  <a:srgbClr val="FF0000"/>
                </a:solidFill>
              </a:rPr>
              <a:t> A done</a:t>
            </a:r>
          </a:p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B made</a:t>
            </a:r>
          </a:p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C finished</a:t>
            </a:r>
          </a:p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D taken</a:t>
            </a:r>
            <a:endParaRPr lang="en-IN" sz="40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51520" y="620688"/>
            <a:ext cx="864096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4000" b="1" dirty="0" smtClean="0"/>
              <a:t>26. The question you have to ask is who are the customers that they are each trying to ........</a:t>
            </a:r>
            <a:endParaRPr lang="en-IN" sz="40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395536" y="2996952"/>
            <a:ext cx="5688632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A target</a:t>
            </a:r>
          </a:p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B hit</a:t>
            </a:r>
          </a:p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C aim</a:t>
            </a:r>
          </a:p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D deliver</a:t>
            </a:r>
            <a:endParaRPr lang="en-IN" sz="40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51520" y="692696"/>
            <a:ext cx="8712968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4000" b="1" dirty="0" smtClean="0"/>
              <a:t>26. The question you have to ask is who are the customers that they are each trying to ........</a:t>
            </a:r>
            <a:endParaRPr lang="en-IN" sz="4000" b="1" dirty="0"/>
          </a:p>
        </p:txBody>
      </p:sp>
      <p:sp>
        <p:nvSpPr>
          <p:cNvPr id="5" name="Rectangle 4"/>
          <p:cNvSpPr/>
          <p:nvPr/>
        </p:nvSpPr>
        <p:spPr>
          <a:xfrm>
            <a:off x="395536" y="2852936"/>
            <a:ext cx="4572000" cy="2554545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4000" b="1" dirty="0" smtClean="0">
                <a:solidFill>
                  <a:srgbClr val="FF0000"/>
                </a:solidFill>
              </a:rPr>
              <a:t> A target</a:t>
            </a:r>
          </a:p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B hit</a:t>
            </a:r>
          </a:p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C aim</a:t>
            </a:r>
          </a:p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D deliver</a:t>
            </a:r>
            <a:endParaRPr lang="en-IN" sz="40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51520" y="692696"/>
            <a:ext cx="8496944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2800" b="1" dirty="0" smtClean="0"/>
              <a:t>27. The introduction of radio generated a new opportunity and by the end of the 1920s, advertising had established itself in radio to such an ....... that advertisers were producing many of their own programs.</a:t>
            </a:r>
            <a:endParaRPr lang="en-IN" sz="28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323528" y="3356992"/>
            <a:ext cx="5544616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A amount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B extent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C range</a:t>
            </a:r>
          </a:p>
          <a:p>
            <a:pPr>
              <a:buFont typeface="Arial" pitchFamily="34" charset="0"/>
              <a:buChar char="•"/>
            </a:pPr>
            <a:r>
              <a:rPr lang="en-US" sz="3200" b="1" dirty="0" smtClean="0"/>
              <a:t> D volume</a:t>
            </a:r>
          </a:p>
          <a:p>
            <a:pPr>
              <a:buFont typeface="Arial" pitchFamily="34" charset="0"/>
              <a:buChar char="•"/>
            </a:pPr>
            <a:endParaRPr lang="en-IN" sz="32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95536" y="692696"/>
            <a:ext cx="8496944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2800" b="1" dirty="0" smtClean="0"/>
              <a:t>27. The introduction of radio generated a new opportunity and by the end of the 1920s, advertising had established itself in radio to such an ....... that advertisers were producing many of their own programs.</a:t>
            </a:r>
            <a:endParaRPr lang="en-IN" sz="2800" b="1" dirty="0"/>
          </a:p>
        </p:txBody>
      </p:sp>
      <p:sp>
        <p:nvSpPr>
          <p:cNvPr id="5" name="Rectangle 4"/>
          <p:cNvSpPr/>
          <p:nvPr/>
        </p:nvSpPr>
        <p:spPr>
          <a:xfrm>
            <a:off x="539552" y="3356992"/>
            <a:ext cx="4572000" cy="1815882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2800" b="1" dirty="0" smtClean="0"/>
              <a:t> A amount</a:t>
            </a:r>
          </a:p>
          <a:p>
            <a:pPr>
              <a:buFont typeface="Arial" pitchFamily="34" charset="0"/>
              <a:buChar char="•"/>
            </a:pPr>
            <a:r>
              <a:rPr lang="en-US" sz="2800" b="1" dirty="0" smtClean="0">
                <a:solidFill>
                  <a:srgbClr val="FF0000"/>
                </a:solidFill>
              </a:rPr>
              <a:t> B extent</a:t>
            </a:r>
          </a:p>
          <a:p>
            <a:pPr>
              <a:buFont typeface="Arial" pitchFamily="34" charset="0"/>
              <a:buChar char="•"/>
            </a:pPr>
            <a:r>
              <a:rPr lang="en-US" sz="2800" b="1" dirty="0" smtClean="0"/>
              <a:t> C range</a:t>
            </a:r>
          </a:p>
          <a:p>
            <a:pPr>
              <a:buFont typeface="Arial" pitchFamily="34" charset="0"/>
              <a:buChar char="•"/>
            </a:pPr>
            <a:r>
              <a:rPr lang="en-US" sz="2800" b="1" dirty="0" smtClean="0"/>
              <a:t> D volume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67544" y="620688"/>
            <a:ext cx="8496944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600" b="1" dirty="0" smtClean="0"/>
              <a:t>28. That policeman is getting out his ....... and walking near the statue I'm sitting on.</a:t>
            </a:r>
            <a:endParaRPr lang="en-IN" sz="36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539552" y="2780928"/>
            <a:ext cx="619268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A notebook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B exercise book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C story book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D copy book</a:t>
            </a:r>
            <a:endParaRPr lang="en-IN" sz="36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51520" y="692696"/>
            <a:ext cx="8712968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600" b="1" dirty="0" smtClean="0"/>
              <a:t>28. That policeman is getting out his ....... and walking near the statue I'm sitting on.</a:t>
            </a:r>
            <a:endParaRPr lang="en-IN" sz="3600" b="1" dirty="0"/>
          </a:p>
        </p:txBody>
      </p:sp>
      <p:sp>
        <p:nvSpPr>
          <p:cNvPr id="6" name="Rectangle 5"/>
          <p:cNvSpPr/>
          <p:nvPr/>
        </p:nvSpPr>
        <p:spPr>
          <a:xfrm>
            <a:off x="467544" y="2924944"/>
            <a:ext cx="4572000" cy="2308324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600" b="1" dirty="0" smtClean="0">
                <a:solidFill>
                  <a:srgbClr val="FF0000"/>
                </a:solidFill>
              </a:rPr>
              <a:t> A notebook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B exercise book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C story book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D copy book</a:t>
            </a:r>
            <a:endParaRPr lang="en-IN" sz="36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23528" y="692696"/>
            <a:ext cx="849694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600" b="1" dirty="0" smtClean="0"/>
              <a:t>29. I could ask someone to ........</a:t>
            </a:r>
            <a:endParaRPr lang="en-IN" sz="36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539552" y="1700808"/>
            <a:ext cx="561662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A take me the money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B bring me the money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C carry me the money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D gain me the money</a:t>
            </a:r>
            <a:endParaRPr lang="en-IN" sz="36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23528" y="764704"/>
            <a:ext cx="864096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600" b="1" dirty="0" smtClean="0"/>
              <a:t>29. I could ask someone to ........</a:t>
            </a:r>
            <a:endParaRPr lang="en-IN" sz="3600" b="1" dirty="0"/>
          </a:p>
        </p:txBody>
      </p:sp>
      <p:sp>
        <p:nvSpPr>
          <p:cNvPr id="5" name="Rectangle 4"/>
          <p:cNvSpPr/>
          <p:nvPr/>
        </p:nvSpPr>
        <p:spPr>
          <a:xfrm>
            <a:off x="395536" y="1916832"/>
            <a:ext cx="7416824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A take me the money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>
                <a:solidFill>
                  <a:srgbClr val="FF0000"/>
                </a:solidFill>
              </a:rPr>
              <a:t> B bring me the money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C carry me the money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D gain me the money</a:t>
            </a:r>
            <a:endParaRPr lang="en-IN" sz="36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51520" y="548680"/>
            <a:ext cx="864096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4000" b="1" dirty="0" smtClean="0"/>
              <a:t>3. Client meetings are held .......... in the conference room.</a:t>
            </a:r>
            <a:endParaRPr lang="en-IN" b="1" dirty="0"/>
          </a:p>
        </p:txBody>
      </p:sp>
      <p:sp>
        <p:nvSpPr>
          <p:cNvPr id="5" name="TextBox 4"/>
          <p:cNvSpPr txBox="1"/>
          <p:nvPr/>
        </p:nvSpPr>
        <p:spPr>
          <a:xfrm>
            <a:off x="179512" y="2060848"/>
            <a:ext cx="6264696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A rarely</a:t>
            </a:r>
          </a:p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B every week</a:t>
            </a:r>
          </a:p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C always</a:t>
            </a:r>
          </a:p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D sometimes</a:t>
            </a:r>
            <a:endParaRPr lang="en-IN" sz="40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51520" y="692696"/>
            <a:ext cx="8568952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600" b="1" dirty="0" smtClean="0"/>
              <a:t>30. When it comes to the vote I'm willing to put my ....... up and support you.</a:t>
            </a:r>
            <a:endParaRPr lang="en-IN" sz="36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323528" y="2924944"/>
            <a:ext cx="561662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A head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B chin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C arm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D hand</a:t>
            </a:r>
            <a:endParaRPr lang="en-IN" sz="36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23528" y="620688"/>
            <a:ext cx="8568952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600" b="1" dirty="0" smtClean="0"/>
              <a:t>30. When it comes to the vote I'm willing to put my ....... up and support you.</a:t>
            </a:r>
            <a:endParaRPr lang="en-IN" sz="3600" b="1" dirty="0"/>
          </a:p>
        </p:txBody>
      </p:sp>
      <p:sp>
        <p:nvSpPr>
          <p:cNvPr id="5" name="Rectangle 4"/>
          <p:cNvSpPr/>
          <p:nvPr/>
        </p:nvSpPr>
        <p:spPr>
          <a:xfrm>
            <a:off x="467544" y="2780928"/>
            <a:ext cx="4572000" cy="2308324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A head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B chin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/>
              <a:t> C arm</a:t>
            </a:r>
          </a:p>
          <a:p>
            <a:pPr>
              <a:buFont typeface="Arial" pitchFamily="34" charset="0"/>
              <a:buChar char="•"/>
            </a:pPr>
            <a:r>
              <a:rPr lang="en-US" sz="3600" b="1" dirty="0" smtClean="0">
                <a:solidFill>
                  <a:srgbClr val="FF0000"/>
                </a:solidFill>
              </a:rPr>
              <a:t> D hand</a:t>
            </a:r>
            <a:endParaRPr lang="en-IN" sz="36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51520" y="548680"/>
            <a:ext cx="864096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4000" b="1" dirty="0" smtClean="0"/>
              <a:t>3. Client meetings are held .......... in the conference room.</a:t>
            </a:r>
            <a:endParaRPr lang="en-IN" sz="4000" b="1" dirty="0"/>
          </a:p>
        </p:txBody>
      </p:sp>
      <p:sp>
        <p:nvSpPr>
          <p:cNvPr id="5" name="Rectangle 4"/>
          <p:cNvSpPr/>
          <p:nvPr/>
        </p:nvSpPr>
        <p:spPr>
          <a:xfrm>
            <a:off x="323528" y="1988840"/>
            <a:ext cx="4572000" cy="2554545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A rarely</a:t>
            </a:r>
          </a:p>
          <a:p>
            <a:pPr>
              <a:buFont typeface="Arial" pitchFamily="34" charset="0"/>
              <a:buChar char="•"/>
            </a:pPr>
            <a:r>
              <a:rPr lang="en-US" sz="4000" b="1" dirty="0" smtClean="0">
                <a:solidFill>
                  <a:srgbClr val="FF0000"/>
                </a:solidFill>
              </a:rPr>
              <a:t> B every week</a:t>
            </a:r>
          </a:p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C always</a:t>
            </a:r>
          </a:p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D sometimes</a:t>
            </a:r>
            <a:endParaRPr lang="en-IN" sz="40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79512" y="548680"/>
            <a:ext cx="864096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4000" b="1" dirty="0" smtClean="0"/>
              <a:t>4. An administrative assistant keeps an office running ..........</a:t>
            </a:r>
            <a:endParaRPr lang="en-IN" sz="40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323528" y="2132856"/>
            <a:ext cx="5688632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A smooth</a:t>
            </a:r>
          </a:p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B smoothness</a:t>
            </a:r>
          </a:p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C smoothes</a:t>
            </a:r>
          </a:p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D smoothly</a:t>
            </a:r>
            <a:endParaRPr lang="en-IN" sz="40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79512" y="548680"/>
            <a:ext cx="8964488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4000" b="1" dirty="0" smtClean="0"/>
              <a:t>4. An administrative assistant keeps an office running ..........</a:t>
            </a:r>
            <a:endParaRPr lang="en-IN" sz="4000" b="1" dirty="0"/>
          </a:p>
        </p:txBody>
      </p:sp>
      <p:sp>
        <p:nvSpPr>
          <p:cNvPr id="5" name="Rectangle 4"/>
          <p:cNvSpPr/>
          <p:nvPr/>
        </p:nvSpPr>
        <p:spPr>
          <a:xfrm>
            <a:off x="251520" y="2060848"/>
            <a:ext cx="4572000" cy="2554545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</a:t>
            </a:r>
            <a:r>
              <a:rPr lang="en-US" b="1" dirty="0" smtClean="0"/>
              <a:t> </a:t>
            </a:r>
            <a:r>
              <a:rPr lang="en-US" sz="4000" b="1" dirty="0" smtClean="0"/>
              <a:t>A smooth</a:t>
            </a:r>
          </a:p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B smoothness</a:t>
            </a:r>
          </a:p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C smoothes</a:t>
            </a:r>
          </a:p>
          <a:p>
            <a:pPr>
              <a:buFont typeface="Arial" pitchFamily="34" charset="0"/>
              <a:buChar char="•"/>
            </a:pPr>
            <a:r>
              <a:rPr lang="en-US" sz="4000" b="1" dirty="0" smtClean="0">
                <a:solidFill>
                  <a:srgbClr val="FF0000"/>
                </a:solidFill>
              </a:rPr>
              <a:t> D smoothly</a:t>
            </a:r>
            <a:endParaRPr lang="en-IN" sz="40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3_Default Design">
  <a:themeElements>
    <a:clrScheme name="1_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1_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1103</TotalTime>
  <Words>1788</Words>
  <Application>Microsoft Office PowerPoint</Application>
  <PresentationFormat>On-screen Show (4:3)</PresentationFormat>
  <Paragraphs>305</Paragraphs>
  <Slides>61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61</vt:i4>
      </vt:variant>
    </vt:vector>
  </HeadingPairs>
  <TitlesOfParts>
    <vt:vector size="62" baseType="lpstr">
      <vt:lpstr>3_Default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acer</dc:creator>
  <cp:lastModifiedBy>abc</cp:lastModifiedBy>
  <cp:revision>25</cp:revision>
  <dcterms:created xsi:type="dcterms:W3CDTF">2013-11-26T12:28:46Z</dcterms:created>
  <dcterms:modified xsi:type="dcterms:W3CDTF">2015-03-26T15:18:18Z</dcterms:modified>
</cp:coreProperties>
</file>