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69" r:id="rId4"/>
    <p:sldId id="268" r:id="rId5"/>
    <p:sldId id="267" r:id="rId6"/>
    <p:sldId id="266" r:id="rId7"/>
    <p:sldId id="265" r:id="rId8"/>
    <p:sldId id="264" r:id="rId9"/>
    <p:sldId id="263" r:id="rId10"/>
    <p:sldId id="262" r:id="rId11"/>
    <p:sldId id="261" r:id="rId12"/>
    <p:sldId id="260" r:id="rId13"/>
    <p:sldId id="259" r:id="rId14"/>
    <p:sldId id="258" r:id="rId15"/>
    <p:sldId id="257" r:id="rId16"/>
    <p:sldId id="271" r:id="rId17"/>
    <p:sldId id="280" r:id="rId18"/>
    <p:sldId id="279" r:id="rId19"/>
    <p:sldId id="278" r:id="rId20"/>
    <p:sldId id="277" r:id="rId21"/>
    <p:sldId id="276" r:id="rId22"/>
    <p:sldId id="275" r:id="rId23"/>
    <p:sldId id="274" r:id="rId24"/>
    <p:sldId id="273" r:id="rId25"/>
    <p:sldId id="290" r:id="rId26"/>
    <p:sldId id="289" r:id="rId27"/>
    <p:sldId id="288" r:id="rId28"/>
    <p:sldId id="287" r:id="rId29"/>
    <p:sldId id="286" r:id="rId30"/>
    <p:sldId id="285" r:id="rId31"/>
    <p:sldId id="284" r:id="rId32"/>
    <p:sldId id="283" r:id="rId33"/>
    <p:sldId id="282" r:id="rId34"/>
    <p:sldId id="272" r:id="rId35"/>
    <p:sldId id="281" r:id="rId36"/>
    <p:sldId id="291" r:id="rId37"/>
    <p:sldId id="296" r:id="rId38"/>
    <p:sldId id="295" r:id="rId39"/>
    <p:sldId id="294" r:id="rId40"/>
    <p:sldId id="293" r:id="rId41"/>
    <p:sldId id="292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000627" y="6616802"/>
            <a:ext cx="3873497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 smtClean="0">
                <a:solidFill>
                  <a:srgbClr val="FFFFFF"/>
                </a:solidFill>
              </a:rPr>
              <a:t>© 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996950" y="77788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solidFill>
                  <a:schemeClr val="bg1"/>
                </a:solidFill>
              </a:rPr>
              <a:t>TOEIC- INCOMPLETE SENTENCES 6</a:t>
            </a:r>
            <a:endParaRPr lang="en-IN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488" y="-387424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39089" y="980728"/>
            <a:ext cx="205549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accent2"/>
                </a:solidFill>
              </a:rPr>
              <a:t>TOEIC</a:t>
            </a:r>
            <a:endParaRPr lang="en-IN" sz="4800" b="1" dirty="0">
              <a:solidFill>
                <a:schemeClr val="accent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6571" y="2348880"/>
            <a:ext cx="749115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FF"/>
                </a:solidFill>
              </a:rPr>
              <a:t>INCOMPLETE SENTENCES</a:t>
            </a:r>
            <a:endParaRPr lang="en-IN" sz="4400" b="1" dirty="0">
              <a:solidFill>
                <a:srgbClr val="FF00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43192" y="4005064"/>
            <a:ext cx="214975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accent5">
                    <a:lumMod val="75000"/>
                  </a:schemeClr>
                </a:solidFill>
              </a:rPr>
              <a:t>PART 6</a:t>
            </a:r>
            <a:endParaRPr lang="en-IN" sz="44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/>
              <a:t>5. The </a:t>
            </a:r>
            <a:r>
              <a:rPr lang="en-IN" sz="3600" b="1" dirty="0" smtClean="0"/>
              <a:t>pizza </a:t>
            </a:r>
            <a:r>
              <a:rPr lang="en-IN" sz="3600" b="1" dirty="0"/>
              <a:t>has been ordered, .......... it has not arrived.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1560" y="2276872"/>
            <a:ext cx="46805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or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since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because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but</a:t>
            </a:r>
            <a:endParaRPr lang="en-IN" sz="36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620688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5. The pizza has been ordered, .......... it has not arrived</a:t>
            </a:r>
            <a:r>
              <a:rPr lang="en-IN" b="1" dirty="0" smtClean="0"/>
              <a:t>.</a:t>
            </a:r>
            <a:endParaRPr lang="en-IN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27687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or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since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because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66FF"/>
                </a:solidFill>
              </a:rPr>
              <a:t> D but</a:t>
            </a:r>
            <a:endParaRPr lang="en-IN" sz="3600" b="1" dirty="0">
              <a:solidFill>
                <a:srgbClr val="0066FF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6. </a:t>
            </a:r>
            <a:r>
              <a:rPr lang="en-IN" sz="3600" b="1" dirty="0"/>
              <a:t>The plane will be landing</a:t>
            </a:r>
            <a:r>
              <a:rPr lang="en-IN" sz="3600" b="1" dirty="0" smtClean="0"/>
              <a:t>..........London </a:t>
            </a:r>
            <a:r>
              <a:rPr lang="en-IN" sz="3600" b="1" dirty="0"/>
              <a:t>in twenty minutes.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9552" y="2636912"/>
            <a:ext cx="42484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with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into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in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for</a:t>
            </a:r>
            <a:endParaRPr lang="en-IN" sz="36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6. The plane will be landing..........London in twenty minutes.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70892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with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into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66FF"/>
                </a:solidFill>
              </a:rPr>
              <a:t> C in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for</a:t>
            </a:r>
            <a:endParaRPr lang="en-IN" sz="36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7. </a:t>
            </a:r>
            <a:r>
              <a:rPr lang="en-IN" sz="3600" b="1" dirty="0"/>
              <a:t>All </a:t>
            </a:r>
            <a:r>
              <a:rPr lang="en-IN" sz="3600" b="1" dirty="0" smtClean="0"/>
              <a:t>court </a:t>
            </a:r>
            <a:r>
              <a:rPr lang="en-IN" sz="3600" b="1" dirty="0"/>
              <a:t>attendants must lock the cabin door..........leaving the room.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9552" y="2420888"/>
            <a:ext cx="5400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afterwards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after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later than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late</a:t>
            </a:r>
            <a:endParaRPr lang="en-IN" sz="36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7. All court attendants must lock the cabin door..........leaving the room.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42088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afterwards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66FF"/>
                </a:solidFill>
              </a:rPr>
              <a:t> B after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later than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late</a:t>
            </a:r>
            <a:endParaRPr lang="en-IN" sz="36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8. </a:t>
            </a:r>
            <a:r>
              <a:rPr lang="en-IN" sz="3600" b="1" dirty="0"/>
              <a:t>The </a:t>
            </a:r>
            <a:r>
              <a:rPr lang="en-IN" sz="3600" b="1" dirty="0" smtClean="0"/>
              <a:t>pub </a:t>
            </a:r>
            <a:r>
              <a:rPr lang="en-IN" sz="3600" b="1" dirty="0"/>
              <a:t>is open on weekends,..........not on holidays.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2348880"/>
            <a:ext cx="46805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either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so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but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or</a:t>
            </a:r>
            <a:endParaRPr lang="en-IN" sz="36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8. The pub is open on weekends,..........not on holidays.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13285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either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so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66FF"/>
                </a:solidFill>
              </a:rPr>
              <a:t> C but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or</a:t>
            </a:r>
            <a:endParaRPr lang="en-IN" sz="36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9. </a:t>
            </a:r>
            <a:r>
              <a:rPr lang="en-IN" sz="3600" b="1" dirty="0"/>
              <a:t>The </a:t>
            </a:r>
            <a:r>
              <a:rPr lang="en-IN" sz="3600" b="1" dirty="0" smtClean="0"/>
              <a:t>railway </a:t>
            </a:r>
            <a:r>
              <a:rPr lang="en-IN" sz="3600" b="1" dirty="0"/>
              <a:t>will refund the money .......... you cancel the reservation.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536" y="2132856"/>
            <a:ext cx="43204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during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soon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when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until</a:t>
            </a:r>
            <a:endParaRPr lang="en-IN" sz="36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620688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9. The railway will refund the money .......... you cancel the reservation.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27687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during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soon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66FF"/>
                </a:solidFill>
              </a:rPr>
              <a:t> C when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until</a:t>
            </a:r>
            <a:endParaRPr lang="en-IN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548680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/>
              <a:t>1. If the </a:t>
            </a:r>
            <a:r>
              <a:rPr lang="en-IN" sz="3600" b="1" dirty="0" smtClean="0"/>
              <a:t>client..........</a:t>
            </a:r>
            <a:r>
              <a:rPr lang="en-IN" sz="3600" b="1" dirty="0"/>
              <a:t>not satisfied, please have him call the manager.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2204864"/>
            <a:ext cx="40324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am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is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our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be</a:t>
            </a:r>
            <a:endParaRPr lang="en-IN" sz="3600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10. </a:t>
            </a:r>
            <a:r>
              <a:rPr lang="en-IN" sz="3600" b="1" dirty="0"/>
              <a:t>Have you ever used this type of </a:t>
            </a:r>
            <a:r>
              <a:rPr lang="en-IN" sz="3600" b="1" dirty="0" smtClean="0"/>
              <a:t>software </a:t>
            </a:r>
            <a:r>
              <a:rPr lang="en-IN" sz="3600" b="1" dirty="0"/>
              <a:t>.......... 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2348880"/>
            <a:ext cx="33123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A before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prior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advance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previous</a:t>
            </a:r>
            <a:endParaRPr lang="en-IN" sz="36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10. Have you ever used this type of software .......... ?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06084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66FF"/>
                </a:solidFill>
              </a:rPr>
              <a:t>A before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prior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advance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previous</a:t>
            </a:r>
            <a:endParaRPr lang="en-IN" sz="3600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548680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11. These names should be listed in..........order.</a:t>
            </a:r>
            <a:endParaRPr lang="en-IN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2060848"/>
            <a:ext cx="43204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alphabet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alphabetize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alphabetically</a:t>
            </a:r>
            <a:r>
              <a:rPr lang="en-IN" sz="3600" b="1" dirty="0" smtClean="0"/>
              <a:t>y</a:t>
            </a:r>
          </a:p>
          <a:p>
            <a:pPr>
              <a:buFont typeface="Arial" pitchFamily="34" charset="0"/>
              <a:buChar char="•"/>
            </a:pPr>
            <a:r>
              <a:rPr lang="en-IN" sz="3600" b="1" dirty="0" smtClean="0"/>
              <a:t> D alphabetical </a:t>
            </a:r>
            <a:endParaRPr lang="en-US" sz="3600" b="1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11. These names should be listed in..........order.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27687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alphabet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alphabetize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alphabetically</a:t>
            </a:r>
            <a:r>
              <a:rPr lang="en-IN" sz="3600" b="1" dirty="0" smtClean="0"/>
              <a:t>y</a:t>
            </a:r>
          </a:p>
          <a:p>
            <a:pPr>
              <a:buFont typeface="Arial" pitchFamily="34" charset="0"/>
              <a:buChar char="•"/>
            </a:pPr>
            <a:r>
              <a:rPr lang="en-IN" sz="3600" b="1" dirty="0" smtClean="0">
                <a:solidFill>
                  <a:srgbClr val="0066FF"/>
                </a:solidFill>
              </a:rPr>
              <a:t> D alphabetical </a:t>
            </a:r>
            <a:endParaRPr lang="en-US" sz="3600" b="1" dirty="0" smtClean="0">
              <a:solidFill>
                <a:srgbClr val="0066FF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48680"/>
            <a:ext cx="87849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12. The new secretary has not made any .......... mistakes.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276872"/>
            <a:ext cx="40324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foolish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fool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foolishness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fooled</a:t>
            </a:r>
            <a:endParaRPr lang="en-IN" sz="3600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520" y="620688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12. The new secretary has not made any .......... mistakes.</a:t>
            </a:r>
            <a:endParaRPr lang="en-IN" sz="3600" b="1" dirty="0"/>
          </a:p>
        </p:txBody>
      </p:sp>
      <p:sp>
        <p:nvSpPr>
          <p:cNvPr id="6" name="Rectangle 5"/>
          <p:cNvSpPr/>
          <p:nvPr/>
        </p:nvSpPr>
        <p:spPr>
          <a:xfrm>
            <a:off x="395536" y="227687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66FF"/>
                </a:solidFill>
              </a:rPr>
              <a:t> A foolish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fool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foolishness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fooled</a:t>
            </a:r>
            <a:endParaRPr lang="en-IN" sz="3600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48680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13. The final purchase price was higher than the investors ..........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1988840"/>
            <a:ext cx="45365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had expected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expect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are expecting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will expect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548680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13. The final purchase price was higher than the investors ..........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539552" y="206084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66FF"/>
                </a:solidFill>
              </a:rPr>
              <a:t> A had expected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expect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are expecting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will expect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14. The directory lists each member's name .......... address.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060848"/>
            <a:ext cx="47525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and</a:t>
            </a:r>
            <a:endParaRPr lang="en-IN" sz="3600" b="1" dirty="0" smtClean="0"/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the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but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nor</a:t>
            </a:r>
            <a:endParaRPr lang="en-IN" sz="3600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14. The directory lists each member's name .......... address.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27687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66FF"/>
                </a:solidFill>
              </a:rPr>
              <a:t> A and</a:t>
            </a:r>
            <a:endParaRPr lang="en-IN" sz="3600" b="1" dirty="0" smtClean="0">
              <a:solidFill>
                <a:srgbClr val="0066FF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the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but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nor</a:t>
            </a:r>
            <a:endParaRPr lang="en-IN" sz="36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1. If the client..........not satisfied, please have him call the manager.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34888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am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66FF"/>
                </a:solidFill>
              </a:rPr>
              <a:t> B is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our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be</a:t>
            </a:r>
            <a:endParaRPr lang="en-IN" sz="3600" b="1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15. Mr. </a:t>
            </a:r>
            <a:r>
              <a:rPr lang="en-IN" sz="3600" b="1" dirty="0" err="1" smtClean="0"/>
              <a:t>Kavin</a:t>
            </a:r>
            <a:r>
              <a:rPr lang="en-IN" sz="3600" b="1" dirty="0" smtClean="0"/>
              <a:t> was responsible for .......... the data.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420888"/>
            <a:ext cx="42484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organization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organizing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organized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organize</a:t>
            </a:r>
          </a:p>
          <a:p>
            <a:pPr>
              <a:buFont typeface="Arial" pitchFamily="34" charset="0"/>
              <a:buChar char="•"/>
            </a:pPr>
            <a:endParaRPr lang="en-US" sz="3600" b="1" dirty="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15. Mr. </a:t>
            </a:r>
            <a:r>
              <a:rPr lang="en-IN" sz="3600" b="1" dirty="0" err="1" smtClean="0"/>
              <a:t>Kavin</a:t>
            </a:r>
            <a:r>
              <a:rPr lang="en-IN" sz="3600" b="1" dirty="0" smtClean="0"/>
              <a:t> was responsible for .......... the data.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20486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organization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66FF"/>
                </a:solidFill>
              </a:rPr>
              <a:t> B organizing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organized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organize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476672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16. One step that has been suggested to control credit is to ....... the regulations to make it more difficult to get credit in the first place.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3140968"/>
            <a:ext cx="42484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step under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step up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step by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step across</a:t>
            </a:r>
          </a:p>
          <a:p>
            <a:pPr>
              <a:buFont typeface="Arial" pitchFamily="34" charset="0"/>
              <a:buChar char="•"/>
            </a:pPr>
            <a:endParaRPr lang="en-IN" sz="3600" b="1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48680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16. One step that has been suggested to control credit is to ....... the regulations to make it more difficult to get credit in the first place.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251520" y="328498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step under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66FF"/>
                </a:solidFill>
              </a:rPr>
              <a:t> B step up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step by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step across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17. The main ....... of pantry for the office suddenly announced there would be an overall increase in their prices.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3140968"/>
            <a:ext cx="39604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provision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producer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provisional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provider</a:t>
            </a:r>
            <a:endParaRPr lang="en-IN" sz="3600" b="1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620688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17. The main ....... of pantry for the office suddenly announced there would be an overall increase in their prices.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564904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provision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producer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provisional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0066FF"/>
                </a:solidFill>
              </a:rPr>
              <a:t> D provider</a:t>
            </a:r>
            <a:endParaRPr lang="en-IN" sz="3200" b="1" dirty="0">
              <a:solidFill>
                <a:srgbClr val="0066FF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18. The warranty, as I understood it, ....... that everything was covered.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1988840"/>
            <a:ext cx="43924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inferred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implied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imputed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involved </a:t>
            </a:r>
            <a:endParaRPr lang="en-IN" sz="3600" b="1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476672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18. The warranty, as I understood it, ....... that everything was covered.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06084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inferred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66FF"/>
                </a:solidFill>
              </a:rPr>
              <a:t> B implied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imputed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involved </a:t>
            </a:r>
            <a:endParaRPr lang="en-IN" sz="3600" b="1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476672"/>
            <a:ext cx="85689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19 . We now move on to late April when I imagine that the sick employees were fully .......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492896"/>
            <a:ext cx="47525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restored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returned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retired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recovered</a:t>
            </a:r>
            <a:endParaRPr lang="en-IN" sz="3600" b="1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92696"/>
            <a:ext cx="82809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19. We now move on to late March when I imagine that the sick employees were fully .......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78092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restored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returned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retired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66FF"/>
                </a:solidFill>
              </a:rPr>
              <a:t> D recovered</a:t>
            </a:r>
            <a:endParaRPr lang="en-IN" sz="3600" b="1" dirty="0">
              <a:solidFill>
                <a:srgbClr val="0066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/>
              <a:t>2. The </a:t>
            </a:r>
            <a:r>
              <a:rPr lang="en-IN" sz="3600" b="1" dirty="0" smtClean="0"/>
              <a:t>security </a:t>
            </a:r>
            <a:r>
              <a:rPr lang="en-IN" sz="3600" b="1" dirty="0"/>
              <a:t>requires that all employees park in their..........spaces.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536" y="2348880"/>
            <a:ext cx="38164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signed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assignment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assigned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significant</a:t>
            </a:r>
            <a:endParaRPr lang="en-IN" sz="3600" b="1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620688"/>
            <a:ext cx="84249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20. Each month when you receive your pay, the employer ....... a certain amount to pay towards your pension.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780928"/>
            <a:ext cx="51125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withholds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withstands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withdraws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without</a:t>
            </a:r>
            <a:endParaRPr lang="en-IN" sz="3600" b="1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476672"/>
            <a:ext cx="83529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20. Each month when you receive your pay, the employer ....... a certain amount to pay towards your pension.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611560" y="270892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66FF"/>
                </a:solidFill>
              </a:rPr>
              <a:t> A withholds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withstands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withdraws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without</a:t>
            </a:r>
            <a:endParaRPr lang="en-IN" sz="36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2. The security requires that all employees park in their..........spaces</a:t>
            </a:r>
            <a:r>
              <a:rPr lang="en-IN" b="1" dirty="0" smtClean="0"/>
              <a:t>.</a:t>
            </a:r>
            <a:endParaRPr lang="en-IN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34888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signed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assignment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66FF"/>
                </a:solidFill>
              </a:rPr>
              <a:t> C assigned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significant</a:t>
            </a:r>
            <a:endParaRPr lang="en-IN" sz="36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/>
              <a:t>3. At the end of the year, the </a:t>
            </a:r>
            <a:r>
              <a:rPr lang="en-IN" sz="3600" b="1" dirty="0" smtClean="0"/>
              <a:t>firm </a:t>
            </a:r>
            <a:r>
              <a:rPr lang="en-IN" sz="3600" b="1" dirty="0"/>
              <a:t>puts ..........</a:t>
            </a:r>
            <a:r>
              <a:rPr lang="en-IN" sz="3600" b="1" dirty="0" smtClean="0"/>
              <a:t>an outing </a:t>
            </a:r>
            <a:r>
              <a:rPr lang="en-IN" sz="3600" b="1" dirty="0"/>
              <a:t>for the </a:t>
            </a:r>
            <a:r>
              <a:rPr lang="en-IN" sz="3600" b="1" dirty="0" smtClean="0"/>
              <a:t>employees.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132856"/>
            <a:ext cx="44644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for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by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up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on</a:t>
            </a:r>
            <a:endParaRPr lang="en-IN" sz="36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3. At the end of the year, the firm puts ..........an outing for the employees.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27687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for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by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up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66FF"/>
                </a:solidFill>
              </a:rPr>
              <a:t> D on</a:t>
            </a:r>
            <a:endParaRPr lang="en-IN" sz="3600" b="1" dirty="0">
              <a:solidFill>
                <a:srgbClr val="0066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620688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/>
              <a:t>4. </a:t>
            </a:r>
            <a:r>
              <a:rPr lang="en-IN" sz="3600" b="1" dirty="0" smtClean="0"/>
              <a:t>Outsiders </a:t>
            </a:r>
            <a:r>
              <a:rPr lang="en-IN" sz="3600" b="1" dirty="0"/>
              <a:t>are..........allowed to see the research department.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2276872"/>
            <a:ext cx="51125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rare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B ever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C never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/>
              <a:t> </a:t>
            </a:r>
            <a:r>
              <a:rPr lang="en-US" sz="3600" b="1" dirty="0" smtClean="0"/>
              <a:t>D no time</a:t>
            </a:r>
            <a:endParaRPr lang="en-IN" sz="36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4. Outsiders are..........allowed to see the research department.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20486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rare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ever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66FF"/>
                </a:solidFill>
              </a:rPr>
              <a:t> C never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no time</a:t>
            </a:r>
            <a:endParaRPr lang="en-IN" sz="36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919</TotalTime>
  <Words>1119</Words>
  <Application>Microsoft Office PowerPoint</Application>
  <PresentationFormat>On-screen Show (4:3)</PresentationFormat>
  <Paragraphs>203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abc</cp:lastModifiedBy>
  <cp:revision>65</cp:revision>
  <dcterms:created xsi:type="dcterms:W3CDTF">2014-01-07T06:48:50Z</dcterms:created>
  <dcterms:modified xsi:type="dcterms:W3CDTF">2015-03-26T15:25:34Z</dcterms:modified>
</cp:coreProperties>
</file>