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64" r:id="rId4"/>
    <p:sldId id="263" r:id="rId5"/>
    <p:sldId id="262" r:id="rId6"/>
    <p:sldId id="261" r:id="rId7"/>
    <p:sldId id="260" r:id="rId8"/>
    <p:sldId id="259" r:id="rId9"/>
    <p:sldId id="258" r:id="rId10"/>
    <p:sldId id="257" r:id="rId11"/>
    <p:sldId id="276" r:id="rId12"/>
    <p:sldId id="275" r:id="rId13"/>
    <p:sldId id="274" r:id="rId14"/>
    <p:sldId id="273" r:id="rId15"/>
    <p:sldId id="272" r:id="rId16"/>
    <p:sldId id="271" r:id="rId17"/>
    <p:sldId id="270" r:id="rId18"/>
    <p:sldId id="269" r:id="rId19"/>
    <p:sldId id="268" r:id="rId20"/>
    <p:sldId id="267" r:id="rId21"/>
    <p:sldId id="266" r:id="rId22"/>
    <p:sldId id="287" r:id="rId23"/>
    <p:sldId id="286" r:id="rId24"/>
    <p:sldId id="285" r:id="rId25"/>
    <p:sldId id="284" r:id="rId26"/>
    <p:sldId id="283" r:id="rId27"/>
    <p:sldId id="282" r:id="rId28"/>
    <p:sldId id="281" r:id="rId29"/>
    <p:sldId id="280" r:id="rId30"/>
    <p:sldId id="279" r:id="rId31"/>
    <p:sldId id="278" r:id="rId32"/>
    <p:sldId id="298" r:id="rId33"/>
    <p:sldId id="297" r:id="rId34"/>
    <p:sldId id="277" r:id="rId35"/>
    <p:sldId id="296" r:id="rId36"/>
    <p:sldId id="295" r:id="rId37"/>
    <p:sldId id="294" r:id="rId38"/>
    <p:sldId id="293" r:id="rId39"/>
    <p:sldId id="292" r:id="rId40"/>
    <p:sldId id="291" r:id="rId41"/>
    <p:sldId id="290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 rot="10800000" flipV="1">
            <a:off x="5000627" y="6575527"/>
            <a:ext cx="3873497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 smtClean="0">
                <a:solidFill>
                  <a:srgbClr val="FFFFFF"/>
                </a:solidFill>
              </a:rPr>
              <a:t>© 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995363" y="18597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>
                <a:solidFill>
                  <a:schemeClr val="bg1"/>
                </a:solidFill>
              </a:rPr>
              <a:t>TOEIC- INCOMPLETE SENTENCES 8</a:t>
            </a:r>
            <a:endParaRPr lang="en-IN" b="1" dirty="0">
              <a:solidFill>
                <a:schemeClr val="bg1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1963" y="-387424"/>
            <a:ext cx="115252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47864" y="1196752"/>
            <a:ext cx="205549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2"/>
                </a:solidFill>
              </a:rPr>
              <a:t>TOEIC</a:t>
            </a:r>
            <a:endParaRPr lang="en-IN" sz="4800" b="1" dirty="0">
              <a:solidFill>
                <a:schemeClr val="accent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3568" y="2420888"/>
            <a:ext cx="79928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FF"/>
                </a:solidFill>
              </a:rPr>
              <a:t>INCOMPLETE SENTENCES</a:t>
            </a:r>
            <a:endParaRPr lang="en-IN" sz="4400" b="1" dirty="0">
              <a:solidFill>
                <a:srgbClr val="FF00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71184" y="3861048"/>
            <a:ext cx="214975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accent5">
                    <a:lumMod val="75000"/>
                  </a:schemeClr>
                </a:solidFill>
              </a:rPr>
              <a:t>PART 8</a:t>
            </a:r>
            <a:endParaRPr lang="en-IN" sz="44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56895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5. Then the final result is announced that there is to be a ....... between EASISHOP and GOSHOP, which will then become a shopping mall.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2996952"/>
            <a:ext cx="35283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joiner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combine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link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merger</a:t>
            </a:r>
            <a:endParaRPr lang="en-IN" sz="32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548680"/>
            <a:ext cx="849694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5. Then the final result is announced that there is to be a ....... between EASISHOP and GOSHOP, which will then become a shopping mall.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539552" y="2708920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joiner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combine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link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CCCC00"/>
                </a:solidFill>
              </a:rPr>
              <a:t> D merger</a:t>
            </a:r>
            <a:endParaRPr lang="en-IN" sz="3200" b="1" dirty="0">
              <a:solidFill>
                <a:srgbClr val="CCCC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2089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6. The trouble with these huge malls is that they don't have enough ....... to deal with customers at busy times.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2780928"/>
            <a:ext cx="439248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barriers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sales point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exits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checkouts</a:t>
            </a:r>
            <a:endParaRPr lang="en-IN" sz="32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6. The trouble with these huge malls is that they don't have enough ....... to deal with customers at busy times.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420888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barriers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sales point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exits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CCCC00"/>
                </a:solidFill>
              </a:rPr>
              <a:t> D checkouts</a:t>
            </a:r>
            <a:endParaRPr lang="en-IN" sz="3200" b="1" dirty="0">
              <a:solidFill>
                <a:srgbClr val="CCCC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4249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7. I'm afraid it won't be possible to talk to the boss today because he's away ....... business till Thursday.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636912"/>
            <a:ext cx="417646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off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on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for 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to</a:t>
            </a:r>
            <a:endParaRPr lang="en-IN" sz="32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7. I'm afraid it won't be possible to talk to the boss today because he's away ....... business till Thursday.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564904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off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CCCC00"/>
                </a:solidFill>
              </a:rPr>
              <a:t> B on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for 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to</a:t>
            </a:r>
            <a:endParaRPr lang="en-IN" sz="3200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92696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8. Sometimes clients don't bother about guarantees because the ....... of the manufacturer is enough for them.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2780928"/>
            <a:ext cx="316835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repute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reputed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reputedly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reputation</a:t>
            </a:r>
            <a:endParaRPr lang="en-IN" sz="3200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8. Sometimes clients don't bother about guarantees because the ....... of the manufacturer is enough for them.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492896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repute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reputed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reputedly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CCCC00"/>
                </a:solidFill>
              </a:rPr>
              <a:t> D reputation</a:t>
            </a:r>
            <a:endParaRPr lang="en-IN" sz="3200" b="1" dirty="0">
              <a:solidFill>
                <a:srgbClr val="CCCC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9. I know I shouldn't have made those remarks about your work and I hope you now know how deeply I ....... what I said.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2636912"/>
            <a:ext cx="403244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review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regret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respect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restore</a:t>
            </a:r>
            <a:endParaRPr lang="en-IN" sz="3200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9. I know I shouldn't have made those remarks about your work and I hope you now know how deeply I ....... what I said.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348880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review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CCCC00"/>
                </a:solidFill>
              </a:rPr>
              <a:t> B regret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respect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restore</a:t>
            </a:r>
            <a:endParaRPr lang="en-IN" sz="32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2809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1. If the employees want to stay employed, they will have to learn how to stay on ....... of their jobs.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2708920"/>
            <a:ext cx="597666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summit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top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head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line</a:t>
            </a:r>
            <a:endParaRPr lang="en-IN" sz="32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10. Let me just ....... what we have agreed in the conference so far if nobody minds me going over it all again.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492896"/>
            <a:ext cx="381642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restore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retake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recap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redo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10. Let me just ....... what we have agreed in the conference so far if nobody minds me going over it all again.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564904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restore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retake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CCCC00"/>
                </a:solidFill>
              </a:rPr>
              <a:t> C recap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redo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568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11. The result is ....... to show better than expected results.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2204864"/>
            <a:ext cx="403244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necessary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possibly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clearly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likely</a:t>
            </a:r>
            <a:endParaRPr lang="en-IN" sz="3200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620688"/>
            <a:ext cx="87849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11. The result is ....... to show better than expected results.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204864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necessary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possibly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clearly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CCCC00"/>
                </a:solidFill>
              </a:rPr>
              <a:t> D likely</a:t>
            </a:r>
            <a:endParaRPr lang="en-IN" sz="3200" b="1" dirty="0">
              <a:solidFill>
                <a:srgbClr val="CCCC0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12. Well blow me down! I just can't believe we've actually ....... our exams.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1916832"/>
            <a:ext cx="396044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succeeded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passed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caught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tackled</a:t>
            </a:r>
            <a:endParaRPr lang="en-IN" sz="3200" b="1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7129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12. Well blow me down! I just can't believe we've actually ....... our exams.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132856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succeeded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CCCC00"/>
                </a:solidFill>
              </a:rPr>
              <a:t> B passed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caught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tackled</a:t>
            </a:r>
            <a:endParaRPr lang="en-IN" sz="3200" b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620688"/>
            <a:ext cx="87849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13. At the casino you can cash ....... your chips at the desk.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2204864"/>
            <a:ext cx="475252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off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out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up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in</a:t>
            </a:r>
            <a:endParaRPr lang="en-IN" sz="3200" b="1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7129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13. At the casino you can cash ....... your chips at the desk.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132856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off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out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up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CCCC00"/>
                </a:solidFill>
              </a:rPr>
              <a:t> D in</a:t>
            </a:r>
            <a:endParaRPr lang="en-IN" sz="3200" b="1" dirty="0">
              <a:solidFill>
                <a:srgbClr val="CCCC00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49694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14. It was easy to realise why the equipment had stopped working since it was a direct ....... of his failure to maintain it.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2852936"/>
            <a:ext cx="446449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complement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concern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consequence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conviction</a:t>
            </a:r>
            <a:endParaRPr lang="en-IN" sz="3200" b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64096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14. It was easy to realise why the equipment had stopped working since it was a direct ....... of his failure to maintain it.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924944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complement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concern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CCCC00"/>
                </a:solidFill>
              </a:rPr>
              <a:t> C consequence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conviction</a:t>
            </a:r>
            <a:endParaRPr lang="en-IN" sz="32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1. If the employees want to stay employed, they will have to learn how to stay on ....... of their jobs.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636912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summit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CCCC00"/>
                </a:solidFill>
              </a:rPr>
              <a:t> B top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head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line</a:t>
            </a:r>
            <a:endParaRPr lang="en-IN" sz="3200" b="1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15. They shouldn’t possibly go ....... with your suggestions because it will involve too much expenditure.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2636912"/>
            <a:ext cx="367240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over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along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in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above</a:t>
            </a:r>
            <a:endParaRPr lang="en-IN" sz="3200" b="1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15. They shouldn’t possibly go ....... with your suggestions because it will involve too much expenditure.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564904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over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CCCC00"/>
                </a:solidFill>
              </a:rPr>
              <a:t> B along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in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above</a:t>
            </a:r>
            <a:endParaRPr lang="en-IN" sz="3200" b="1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476672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16. There is always a risk in any project ....... when your scheme is based on an entirely new concept.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2708920"/>
            <a:ext cx="374441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venture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journey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adventure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voyage</a:t>
            </a:r>
            <a:endParaRPr lang="en-IN" sz="3200" b="1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548680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16. There is always a risk in any project ....... when your scheme is based on an entirely new concept.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636912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CCCC00"/>
                </a:solidFill>
              </a:rPr>
              <a:t> A venture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journey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adventure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voyage</a:t>
            </a:r>
            <a:endParaRPr lang="en-IN" sz="3200" b="1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17. The animal rights NGO has ....... a new campaign to make people aware of cruelty to animals</a:t>
            </a:r>
            <a:r>
              <a:rPr lang="en-IN" b="1" dirty="0" smtClean="0"/>
              <a:t>.</a:t>
            </a:r>
            <a:endParaRPr lang="en-IN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2708920"/>
            <a:ext cx="410445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launched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pursued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offered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ejected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92696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17. The animal rights NGO has ....... a new campaign to make people aware of cruelty to animals.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780928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CCCC00"/>
                </a:solidFill>
              </a:rPr>
              <a:t> A launched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pursued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offered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ejected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18. The Chairman acknowledged that the ....... of the section was largely due to high quality support staff.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2564904"/>
            <a:ext cx="396044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success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progress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business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future</a:t>
            </a:r>
            <a:endParaRPr lang="en-IN" sz="3200" b="1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18. The Chairman acknowledged that the ....... of the section was largely due to high quality support staff.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564904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CCCC00"/>
                </a:solidFill>
              </a:rPr>
              <a:t> A success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progress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business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future</a:t>
            </a:r>
            <a:endParaRPr lang="en-IN" sz="3200" b="1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764704"/>
            <a:ext cx="8568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19. She has clearly got ....... and it's obvious that she'll get to the finals.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2420888"/>
            <a:ext cx="302433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control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power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talent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strength</a:t>
            </a:r>
            <a:endParaRPr lang="en-IN" sz="3200" b="1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19. She has clearly got ....... and it's obvious that she'll get to the finals.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132856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control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power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talent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strength</a:t>
            </a:r>
            <a:endParaRPr lang="en-IN" sz="32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568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2. My insurance policy does not ....... me if I commit suicide.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276872"/>
            <a:ext cx="525658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collect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cover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console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contribute</a:t>
            </a:r>
            <a:endParaRPr lang="en-IN" sz="3200" b="1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548680"/>
            <a:ext cx="878497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20. Her job in the firm was to sort out the relevant information thereby ....... it so that only appropriate material was sent to her seniors.</a:t>
            </a:r>
            <a:endParaRPr lang="en-IN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23528" y="3068960"/>
            <a:ext cx="35283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draining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filtering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cleaning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dredging</a:t>
            </a:r>
            <a:endParaRPr lang="en-IN" sz="3200" b="1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49694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20. Her job in the firm was to sort out the relevant information thereby ....... it so that only appropriate material was sent to her seniors.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924944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draining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CCCC00"/>
                </a:solidFill>
              </a:rPr>
              <a:t> B filtering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cleaning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dredging</a:t>
            </a:r>
            <a:endParaRPr lang="en-IN" sz="32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496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2. My insurance policy does not ....... me if I commit suicide</a:t>
            </a:r>
            <a:r>
              <a:rPr lang="en-IN" b="1" dirty="0" smtClean="0"/>
              <a:t>.</a:t>
            </a:r>
            <a:endParaRPr lang="en-IN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204864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collect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CCCC00"/>
                </a:solidFill>
              </a:rPr>
              <a:t> B cover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console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contribute</a:t>
            </a:r>
            <a:endParaRPr lang="en-IN" sz="32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496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3. Tell us something about your ....... in the communication industry?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2060848"/>
            <a:ext cx="5400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foreground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background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knowledge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history</a:t>
            </a:r>
            <a:endParaRPr lang="en-IN" sz="32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548680"/>
            <a:ext cx="87849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3. Tell us something about your ....... in the communication industry?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204864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foreground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CCCC00"/>
                </a:solidFill>
              </a:rPr>
              <a:t> B background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knowledge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history</a:t>
            </a:r>
            <a:endParaRPr lang="en-IN" sz="32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7544" y="548680"/>
            <a:ext cx="83529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4. The representative of the marketing consultants assured her that the policy of the firm was that of complete ........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2636912"/>
            <a:ext cx="446449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destiny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devotion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commitment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attention</a:t>
            </a:r>
            <a:endParaRPr lang="en-IN" sz="32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7544" y="548680"/>
            <a:ext cx="83529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4. The representative of the marketing consultants assured her that the policy of the firm was that of complete ........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539552" y="2564904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destiny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devotion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CCCC00"/>
                </a:solidFill>
              </a:rPr>
              <a:t> C commitment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attention</a:t>
            </a:r>
            <a:endParaRPr lang="en-IN" sz="32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</TotalTime>
  <Words>1311</Words>
  <Application>Microsoft Office PowerPoint</Application>
  <PresentationFormat>On-screen Show (4:3)</PresentationFormat>
  <Paragraphs>203</Paragraphs>
  <Slides>41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acer</dc:creator>
  <cp:lastModifiedBy>abc</cp:lastModifiedBy>
  <cp:revision>23</cp:revision>
  <dcterms:created xsi:type="dcterms:W3CDTF">2014-01-09T12:37:51Z</dcterms:created>
  <dcterms:modified xsi:type="dcterms:W3CDTF">2015-03-26T15:27:12Z</dcterms:modified>
</cp:coreProperties>
</file>