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6" r:id="rId3"/>
    <p:sldId id="265" r:id="rId4"/>
    <p:sldId id="264" r:id="rId5"/>
    <p:sldId id="263" r:id="rId6"/>
    <p:sldId id="262" r:id="rId7"/>
    <p:sldId id="261" r:id="rId8"/>
    <p:sldId id="260" r:id="rId9"/>
    <p:sldId id="259" r:id="rId10"/>
    <p:sldId id="258" r:id="rId11"/>
    <p:sldId id="257" r:id="rId12"/>
    <p:sldId id="274" r:id="rId13"/>
    <p:sldId id="273" r:id="rId14"/>
    <p:sldId id="272" r:id="rId15"/>
    <p:sldId id="271" r:id="rId16"/>
    <p:sldId id="270" r:id="rId17"/>
    <p:sldId id="269" r:id="rId18"/>
    <p:sldId id="268" r:id="rId19"/>
    <p:sldId id="267" r:id="rId20"/>
    <p:sldId id="284" r:id="rId21"/>
    <p:sldId id="283" r:id="rId22"/>
    <p:sldId id="282" r:id="rId23"/>
    <p:sldId id="281" r:id="rId24"/>
    <p:sldId id="280" r:id="rId25"/>
    <p:sldId id="279" r:id="rId26"/>
    <p:sldId id="278" r:id="rId27"/>
    <p:sldId id="277" r:id="rId28"/>
    <p:sldId id="276" r:id="rId29"/>
    <p:sldId id="291" r:id="rId30"/>
    <p:sldId id="290" r:id="rId31"/>
    <p:sldId id="289" r:id="rId32"/>
    <p:sldId id="288" r:id="rId33"/>
    <p:sldId id="287" r:id="rId34"/>
    <p:sldId id="286" r:id="rId35"/>
    <p:sldId id="285" r:id="rId36"/>
    <p:sldId id="275" r:id="rId37"/>
    <p:sldId id="295" r:id="rId38"/>
    <p:sldId id="294" r:id="rId39"/>
    <p:sldId id="292" r:id="rId40"/>
    <p:sldId id="293" r:id="rId41"/>
    <p:sldId id="296" r:id="rId4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697" autoAdjust="0"/>
    <p:restoredTop sz="94660"/>
  </p:normalViewPr>
  <p:slideViewPr>
    <p:cSldViewPr>
      <p:cViewPr varScale="1">
        <p:scale>
          <a:sx n="65" d="100"/>
          <a:sy n="65" d="100"/>
        </p:scale>
        <p:origin x="-1488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722A9D-AEC7-4A0F-A1E8-E5311C7592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1C5909-6C5B-467D-83C4-8E96DD6AAC6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20" y="857232"/>
            <a:ext cx="8453437" cy="3603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8CA583-03BF-4E4C-BF0D-DC8BC9141E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89725" y="787400"/>
            <a:ext cx="2117725" cy="5300663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4963" y="787400"/>
            <a:ext cx="6202362" cy="53006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63025D-FE57-4746-AFA6-1F7FC0B7B96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20" y="857232"/>
            <a:ext cx="8453437" cy="3603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5B2ED6-C062-4589-A0BD-E8BDE620425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151823-F296-4860-A1CF-F015F257733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20" y="857232"/>
            <a:ext cx="8453437" cy="3603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8500" y="1387475"/>
            <a:ext cx="3978275" cy="47005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29175" y="1387475"/>
            <a:ext cx="3978275" cy="47005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162D92-E9AD-44BF-B144-9408591ACC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98F6EB86-9D46-48BA-96E4-F8F79B28F23F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3C370E-C802-4A32-8F59-9BFEE12D26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20" y="857232"/>
            <a:ext cx="8453437" cy="3603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CD8AF6-5321-4EB0-85BF-0D9BF885909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70C4C9-1EBD-4BB7-B530-4898196D7C9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CAAE53-FF69-49D1-AA5A-B17B2475ED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4763" y="0"/>
            <a:ext cx="9139237" cy="387350"/>
          </a:xfrm>
          <a:prstGeom prst="rect">
            <a:avLst/>
          </a:prstGeom>
          <a:noFill/>
          <a:ln w="21600">
            <a:noFill/>
            <a:round/>
            <a:headEnd/>
            <a:tailEnd/>
          </a:ln>
        </p:spPr>
      </p:pic>
      <p:sp>
        <p:nvSpPr>
          <p:cNvPr id="3075" name="Rectangle 3"/>
          <p:cNvSpPr>
            <a:spLocks noChangeArrowheads="1"/>
          </p:cNvSpPr>
          <p:nvPr/>
        </p:nvSpPr>
        <p:spPr bwMode="auto">
          <a:xfrm>
            <a:off x="4763" y="6473825"/>
            <a:ext cx="9139237" cy="384175"/>
          </a:xfrm>
          <a:prstGeom prst="rect">
            <a:avLst/>
          </a:prstGeom>
          <a:solidFill>
            <a:srgbClr val="6666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028" name="Rectangle 5"/>
          <p:cNvSpPr>
            <a:spLocks noGrp="1" noChangeArrowheads="1"/>
          </p:cNvSpPr>
          <p:nvPr>
            <p:ph type="body" idx="1"/>
          </p:nvPr>
        </p:nvSpPr>
        <p:spPr bwMode="auto">
          <a:xfrm>
            <a:off x="698500" y="1387475"/>
            <a:ext cx="8108950" cy="470058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dirty="0" smtClean="0"/>
              <a:t>Click to edit the outline text format</a:t>
            </a:r>
          </a:p>
          <a:p>
            <a:pPr lvl="1"/>
            <a:r>
              <a:rPr lang="en-GB" dirty="0" smtClean="0"/>
              <a:t>Second Outline Level</a:t>
            </a:r>
          </a:p>
          <a:p>
            <a:pPr lvl="2"/>
            <a:r>
              <a:rPr lang="en-GB" dirty="0" smtClean="0"/>
              <a:t>Third Outline Level</a:t>
            </a:r>
          </a:p>
          <a:p>
            <a:pPr lvl="3"/>
            <a:r>
              <a:rPr lang="en-GB" dirty="0" smtClean="0"/>
              <a:t>Fourth Outline Level</a:t>
            </a:r>
          </a:p>
          <a:p>
            <a:pPr lvl="4"/>
            <a:r>
              <a:rPr lang="en-GB" dirty="0" smtClean="0"/>
              <a:t>Fifth Outline Level</a:t>
            </a:r>
          </a:p>
          <a:p>
            <a:pPr lvl="4"/>
            <a:r>
              <a:rPr lang="en-GB" dirty="0" smtClean="0"/>
              <a:t>Sixth Outline Level</a:t>
            </a:r>
          </a:p>
          <a:p>
            <a:pPr lvl="4"/>
            <a:r>
              <a:rPr lang="en-GB" dirty="0" smtClean="0"/>
              <a:t>Seventh Outline Level</a:t>
            </a:r>
          </a:p>
          <a:p>
            <a:pPr lvl="4"/>
            <a:r>
              <a:rPr lang="en-GB" dirty="0" smtClean="0"/>
              <a:t>Eighth Outline Level</a:t>
            </a:r>
          </a:p>
          <a:p>
            <a:pPr lvl="4"/>
            <a:r>
              <a:rPr lang="en-GB" dirty="0" smtClean="0"/>
              <a:t>Ninth Outline Level</a:t>
            </a:r>
          </a:p>
        </p:txBody>
      </p:sp>
      <p:sp>
        <p:nvSpPr>
          <p:cNvPr id="3078" name="Text Box 6"/>
          <p:cNvSpPr txBox="1">
            <a:spLocks noChangeArrowheads="1"/>
          </p:cNvSpPr>
          <p:nvPr/>
        </p:nvSpPr>
        <p:spPr bwMode="auto">
          <a:xfrm>
            <a:off x="990600" y="77788"/>
            <a:ext cx="181822" cy="305662"/>
          </a:xfrm>
          <a:prstGeom prst="rect">
            <a:avLst/>
          </a:prstGeom>
          <a:noFill/>
          <a:ln w="21600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defTabSz="457200">
              <a:lnSpc>
                <a:spcPct val="98000"/>
              </a:lnSpc>
              <a:spcBef>
                <a:spcPts val="350"/>
              </a:spcBef>
              <a:buSzPct val="10000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endParaRPr lang="en-US" sz="1400" b="1" dirty="0">
              <a:solidFill>
                <a:srgbClr val="FFFFFF"/>
              </a:solidFill>
            </a:endParaRPr>
          </a:p>
        </p:txBody>
      </p:sp>
      <p:sp>
        <p:nvSpPr>
          <p:cNvPr id="3079" name="Rectangle 7"/>
          <p:cNvSpPr>
            <a:spLocks noChangeArrowheads="1"/>
          </p:cNvSpPr>
          <p:nvPr/>
        </p:nvSpPr>
        <p:spPr bwMode="auto">
          <a:xfrm rot="10800000" flipV="1">
            <a:off x="5000627" y="6575527"/>
            <a:ext cx="3873497" cy="169277"/>
          </a:xfrm>
          <a:prstGeom prst="rect">
            <a:avLst/>
          </a:prstGeom>
          <a:noFill/>
          <a:ln w="21600">
            <a:noFill/>
            <a:round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 algn="r" defTabSz="457200" eaLnBrk="0" hangingPunct="0">
              <a:buSzPct val="10000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US" sz="1100" dirty="0" smtClean="0">
                <a:solidFill>
                  <a:srgbClr val="FFFFFF"/>
                </a:solidFill>
              </a:rPr>
              <a:t>© 2015 albert-learning.com</a:t>
            </a:r>
            <a:endParaRPr lang="en-US" sz="1100" dirty="0">
              <a:solidFill>
                <a:srgbClr val="FFFFFF"/>
              </a:solidFill>
            </a:endParaRPr>
          </a:p>
        </p:txBody>
      </p:sp>
      <p:sp>
        <p:nvSpPr>
          <p:cNvPr id="3080" name="Rectangle 8"/>
          <p:cNvSpPr>
            <a:spLocks noGrp="1" noChangeArrowheads="1"/>
          </p:cNvSpPr>
          <p:nvPr>
            <p:ph type="sldNum"/>
          </p:nvPr>
        </p:nvSpPr>
        <p:spPr bwMode="auto">
          <a:xfrm>
            <a:off x="598488" y="6526213"/>
            <a:ext cx="150812" cy="150812"/>
          </a:xfrm>
          <a:prstGeom prst="rect">
            <a:avLst/>
          </a:prstGeom>
          <a:noFill/>
          <a:ln w="21600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ts val="625"/>
              </a:spcBef>
              <a:buSzPct val="100000"/>
              <a:defRPr sz="1000" b="1" smtClean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98F6EB86-9D46-48BA-96E4-F8F79B28F23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3081" name="Line 9"/>
          <p:cNvSpPr>
            <a:spLocks noChangeShapeType="1"/>
          </p:cNvSpPr>
          <p:nvPr/>
        </p:nvSpPr>
        <p:spPr bwMode="auto">
          <a:xfrm>
            <a:off x="990600" y="147638"/>
            <a:ext cx="1588" cy="234950"/>
          </a:xfrm>
          <a:prstGeom prst="line">
            <a:avLst/>
          </a:prstGeom>
          <a:noFill/>
          <a:ln w="9360">
            <a:solidFill>
              <a:srgbClr val="FFFFFF"/>
            </a:solidFill>
            <a:miter lim="800000"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082" name="Line 10"/>
          <p:cNvSpPr>
            <a:spLocks noChangeShapeType="1"/>
          </p:cNvSpPr>
          <p:nvPr/>
        </p:nvSpPr>
        <p:spPr bwMode="auto">
          <a:xfrm>
            <a:off x="995363" y="6526213"/>
            <a:ext cx="1587" cy="165100"/>
          </a:xfrm>
          <a:prstGeom prst="line">
            <a:avLst/>
          </a:prstGeom>
          <a:noFill/>
          <a:ln w="9360">
            <a:solidFill>
              <a:srgbClr val="FFFFFF"/>
            </a:solidFill>
            <a:miter lim="800000"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1" name="TextBox 10"/>
          <p:cNvSpPr txBox="1"/>
          <p:nvPr userDrawn="1"/>
        </p:nvSpPr>
        <p:spPr>
          <a:xfrm>
            <a:off x="990600" y="69757"/>
            <a:ext cx="43924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chemeClr val="bg1"/>
                </a:solidFill>
              </a:rPr>
              <a:t>TOEIC- INCOMPLETE SENTENCES 17</a:t>
            </a:r>
            <a:endParaRPr lang="en-IN" b="1" dirty="0">
              <a:solidFill>
                <a:schemeClr val="bg1"/>
              </a:solidFill>
            </a:endParaRPr>
          </a:p>
        </p:txBody>
      </p:sp>
      <p:pic>
        <p:nvPicPr>
          <p:cNvPr id="3" name="Picture 2"/>
          <p:cNvPicPr>
            <a:picLocks noChangeAspect="1" noChangeArrowheads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1963" y="-387424"/>
            <a:ext cx="1152525" cy="1152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+mj-lt"/>
          <a:ea typeface="+mj-ea"/>
          <a:cs typeface="+mj-cs"/>
        </a:defRPr>
      </a:lvl1pPr>
      <a:lvl2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2pPr>
      <a:lvl3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3pPr>
      <a:lvl4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4pPr>
      <a:lvl5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5pPr>
      <a:lvl6pPr marL="2514600" indent="-228600" algn="l" defTabSz="457200" rtl="0" fontAlgn="base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6pPr>
      <a:lvl7pPr marL="2971800" indent="-228600" algn="l" defTabSz="457200" rtl="0" fontAlgn="base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7pPr>
      <a:lvl8pPr marL="3429000" indent="-228600" algn="l" defTabSz="457200" rtl="0" fontAlgn="base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8pPr>
      <a:lvl9pPr marL="3886200" indent="-228600" algn="l" defTabSz="457200" rtl="0" fontAlgn="base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9pPr>
    </p:titleStyle>
    <p:bodyStyle>
      <a:lvl1pPr marL="161925" indent="-161925" algn="l" defTabSz="457200" rtl="0" eaLnBrk="0" fontAlgn="base" hangingPunct="0">
        <a:spcBef>
          <a:spcPts val="400"/>
        </a:spcBef>
        <a:spcAft>
          <a:spcPct val="0"/>
        </a:spcAft>
        <a:buClr>
          <a:srgbClr val="7889FB"/>
        </a:buClr>
        <a:buSzPct val="110000"/>
        <a:buFont typeface="Wingdings" charset="2"/>
        <a:buChar char=""/>
        <a:defRPr sz="1600">
          <a:solidFill>
            <a:srgbClr val="000000"/>
          </a:solidFill>
          <a:latin typeface="+mn-lt"/>
          <a:ea typeface="+mn-ea"/>
          <a:cs typeface="+mn-cs"/>
        </a:defRPr>
      </a:lvl1pPr>
      <a:lvl2pPr marL="504825" indent="-163513" algn="l" defTabSz="457200" rtl="0" eaLnBrk="0" fontAlgn="base" hangingPunct="0">
        <a:spcBef>
          <a:spcPts val="35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400">
          <a:solidFill>
            <a:srgbClr val="000000"/>
          </a:solidFill>
          <a:latin typeface="+mn-lt"/>
          <a:cs typeface="+mn-cs"/>
        </a:defRPr>
      </a:lvl2pPr>
      <a:lvl3pPr marL="854075" indent="-163513" algn="l" defTabSz="457200" rtl="0" eaLnBrk="0" fontAlgn="base" hangingPunct="0">
        <a:spcBef>
          <a:spcPts val="350"/>
        </a:spcBef>
        <a:spcAft>
          <a:spcPct val="0"/>
        </a:spcAft>
        <a:buClr>
          <a:srgbClr val="7889FB"/>
        </a:buClr>
        <a:buSzPct val="100000"/>
        <a:buFont typeface="Arial" charset="0"/>
        <a:buChar char="•"/>
        <a:defRPr sz="1400">
          <a:solidFill>
            <a:srgbClr val="000000"/>
          </a:solidFill>
          <a:latin typeface="+mn-lt"/>
          <a:cs typeface="+mn-cs"/>
        </a:defRPr>
      </a:lvl3pPr>
      <a:lvl4pPr marL="1200150" indent="-173038" algn="l" defTabSz="457200" rtl="0" eaLnBrk="0" fontAlgn="base" hangingPunct="0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&gt;"/>
        <a:defRPr sz="1200">
          <a:solidFill>
            <a:srgbClr val="000000"/>
          </a:solidFill>
          <a:latin typeface="+mn-lt"/>
          <a:cs typeface="+mn-cs"/>
        </a:defRPr>
      </a:lvl4pPr>
      <a:lvl5pPr marL="1533525" indent="-161925" algn="l" defTabSz="457200" rtl="0" eaLnBrk="0" fontAlgn="base" hangingPunct="0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5pPr>
      <a:lvl6pPr marL="1990725" indent="-161925" algn="l" defTabSz="457200" rtl="0" fontAlgn="base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6pPr>
      <a:lvl7pPr marL="2447925" indent="-161925" algn="l" defTabSz="457200" rtl="0" fontAlgn="base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7pPr>
      <a:lvl8pPr marL="2905125" indent="-161925" algn="l" defTabSz="457200" rtl="0" fontAlgn="base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8pPr>
      <a:lvl9pPr marL="3362325" indent="-161925" algn="l" defTabSz="457200" rtl="0" fontAlgn="base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483105" y="1268760"/>
            <a:ext cx="2055499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4800" b="1" dirty="0" smtClean="0">
                <a:solidFill>
                  <a:schemeClr val="accent2"/>
                </a:solidFill>
              </a:rPr>
              <a:t>TOEIC</a:t>
            </a:r>
            <a:endParaRPr lang="en-IN" sz="4800" b="1" dirty="0">
              <a:solidFill>
                <a:schemeClr val="accent2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97559" y="2780928"/>
            <a:ext cx="8153194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4800" b="1" dirty="0" smtClean="0">
                <a:solidFill>
                  <a:srgbClr val="FF00FF"/>
                </a:solidFill>
              </a:rPr>
              <a:t>INCOMPLETE SENTENCES</a:t>
            </a:r>
            <a:endParaRPr lang="en-IN" sz="4800" b="1" dirty="0">
              <a:solidFill>
                <a:srgbClr val="FF00FF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002327" y="4581128"/>
            <a:ext cx="2671693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4800" b="1" dirty="0" smtClean="0">
                <a:solidFill>
                  <a:schemeClr val="accent5">
                    <a:lumMod val="75000"/>
                  </a:schemeClr>
                </a:solidFill>
              </a:rPr>
              <a:t>PART 17</a:t>
            </a:r>
            <a:endParaRPr lang="en-IN" sz="4800" b="1" dirty="0">
              <a:solidFill>
                <a:schemeClr val="accent5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95536" y="692696"/>
            <a:ext cx="8352928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200" b="1" dirty="0"/>
              <a:t>5. I had only had my computer for three weeks when I had to have the </a:t>
            </a:r>
            <a:r>
              <a:rPr lang="en-IN" sz="3200" b="1" dirty="0" smtClean="0"/>
              <a:t>key board </a:t>
            </a:r>
            <a:r>
              <a:rPr lang="en-IN" sz="3200" b="1" dirty="0"/>
              <a:t>.......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95536" y="2636912"/>
            <a:ext cx="58326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IN" sz="32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539552" y="2708920"/>
            <a:ext cx="5688632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A replaced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/>
              <a:t> </a:t>
            </a:r>
            <a:r>
              <a:rPr lang="en-US" sz="3200" b="1" dirty="0" smtClean="0"/>
              <a:t>B restored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/>
              <a:t> </a:t>
            </a:r>
            <a:r>
              <a:rPr lang="en-US" sz="3200" b="1" dirty="0" smtClean="0"/>
              <a:t>C retaken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/>
              <a:t> </a:t>
            </a:r>
            <a:r>
              <a:rPr lang="en-US" sz="3200" b="1" dirty="0" smtClean="0"/>
              <a:t>D revived</a:t>
            </a:r>
            <a:endParaRPr lang="en-IN" sz="3200" b="1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23528" y="620688"/>
            <a:ext cx="8568952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200" b="1" dirty="0" smtClean="0"/>
              <a:t>5. I had only had my computer for three weeks when I had to have the key board .......</a:t>
            </a:r>
            <a:endParaRPr lang="en-IN" sz="3200" b="1" dirty="0"/>
          </a:p>
        </p:txBody>
      </p:sp>
      <p:sp>
        <p:nvSpPr>
          <p:cNvPr id="5" name="Rectangle 4"/>
          <p:cNvSpPr/>
          <p:nvPr/>
        </p:nvSpPr>
        <p:spPr>
          <a:xfrm>
            <a:off x="395536" y="2492896"/>
            <a:ext cx="4572000" cy="2062103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200" b="1" dirty="0" smtClean="0">
                <a:solidFill>
                  <a:srgbClr val="FF0000"/>
                </a:solidFill>
              </a:rPr>
              <a:t> A replaced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B restored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C retaken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D revived</a:t>
            </a:r>
            <a:endParaRPr lang="en-IN" sz="3200" b="1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95536" y="692696"/>
            <a:ext cx="8568952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200" b="1" dirty="0" smtClean="0"/>
              <a:t>6. </a:t>
            </a:r>
            <a:r>
              <a:rPr lang="en-IN" sz="3200" b="1" dirty="0"/>
              <a:t>I fully understand your </a:t>
            </a:r>
            <a:r>
              <a:rPr lang="en-IN" sz="3200" b="1" dirty="0" smtClean="0"/>
              <a:t>requirements </a:t>
            </a:r>
            <a:r>
              <a:rPr lang="en-IN" sz="3200" b="1" dirty="0"/>
              <a:t>and bearing those in ......., I have made the appropriate decision.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67544" y="2852936"/>
            <a:ext cx="4608512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A brain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/>
              <a:t> </a:t>
            </a:r>
            <a:r>
              <a:rPr lang="en-US" sz="3200" b="1" dirty="0" smtClean="0"/>
              <a:t>B mind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/>
              <a:t> </a:t>
            </a:r>
            <a:r>
              <a:rPr lang="en-US" sz="3200" b="1" dirty="0" smtClean="0"/>
              <a:t>C thought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/>
              <a:t> </a:t>
            </a:r>
            <a:r>
              <a:rPr lang="en-US" sz="3200" b="1" dirty="0" smtClean="0"/>
              <a:t>D sense</a:t>
            </a:r>
            <a:endParaRPr lang="en-IN" sz="3200" b="1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23528" y="692696"/>
            <a:ext cx="8496944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200" b="1" dirty="0" smtClean="0"/>
              <a:t>6. I fully understand your requirements and bearing those in ......., I have made the appropriate decision.</a:t>
            </a:r>
            <a:endParaRPr lang="en-IN" sz="3200" b="1" dirty="0"/>
          </a:p>
        </p:txBody>
      </p:sp>
      <p:sp>
        <p:nvSpPr>
          <p:cNvPr id="5" name="Rectangle 4"/>
          <p:cNvSpPr/>
          <p:nvPr/>
        </p:nvSpPr>
        <p:spPr>
          <a:xfrm>
            <a:off x="467544" y="2636912"/>
            <a:ext cx="4572000" cy="2062103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A brain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>
                <a:solidFill>
                  <a:srgbClr val="FF0000"/>
                </a:solidFill>
              </a:rPr>
              <a:t> B mind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C thought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D sense</a:t>
            </a:r>
            <a:endParaRPr lang="en-IN" sz="3200" b="1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67544" y="620688"/>
            <a:ext cx="8496944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200" b="1" dirty="0" smtClean="0"/>
              <a:t>7. </a:t>
            </a:r>
            <a:r>
              <a:rPr lang="en-IN" sz="3200" b="1" dirty="0"/>
              <a:t>The really </a:t>
            </a:r>
            <a:r>
              <a:rPr lang="en-IN" sz="3200" b="1" dirty="0" smtClean="0"/>
              <a:t>effective commercial advertisement </a:t>
            </a:r>
            <a:r>
              <a:rPr lang="en-IN" sz="3200" b="1" dirty="0"/>
              <a:t>is the one that ....... you of its authenticity.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11560" y="2636912"/>
            <a:ext cx="6336704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A persuades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/>
              <a:t> </a:t>
            </a:r>
            <a:r>
              <a:rPr lang="en-US" sz="3200" b="1" dirty="0" smtClean="0"/>
              <a:t>B persuasion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/>
              <a:t> </a:t>
            </a:r>
            <a:r>
              <a:rPr lang="en-US" sz="3200" b="1" dirty="0" smtClean="0"/>
              <a:t>C persuasive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/>
              <a:t> </a:t>
            </a:r>
            <a:r>
              <a:rPr lang="en-US" sz="3200" b="1" dirty="0" smtClean="0"/>
              <a:t>D persuading</a:t>
            </a:r>
            <a:endParaRPr lang="en-IN" sz="3200" b="1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51520" y="692696"/>
            <a:ext cx="864096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200" b="1" dirty="0" smtClean="0"/>
              <a:t>7. The really effective commercial advertisement is the one that ....... you of its authenticity.</a:t>
            </a:r>
            <a:endParaRPr lang="en-IN" sz="3200" b="1" dirty="0"/>
          </a:p>
        </p:txBody>
      </p:sp>
      <p:sp>
        <p:nvSpPr>
          <p:cNvPr id="5" name="Rectangle 4"/>
          <p:cNvSpPr/>
          <p:nvPr/>
        </p:nvSpPr>
        <p:spPr>
          <a:xfrm>
            <a:off x="395536" y="2636912"/>
            <a:ext cx="4572000" cy="2062103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200" b="1" dirty="0" smtClean="0">
                <a:solidFill>
                  <a:srgbClr val="FF0000"/>
                </a:solidFill>
              </a:rPr>
              <a:t> A persuades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B persuasion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C persuasive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D persuading</a:t>
            </a:r>
            <a:endParaRPr lang="en-IN" sz="3200" b="1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51520" y="764704"/>
            <a:ext cx="8712968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200" b="1" dirty="0" smtClean="0"/>
              <a:t>8. </a:t>
            </a:r>
            <a:r>
              <a:rPr lang="en-IN" sz="3200" b="1" dirty="0"/>
              <a:t>They are completely ....... up with all the noise in </a:t>
            </a:r>
            <a:r>
              <a:rPr lang="en-IN" sz="3200" b="1" dirty="0" smtClean="0"/>
              <a:t>their neighbourhood.</a:t>
            </a:r>
            <a:endParaRPr lang="en-IN" sz="32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395536" y="2132856"/>
            <a:ext cx="4608512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A tired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/>
              <a:t> </a:t>
            </a:r>
            <a:r>
              <a:rPr lang="en-US" sz="3200" b="1" dirty="0" smtClean="0"/>
              <a:t>B fed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/>
              <a:t> </a:t>
            </a:r>
            <a:r>
              <a:rPr lang="en-US" sz="3200" b="1" dirty="0" smtClean="0"/>
              <a:t>C sick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/>
              <a:t> </a:t>
            </a:r>
            <a:r>
              <a:rPr lang="en-US" sz="3200" b="1" dirty="0" smtClean="0"/>
              <a:t>D ill</a:t>
            </a:r>
            <a:endParaRPr lang="en-IN" sz="3200" b="1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23528" y="692696"/>
            <a:ext cx="8568952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200" b="1" dirty="0" smtClean="0"/>
              <a:t>8. They are completely ....... up with all the noise in their neighbourhood.</a:t>
            </a:r>
            <a:endParaRPr lang="en-IN" sz="3200" b="1" dirty="0"/>
          </a:p>
        </p:txBody>
      </p:sp>
      <p:sp>
        <p:nvSpPr>
          <p:cNvPr id="5" name="Rectangle 4"/>
          <p:cNvSpPr/>
          <p:nvPr/>
        </p:nvSpPr>
        <p:spPr>
          <a:xfrm>
            <a:off x="467544" y="2132856"/>
            <a:ext cx="4572000" cy="2062103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A tired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>
                <a:solidFill>
                  <a:srgbClr val="FF0000"/>
                </a:solidFill>
              </a:rPr>
              <a:t> B fed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C sick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D ill</a:t>
            </a:r>
            <a:endParaRPr lang="en-IN" sz="3200" b="1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95536" y="692696"/>
            <a:ext cx="8496944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200" b="1" dirty="0" smtClean="0"/>
              <a:t>9. </a:t>
            </a:r>
            <a:r>
              <a:rPr lang="en-IN" sz="3200" b="1" dirty="0"/>
              <a:t>As this </a:t>
            </a:r>
            <a:r>
              <a:rPr lang="en-IN" sz="3200" b="1" dirty="0" smtClean="0"/>
              <a:t>topic </a:t>
            </a:r>
            <a:r>
              <a:rPr lang="en-IN" sz="3200" b="1" dirty="0"/>
              <a:t>was of a very specialist nature an ....... was invited to join the interview panel.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39552" y="2492896"/>
            <a:ext cx="4896544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A expert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/>
              <a:t> </a:t>
            </a:r>
            <a:r>
              <a:rPr lang="en-US" sz="3200" b="1" dirty="0" smtClean="0"/>
              <a:t>B exponent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/>
              <a:t> </a:t>
            </a:r>
            <a:r>
              <a:rPr lang="en-US" sz="3200" b="1" dirty="0" smtClean="0"/>
              <a:t>C exhibitor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/>
              <a:t> </a:t>
            </a:r>
            <a:r>
              <a:rPr lang="en-US" sz="3200" b="1" dirty="0" smtClean="0"/>
              <a:t>D expedient </a:t>
            </a:r>
            <a:endParaRPr lang="en-IN" sz="3200" b="1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23528" y="620688"/>
            <a:ext cx="8496944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200" b="1" dirty="0" smtClean="0"/>
              <a:t>9. As this topic was of a very specialist nature an ....... was invited to join the interview panel.</a:t>
            </a:r>
            <a:endParaRPr lang="en-IN" sz="3200" b="1" dirty="0"/>
          </a:p>
        </p:txBody>
      </p:sp>
      <p:sp>
        <p:nvSpPr>
          <p:cNvPr id="5" name="Rectangle 4"/>
          <p:cNvSpPr/>
          <p:nvPr/>
        </p:nvSpPr>
        <p:spPr>
          <a:xfrm>
            <a:off x="395536" y="2420888"/>
            <a:ext cx="4572000" cy="2062103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200" b="1" dirty="0" smtClean="0">
                <a:solidFill>
                  <a:srgbClr val="FF0000"/>
                </a:solidFill>
              </a:rPr>
              <a:t> A expert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B exponent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C exhibitor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D expedient </a:t>
            </a:r>
            <a:endParaRPr lang="en-IN" sz="3200" b="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51520" y="692696"/>
            <a:ext cx="864096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200" b="1" dirty="0" smtClean="0"/>
              <a:t>1. Her statement has </a:t>
            </a:r>
            <a:r>
              <a:rPr lang="en-IN" sz="3200" b="1" dirty="0"/>
              <a:t>been proved right in everything she did as the report quite clearly bears .......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23528" y="2780928"/>
            <a:ext cx="6264696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A out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/>
              <a:t> </a:t>
            </a:r>
            <a:r>
              <a:rPr lang="en-US" sz="3200" b="1" dirty="0" smtClean="0"/>
              <a:t>B to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/>
              <a:t> </a:t>
            </a:r>
            <a:r>
              <a:rPr lang="en-US" sz="3200" b="1" dirty="0" smtClean="0"/>
              <a:t>C for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/>
              <a:t> </a:t>
            </a:r>
            <a:r>
              <a:rPr lang="en-US" sz="3200" b="1" dirty="0" smtClean="0"/>
              <a:t>D onto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23528" y="692696"/>
            <a:ext cx="8496944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200" b="1" dirty="0" smtClean="0"/>
              <a:t>10. </a:t>
            </a:r>
            <a:r>
              <a:rPr lang="en-IN" sz="3200" b="1" dirty="0"/>
              <a:t>The </a:t>
            </a:r>
            <a:r>
              <a:rPr lang="en-IN" sz="3200" b="1" dirty="0" smtClean="0"/>
              <a:t>residential </a:t>
            </a:r>
            <a:r>
              <a:rPr lang="en-IN" sz="3200" b="1" dirty="0"/>
              <a:t>society sent a letter to all its savers and ....... that there would be a reduction in the interest </a:t>
            </a:r>
            <a:r>
              <a:rPr lang="en-IN" sz="3200" b="1" dirty="0" smtClean="0"/>
              <a:t>rate.</a:t>
            </a:r>
            <a:endParaRPr lang="en-IN" sz="32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467544" y="2852936"/>
            <a:ext cx="5472608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A lenders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/>
              <a:t> </a:t>
            </a:r>
            <a:r>
              <a:rPr lang="en-US" sz="3200" b="1" dirty="0" smtClean="0"/>
              <a:t>B borrowers 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/>
              <a:t> </a:t>
            </a:r>
            <a:r>
              <a:rPr lang="en-US" sz="3200" b="1" dirty="0" smtClean="0"/>
              <a:t>C loans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/>
              <a:t> </a:t>
            </a:r>
            <a:r>
              <a:rPr lang="en-US" sz="3200" b="1" dirty="0" smtClean="0"/>
              <a:t>D takers</a:t>
            </a:r>
            <a:endParaRPr lang="en-IN" sz="3200" b="1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95536" y="548680"/>
            <a:ext cx="8496944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200" b="1" dirty="0" smtClean="0"/>
              <a:t>10. The residential society sent a letter to all its savers and ....... that there would be a reduction in the interest rate.</a:t>
            </a:r>
            <a:endParaRPr lang="en-IN" sz="3200" b="1" dirty="0"/>
          </a:p>
        </p:txBody>
      </p:sp>
      <p:sp>
        <p:nvSpPr>
          <p:cNvPr id="5" name="Rectangle 4"/>
          <p:cNvSpPr/>
          <p:nvPr/>
        </p:nvSpPr>
        <p:spPr>
          <a:xfrm>
            <a:off x="467544" y="2492896"/>
            <a:ext cx="4572000" cy="2062103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A lenders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>
                <a:solidFill>
                  <a:srgbClr val="FF0000"/>
                </a:solidFill>
              </a:rPr>
              <a:t> B borrowers</a:t>
            </a:r>
            <a:r>
              <a:rPr lang="en-US" sz="3200" b="1" dirty="0" smtClean="0"/>
              <a:t> 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C loans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D takers</a:t>
            </a:r>
            <a:endParaRPr lang="en-IN" sz="3200" b="1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95536" y="620688"/>
            <a:ext cx="8568952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200" b="1" dirty="0" smtClean="0"/>
              <a:t>11. Very often someone will give a ....... of a film and when you see it for yourself, it's quite different.</a:t>
            </a:r>
            <a:endParaRPr lang="en-IN" sz="32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611560" y="2708920"/>
            <a:ext cx="5976664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A describing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B describes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C described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D description</a:t>
            </a:r>
            <a:endParaRPr lang="en-IN" sz="3200" b="1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23528" y="692696"/>
            <a:ext cx="864096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200" b="1" dirty="0" smtClean="0"/>
              <a:t>11. Very often someone will give a ....... of a film and when you see it for yourself, it's quite different.</a:t>
            </a:r>
            <a:endParaRPr lang="en-IN" sz="3200" b="1" dirty="0"/>
          </a:p>
        </p:txBody>
      </p:sp>
      <p:sp>
        <p:nvSpPr>
          <p:cNvPr id="5" name="Rectangle 4"/>
          <p:cNvSpPr/>
          <p:nvPr/>
        </p:nvSpPr>
        <p:spPr>
          <a:xfrm>
            <a:off x="539552" y="2636912"/>
            <a:ext cx="4572000" cy="2062103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A describing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B describes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C described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>
                <a:solidFill>
                  <a:srgbClr val="FF0000"/>
                </a:solidFill>
              </a:rPr>
              <a:t> D description</a:t>
            </a:r>
            <a:endParaRPr lang="en-IN" sz="32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323528" y="620688"/>
            <a:ext cx="8568952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200" b="1" dirty="0" smtClean="0"/>
              <a:t>12. If you start earning money and if you want to keep it safe, you can always ....... an account with a bank.</a:t>
            </a:r>
            <a:endParaRPr lang="en-IN" sz="32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467544" y="2636912"/>
            <a:ext cx="5112568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A open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B start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C begin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D commence</a:t>
            </a:r>
            <a:endParaRPr lang="en-IN" sz="3200" b="1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23528" y="548680"/>
            <a:ext cx="8568952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200" b="1" dirty="0" smtClean="0"/>
              <a:t>12. If you start earning money and if you want to keep it safe, you can always ....... an account with a bank.</a:t>
            </a:r>
            <a:endParaRPr lang="en-IN" sz="3200" b="1" dirty="0"/>
          </a:p>
        </p:txBody>
      </p:sp>
      <p:sp>
        <p:nvSpPr>
          <p:cNvPr id="5" name="Rectangle 4"/>
          <p:cNvSpPr/>
          <p:nvPr/>
        </p:nvSpPr>
        <p:spPr>
          <a:xfrm>
            <a:off x="395536" y="2492896"/>
            <a:ext cx="4572000" cy="2062103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200" b="1" dirty="0" smtClean="0">
                <a:solidFill>
                  <a:srgbClr val="FF0000"/>
                </a:solidFill>
              </a:rPr>
              <a:t> A open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B start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C begin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D commence</a:t>
            </a:r>
            <a:endParaRPr lang="en-IN" sz="3200" b="1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95536" y="620688"/>
            <a:ext cx="8496944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200" b="1" dirty="0" smtClean="0"/>
              <a:t>13. A good captain must be able to ....... his players to face the challenge of a downturn in business.</a:t>
            </a:r>
            <a:endParaRPr lang="en-IN" sz="32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611560" y="2924944"/>
            <a:ext cx="576064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A inspiring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B inspiration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C inspires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D inspire</a:t>
            </a:r>
            <a:endParaRPr lang="en-IN" sz="3200" b="1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51520" y="620688"/>
            <a:ext cx="864096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200" b="1" dirty="0" smtClean="0"/>
              <a:t>13. A good captain must be able to ....... his players to face the challenge of a downturn in business.</a:t>
            </a:r>
            <a:endParaRPr lang="en-IN" sz="3200" b="1" dirty="0"/>
          </a:p>
        </p:txBody>
      </p:sp>
      <p:sp>
        <p:nvSpPr>
          <p:cNvPr id="5" name="Rectangle 4"/>
          <p:cNvSpPr/>
          <p:nvPr/>
        </p:nvSpPr>
        <p:spPr>
          <a:xfrm>
            <a:off x="323528" y="2636912"/>
            <a:ext cx="4572000" cy="2062103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A inspiring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B inspiration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C inspires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>
                <a:solidFill>
                  <a:srgbClr val="FF0000"/>
                </a:solidFill>
              </a:rPr>
              <a:t> D inspire</a:t>
            </a:r>
            <a:endParaRPr lang="en-IN" sz="32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51520" y="620688"/>
            <a:ext cx="8712968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200" b="1" dirty="0" smtClean="0"/>
              <a:t>14. It is the policy of the company to ....... all interviews for new recruits with a member of the accounts department.</a:t>
            </a:r>
            <a:endParaRPr lang="en-IN" sz="32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323528" y="2492896"/>
            <a:ext cx="4968552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A control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B conduct 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C convene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D confirm</a:t>
            </a:r>
            <a:endParaRPr lang="en-IN" sz="3200" b="1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79512" y="620688"/>
            <a:ext cx="8712968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200" b="1" dirty="0" smtClean="0"/>
              <a:t>14. It is the policy of the company to ....... all interviews for new recruits with a member of the accounts department.</a:t>
            </a:r>
            <a:endParaRPr lang="en-IN" sz="3200" b="1" dirty="0"/>
          </a:p>
        </p:txBody>
      </p:sp>
      <p:sp>
        <p:nvSpPr>
          <p:cNvPr id="5" name="Rectangle 4"/>
          <p:cNvSpPr/>
          <p:nvPr/>
        </p:nvSpPr>
        <p:spPr>
          <a:xfrm>
            <a:off x="251520" y="2492896"/>
            <a:ext cx="4572000" cy="2062103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A control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>
                <a:solidFill>
                  <a:srgbClr val="FF0000"/>
                </a:solidFill>
              </a:rPr>
              <a:t> B conduct 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C convene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D confirm</a:t>
            </a:r>
            <a:endParaRPr lang="en-IN" sz="3200" b="1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95536" y="620688"/>
            <a:ext cx="8568952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200" b="1" dirty="0" smtClean="0"/>
              <a:t>1. Her statement has been proved right in everything she did as the report quite clearly bears .......</a:t>
            </a:r>
            <a:endParaRPr lang="en-IN" sz="3200" b="1" dirty="0"/>
          </a:p>
        </p:txBody>
      </p:sp>
      <p:sp>
        <p:nvSpPr>
          <p:cNvPr id="5" name="Rectangle 4"/>
          <p:cNvSpPr/>
          <p:nvPr/>
        </p:nvSpPr>
        <p:spPr>
          <a:xfrm>
            <a:off x="467544" y="2636912"/>
            <a:ext cx="4572000" cy="2062103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200" b="1" dirty="0" smtClean="0">
                <a:solidFill>
                  <a:srgbClr val="FF0000"/>
                </a:solidFill>
              </a:rPr>
              <a:t> A out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B to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C for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D onto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51520" y="548680"/>
            <a:ext cx="8568952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200" b="1" dirty="0" smtClean="0"/>
              <a:t>15. The loan you have taken out is for a ....... term, which in your case is 5 years.</a:t>
            </a:r>
            <a:endParaRPr lang="en-IN" sz="32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395536" y="1988840"/>
            <a:ext cx="3888432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A steady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B fixed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C long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D exact</a:t>
            </a:r>
            <a:endParaRPr lang="en-IN" sz="3200" b="1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79512" y="620688"/>
            <a:ext cx="8784976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200" b="1" dirty="0" smtClean="0"/>
              <a:t>15. The loan you have taken out is for a ....... term, which in your case is 5 years.</a:t>
            </a:r>
            <a:endParaRPr lang="en-IN" sz="3200" b="1" dirty="0"/>
          </a:p>
        </p:txBody>
      </p:sp>
      <p:sp>
        <p:nvSpPr>
          <p:cNvPr id="5" name="Rectangle 4"/>
          <p:cNvSpPr/>
          <p:nvPr/>
        </p:nvSpPr>
        <p:spPr>
          <a:xfrm>
            <a:off x="323528" y="1916832"/>
            <a:ext cx="4572000" cy="2062103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A steady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>
                <a:solidFill>
                  <a:srgbClr val="FF0000"/>
                </a:solidFill>
              </a:rPr>
              <a:t> B fixed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C long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D exact</a:t>
            </a:r>
            <a:endParaRPr lang="en-IN" sz="3200" b="1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51520" y="620688"/>
            <a:ext cx="8712968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200" b="1" dirty="0" smtClean="0"/>
              <a:t>16. This film was the first to show conditions in which poor people lived and as such was to ....... future directors.</a:t>
            </a:r>
            <a:endParaRPr lang="en-IN" sz="32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467544" y="2852936"/>
            <a:ext cx="5472608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A influence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B hold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C infect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D show</a:t>
            </a:r>
            <a:endParaRPr lang="en-IN" sz="3200" b="1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51520" y="620688"/>
            <a:ext cx="864096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200" b="1" dirty="0" smtClean="0"/>
              <a:t>16. This film was the first to show conditions in which poor people lived and as such was to ....... future directors.</a:t>
            </a:r>
            <a:endParaRPr lang="en-IN" sz="3200" b="1" dirty="0"/>
          </a:p>
        </p:txBody>
      </p:sp>
      <p:sp>
        <p:nvSpPr>
          <p:cNvPr id="5" name="Rectangle 4"/>
          <p:cNvSpPr/>
          <p:nvPr/>
        </p:nvSpPr>
        <p:spPr>
          <a:xfrm>
            <a:off x="323528" y="2564904"/>
            <a:ext cx="4572000" cy="2062103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200" b="1" dirty="0" smtClean="0">
                <a:solidFill>
                  <a:srgbClr val="FF0000"/>
                </a:solidFill>
              </a:rPr>
              <a:t> A influence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B hold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C infect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D show</a:t>
            </a:r>
            <a:endParaRPr lang="en-IN" sz="3200" b="1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23528" y="620688"/>
            <a:ext cx="8568952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200" b="1" dirty="0" smtClean="0"/>
              <a:t>17. Due to the serious problems associated with the takeover the newspaper company has decided to ....... its offer of financial help.</a:t>
            </a:r>
            <a:endParaRPr lang="en-IN" sz="32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395536" y="3068960"/>
            <a:ext cx="4032448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A throw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B reject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C cancel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D deter</a:t>
            </a:r>
            <a:endParaRPr lang="en-IN" sz="3200" b="1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51520" y="620688"/>
            <a:ext cx="8640960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200" b="1" dirty="0" smtClean="0"/>
              <a:t>17. Due to the serious problems associated with the takeover the newspaper company has decided to ....... its offer of financial help.</a:t>
            </a:r>
            <a:endParaRPr lang="en-IN" sz="3200" b="1" dirty="0"/>
          </a:p>
        </p:txBody>
      </p:sp>
      <p:sp>
        <p:nvSpPr>
          <p:cNvPr id="5" name="Rectangle 4"/>
          <p:cNvSpPr/>
          <p:nvPr/>
        </p:nvSpPr>
        <p:spPr>
          <a:xfrm>
            <a:off x="323528" y="2996952"/>
            <a:ext cx="4572000" cy="2062103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A throw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B reject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>
                <a:solidFill>
                  <a:srgbClr val="FF0000"/>
                </a:solidFill>
              </a:rPr>
              <a:t> C cancel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D deter</a:t>
            </a:r>
            <a:endParaRPr lang="en-IN" sz="3200" b="1" dirty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23528" y="548680"/>
            <a:ext cx="864096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200" b="1" dirty="0" smtClean="0"/>
              <a:t>18. The great advantage of having an external zip drive is that you can use it as an extra means of ........</a:t>
            </a:r>
            <a:endParaRPr lang="en-IN" sz="32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395536" y="2348880"/>
            <a:ext cx="4464496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A hoarding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B keeping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C holding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D storage</a:t>
            </a:r>
            <a:endParaRPr lang="en-IN" sz="3200" b="1" dirty="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23528" y="620688"/>
            <a:ext cx="8568952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200" b="1" dirty="0" smtClean="0"/>
              <a:t>18. The great advantage of having an external zip drive is that you can use it as an extra means of ........</a:t>
            </a:r>
            <a:endParaRPr lang="en-IN" sz="3200" b="1" dirty="0"/>
          </a:p>
        </p:txBody>
      </p:sp>
      <p:sp>
        <p:nvSpPr>
          <p:cNvPr id="5" name="Rectangle 4"/>
          <p:cNvSpPr/>
          <p:nvPr/>
        </p:nvSpPr>
        <p:spPr>
          <a:xfrm>
            <a:off x="467544" y="2492896"/>
            <a:ext cx="4572000" cy="2062103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A hoarding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B keeping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C holding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>
                <a:solidFill>
                  <a:srgbClr val="FF0000"/>
                </a:solidFill>
              </a:rPr>
              <a:t> D storage</a:t>
            </a:r>
            <a:endParaRPr lang="en-IN" sz="32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51520" y="620688"/>
            <a:ext cx="864096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200" b="1" dirty="0" smtClean="0"/>
              <a:t>19. The views of all the board of directors clearly ....... at this point I'm pleased to say.</a:t>
            </a:r>
            <a:endParaRPr lang="en-IN" sz="32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323528" y="2132856"/>
            <a:ext cx="4752528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A convert 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B concert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C conduct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D coincide</a:t>
            </a:r>
            <a:endParaRPr lang="en-IN" sz="3200" b="1" dirty="0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51520" y="620688"/>
            <a:ext cx="8712968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200" b="1" dirty="0" smtClean="0"/>
              <a:t>19. The views of all the board of directors clearly ....... at this point I'm pleased to say.</a:t>
            </a:r>
            <a:endParaRPr lang="en-IN" sz="3200" b="1" dirty="0"/>
          </a:p>
        </p:txBody>
      </p:sp>
      <p:sp>
        <p:nvSpPr>
          <p:cNvPr id="5" name="Rectangle 4"/>
          <p:cNvSpPr/>
          <p:nvPr/>
        </p:nvSpPr>
        <p:spPr>
          <a:xfrm>
            <a:off x="395536" y="2060848"/>
            <a:ext cx="4572000" cy="2062103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A convert 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B concert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C conduct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>
                <a:solidFill>
                  <a:srgbClr val="FF0000"/>
                </a:solidFill>
              </a:rPr>
              <a:t> D coincide</a:t>
            </a:r>
            <a:endParaRPr lang="en-IN" sz="32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23528" y="692696"/>
            <a:ext cx="8568952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200" b="1" dirty="0"/>
              <a:t>2. </a:t>
            </a:r>
            <a:r>
              <a:rPr lang="en-IN" sz="3200" b="1" dirty="0" smtClean="0"/>
              <a:t>On the republic day the minister made </a:t>
            </a:r>
            <a:r>
              <a:rPr lang="en-IN" sz="3200" b="1" dirty="0"/>
              <a:t>this short ........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23528" y="2204864"/>
            <a:ext cx="4896544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A speak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/>
              <a:t> </a:t>
            </a:r>
            <a:r>
              <a:rPr lang="en-US" sz="3200" b="1" dirty="0" smtClean="0"/>
              <a:t>B speaking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/>
              <a:t> </a:t>
            </a:r>
            <a:r>
              <a:rPr lang="en-US" sz="3200" b="1" dirty="0" smtClean="0"/>
              <a:t>C spoke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/>
              <a:t> </a:t>
            </a:r>
            <a:r>
              <a:rPr lang="en-US" sz="3200" b="1" dirty="0" smtClean="0"/>
              <a:t>D speech</a:t>
            </a:r>
            <a:endParaRPr lang="en-IN" sz="3200" b="1" dirty="0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51520" y="620688"/>
            <a:ext cx="8640960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200" b="1" dirty="0" smtClean="0"/>
              <a:t>20. The product had been on the market for some years and was selling well but somehow the image was in need of a face lift or ........</a:t>
            </a:r>
            <a:endParaRPr lang="en-IN" sz="32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323528" y="3140968"/>
            <a:ext cx="6768752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A enhancement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B enthusiasm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C endeavor 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D enticement </a:t>
            </a:r>
            <a:endParaRPr lang="en-IN" sz="3200" b="1" dirty="0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51520" y="548680"/>
            <a:ext cx="8640960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200" b="1" dirty="0" smtClean="0"/>
              <a:t>20. The product had been on the market for some years and was selling well but somehow the image was in need of a face lift or ........</a:t>
            </a:r>
            <a:endParaRPr lang="en-IN" sz="3200" b="1" dirty="0"/>
          </a:p>
        </p:txBody>
      </p:sp>
      <p:sp>
        <p:nvSpPr>
          <p:cNvPr id="5" name="Rectangle 4"/>
          <p:cNvSpPr/>
          <p:nvPr/>
        </p:nvSpPr>
        <p:spPr>
          <a:xfrm>
            <a:off x="323528" y="2924944"/>
            <a:ext cx="4572000" cy="2062103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200" b="1" dirty="0" smtClean="0">
                <a:solidFill>
                  <a:srgbClr val="FF0000"/>
                </a:solidFill>
              </a:rPr>
              <a:t> A enhancement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B enthusiasm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C endeavor 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D enticement </a:t>
            </a:r>
            <a:endParaRPr lang="en-IN" sz="3200" b="1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51520" y="692696"/>
            <a:ext cx="8712968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200" b="1" dirty="0" smtClean="0"/>
              <a:t>2. On the republic day the minister made this short ........</a:t>
            </a:r>
            <a:endParaRPr lang="en-IN" sz="3200" b="1" dirty="0"/>
          </a:p>
        </p:txBody>
      </p:sp>
      <p:sp>
        <p:nvSpPr>
          <p:cNvPr id="5" name="Rectangle 4"/>
          <p:cNvSpPr/>
          <p:nvPr/>
        </p:nvSpPr>
        <p:spPr>
          <a:xfrm>
            <a:off x="323528" y="2132856"/>
            <a:ext cx="4572000" cy="2062103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A speak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B speaking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C spoke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>
                <a:solidFill>
                  <a:srgbClr val="FF0000"/>
                </a:solidFill>
              </a:rPr>
              <a:t> D speech</a:t>
            </a:r>
            <a:endParaRPr lang="en-IN" sz="32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23528" y="692696"/>
            <a:ext cx="864096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200" b="1" dirty="0"/>
              <a:t>3. I think that the main ....... for all this emotion is probably the way </a:t>
            </a:r>
            <a:r>
              <a:rPr lang="en-IN" sz="3200" b="1" dirty="0" smtClean="0"/>
              <a:t>you feel about him.</a:t>
            </a:r>
            <a:endParaRPr lang="en-IN" sz="32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467544" y="2492896"/>
            <a:ext cx="432048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A ratio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/>
              <a:t> </a:t>
            </a:r>
            <a:r>
              <a:rPr lang="en-US" sz="3200" b="1" dirty="0" smtClean="0"/>
              <a:t>B reason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/>
              <a:t> </a:t>
            </a:r>
            <a:r>
              <a:rPr lang="en-US" sz="3200" b="1" dirty="0" smtClean="0"/>
              <a:t>C ration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/>
              <a:t> </a:t>
            </a:r>
            <a:r>
              <a:rPr lang="en-US" sz="3200" b="1" dirty="0" smtClean="0"/>
              <a:t>D rate</a:t>
            </a:r>
            <a:endParaRPr lang="en-IN" sz="3200" b="1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23528" y="692696"/>
            <a:ext cx="8568952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200" b="1" dirty="0" smtClean="0"/>
              <a:t>3. I think that the main ....... for all this emotion is probably the way you feel about him.</a:t>
            </a:r>
            <a:endParaRPr lang="en-IN" sz="3200" b="1" dirty="0"/>
          </a:p>
        </p:txBody>
      </p:sp>
      <p:sp>
        <p:nvSpPr>
          <p:cNvPr id="5" name="Rectangle 4"/>
          <p:cNvSpPr/>
          <p:nvPr/>
        </p:nvSpPr>
        <p:spPr>
          <a:xfrm>
            <a:off x="395536" y="2564904"/>
            <a:ext cx="4572000" cy="2062103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A ratio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>
                <a:solidFill>
                  <a:srgbClr val="FF0000"/>
                </a:solidFill>
              </a:rPr>
              <a:t> B reason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C ration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D rate</a:t>
            </a:r>
            <a:endParaRPr lang="en-IN" sz="3200" b="1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23528" y="692696"/>
            <a:ext cx="8424936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200" b="1" dirty="0"/>
              <a:t>4. The ....... </a:t>
            </a:r>
            <a:r>
              <a:rPr lang="en-IN" sz="3200" b="1" dirty="0" smtClean="0"/>
              <a:t>fashion </a:t>
            </a:r>
            <a:r>
              <a:rPr lang="en-IN" sz="3200" b="1" dirty="0"/>
              <a:t>in children's desire to wear designer label clothes should be exploited.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95536" y="2636912"/>
            <a:ext cx="576064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A currant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/>
              <a:t> </a:t>
            </a:r>
            <a:r>
              <a:rPr lang="en-US" sz="3200" b="1" dirty="0" smtClean="0"/>
              <a:t>B current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/>
              <a:t> </a:t>
            </a:r>
            <a:r>
              <a:rPr lang="en-US" sz="3200" b="1" dirty="0" smtClean="0"/>
              <a:t>C occurring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/>
              <a:t> </a:t>
            </a:r>
            <a:r>
              <a:rPr lang="en-US" sz="3200" b="1" dirty="0" smtClean="0"/>
              <a:t>D occurred </a:t>
            </a:r>
            <a:endParaRPr lang="en-IN" sz="3200" b="1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95536" y="692696"/>
            <a:ext cx="8568952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200" b="1" dirty="0" smtClean="0"/>
              <a:t>4. The ....... fashion in children's desire to wear designer label clothes should be exploited.</a:t>
            </a:r>
            <a:endParaRPr lang="en-IN" sz="3200" b="1" dirty="0"/>
          </a:p>
        </p:txBody>
      </p:sp>
      <p:sp>
        <p:nvSpPr>
          <p:cNvPr id="5" name="Rectangle 4"/>
          <p:cNvSpPr/>
          <p:nvPr/>
        </p:nvSpPr>
        <p:spPr>
          <a:xfrm>
            <a:off x="467544" y="2636912"/>
            <a:ext cx="4572000" cy="2062103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A currant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>
                <a:solidFill>
                  <a:srgbClr val="FF0000"/>
                </a:solidFill>
              </a:rPr>
              <a:t> B current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C occurring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D occurred </a:t>
            </a:r>
            <a:endParaRPr lang="en-IN" sz="3200" b="1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3_Default Design">
  <a:themeElements>
    <a:clrScheme name="1_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1_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657</TotalTime>
  <Words>1333</Words>
  <Application>Microsoft Office PowerPoint</Application>
  <PresentationFormat>On-screen Show (4:3)</PresentationFormat>
  <Paragraphs>203</Paragraphs>
  <Slides>41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41</vt:i4>
      </vt:variant>
    </vt:vector>
  </HeadingPairs>
  <TitlesOfParts>
    <vt:vector size="42" baseType="lpstr">
      <vt:lpstr>3_Default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acer</dc:creator>
  <cp:lastModifiedBy>abc</cp:lastModifiedBy>
  <cp:revision>8</cp:revision>
  <dcterms:created xsi:type="dcterms:W3CDTF">2014-01-27T09:38:23Z</dcterms:created>
  <dcterms:modified xsi:type="dcterms:W3CDTF">2015-03-26T15:48:25Z</dcterms:modified>
</cp:coreProperties>
</file>