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70" r:id="rId5"/>
    <p:sldId id="260" r:id="rId6"/>
    <p:sldId id="274" r:id="rId7"/>
    <p:sldId id="275" r:id="rId8"/>
    <p:sldId id="263" r:id="rId9"/>
    <p:sldId id="264" r:id="rId10"/>
    <p:sldId id="272" r:id="rId11"/>
    <p:sldId id="266" r:id="rId12"/>
    <p:sldId id="267" r:id="rId13"/>
    <p:sldId id="273" r:id="rId14"/>
    <p:sldId id="276" r:id="rId15"/>
    <p:sldId id="277" r:id="rId16"/>
    <p:sldId id="279" r:id="rId17"/>
    <p:sldId id="278" r:id="rId18"/>
    <p:sldId id="28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17014"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2188" y="45953"/>
            <a:ext cx="5944592" cy="369332"/>
          </a:xfrm>
          <a:prstGeom prst="rect">
            <a:avLst/>
          </a:prstGeom>
          <a:noFill/>
        </p:spPr>
        <p:txBody>
          <a:bodyPr wrap="square" rtlCol="0">
            <a:spAutoFit/>
          </a:bodyPr>
          <a:lstStyle/>
          <a:p>
            <a:r>
              <a:rPr lang="en-IN" b="1" dirty="0" smtClean="0">
                <a:solidFill>
                  <a:schemeClr val="bg1"/>
                </a:solidFill>
              </a:rPr>
              <a:t>TOEIC Reading Comprehension Exercise 9</a:t>
            </a:r>
            <a:endParaRPr lang="en-IN" b="1" dirty="0">
              <a:solidFill>
                <a:schemeClr val="bg1"/>
              </a:solidFill>
            </a:endParaRPr>
          </a:p>
        </p:txBody>
      </p: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9</a:t>
            </a: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5296"/>
            <a:ext cx="8568000" cy="6048000"/>
          </a:xfrm>
        </p:spPr>
        <p:txBody>
          <a:bodyPr anchor="b"/>
          <a:lstStyle/>
          <a:p>
            <a:pPr>
              <a:buNone/>
            </a:pPr>
            <a:r>
              <a:rPr lang="en-US" b="1" dirty="0" smtClean="0"/>
              <a:t>1)Who is the conference aimed at?</a:t>
            </a:r>
          </a:p>
          <a:p>
            <a:pPr>
              <a:buNone/>
            </a:pPr>
            <a:r>
              <a:rPr lang="en-US" dirty="0" smtClean="0"/>
              <a:t>  a. International politicians</a:t>
            </a:r>
          </a:p>
          <a:p>
            <a:pPr>
              <a:buNone/>
            </a:pPr>
            <a:r>
              <a:rPr lang="en-US" dirty="0" smtClean="0"/>
              <a:t>  b. People learning foreign languages</a:t>
            </a:r>
          </a:p>
          <a:p>
            <a:pPr>
              <a:buNone/>
            </a:pPr>
            <a:r>
              <a:rPr lang="en-US" dirty="0" smtClean="0"/>
              <a:t>  c. International chefs</a:t>
            </a:r>
          </a:p>
          <a:p>
            <a:pPr>
              <a:buNone/>
            </a:pPr>
            <a:r>
              <a:rPr lang="en-US" b="1" dirty="0" smtClean="0"/>
              <a:t>  d. Employees of a machinery company  </a:t>
            </a:r>
            <a:r>
              <a:rPr lang="en-US" dirty="0" smtClean="0"/>
              <a:t/>
            </a:r>
            <a:br>
              <a:rPr lang="en-US" dirty="0" smtClean="0"/>
            </a:br>
            <a:endParaRPr lang="en-US" dirty="0" smtClean="0"/>
          </a:p>
          <a:p>
            <a:pPr>
              <a:buNone/>
            </a:pPr>
            <a:r>
              <a:rPr lang="en-US" b="1" dirty="0" smtClean="0"/>
              <a:t>2)What is the purpose of the notice?</a:t>
            </a:r>
          </a:p>
          <a:p>
            <a:pPr>
              <a:buNone/>
            </a:pPr>
            <a:r>
              <a:rPr lang="en-US" dirty="0" smtClean="0"/>
              <a:t>  a. To give a list of participants</a:t>
            </a:r>
          </a:p>
          <a:p>
            <a:pPr>
              <a:buNone/>
            </a:pPr>
            <a:r>
              <a:rPr lang="en-US" dirty="0" smtClean="0"/>
              <a:t>  b. To indicate room changes</a:t>
            </a:r>
          </a:p>
          <a:p>
            <a:pPr>
              <a:buNone/>
            </a:pPr>
            <a:r>
              <a:rPr lang="en-US" b="1" dirty="0" smtClean="0"/>
              <a:t>  c. To announce special events</a:t>
            </a:r>
          </a:p>
          <a:p>
            <a:pPr>
              <a:buNone/>
            </a:pPr>
            <a:r>
              <a:rPr lang="en-US" dirty="0" smtClean="0"/>
              <a:t>  d. To cancel several sessions  </a:t>
            </a:r>
            <a:br>
              <a:rPr lang="en-US" dirty="0" smtClean="0"/>
            </a:br>
            <a:endParaRPr lang="en-US" dirty="0" smtClean="0"/>
          </a:p>
          <a:p>
            <a:pPr>
              <a:buNone/>
            </a:pPr>
            <a:r>
              <a:rPr lang="en-US" b="1" dirty="0" smtClean="0"/>
              <a:t>3)Which session would most likely deal with human resources?</a:t>
            </a:r>
          </a:p>
          <a:p>
            <a:pPr>
              <a:buNone/>
            </a:pPr>
            <a:r>
              <a:rPr lang="en-US" dirty="0" smtClean="0"/>
              <a:t>  a. Monday breakfast</a:t>
            </a:r>
          </a:p>
          <a:p>
            <a:pPr>
              <a:buNone/>
            </a:pPr>
            <a:r>
              <a:rPr lang="en-US" dirty="0" smtClean="0"/>
              <a:t>  b. Tuesday lunch</a:t>
            </a:r>
          </a:p>
          <a:p>
            <a:pPr>
              <a:buNone/>
            </a:pPr>
            <a:r>
              <a:rPr lang="en-US" dirty="0" smtClean="0"/>
              <a:t>  </a:t>
            </a:r>
            <a:r>
              <a:rPr lang="en-US" b="1" dirty="0" smtClean="0"/>
              <a:t>c. Wednesday dinner</a:t>
            </a:r>
          </a:p>
          <a:p>
            <a:pPr>
              <a:buNone/>
            </a:pPr>
            <a:r>
              <a:rPr lang="en-US" dirty="0" smtClean="0"/>
              <a:t>  d. Thursday breakfast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857232"/>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p:txBody>
          <a:bodyPr/>
          <a:lstStyle/>
          <a:p>
            <a:endParaRPr lang="en-US" b="1" dirty="0" smtClean="0"/>
          </a:p>
          <a:p>
            <a:endParaRPr lang="en-US" b="1" dirty="0" smtClean="0"/>
          </a:p>
          <a:p>
            <a:pPr>
              <a:buNone/>
            </a:pPr>
            <a:r>
              <a:rPr lang="en-US" b="1" dirty="0" smtClean="0"/>
              <a:t>                                                  ARRIVAL FORM</a:t>
            </a:r>
            <a:endParaRPr lang="en-US" dirty="0" smtClean="0"/>
          </a:p>
          <a:p>
            <a:pPr>
              <a:buNone/>
            </a:pPr>
            <a:r>
              <a:rPr lang="en-US" dirty="0" smtClean="0"/>
              <a:t/>
            </a:r>
            <a:br>
              <a:rPr lang="en-US" dirty="0" smtClean="0"/>
            </a:br>
            <a:r>
              <a:rPr lang="en-US" dirty="0" smtClean="0"/>
              <a:t> Family Name </a:t>
            </a:r>
            <a:r>
              <a:rPr lang="en-US" u="sng" dirty="0" smtClean="0"/>
              <a:t>           </a:t>
            </a:r>
            <a:r>
              <a:rPr lang="en-US" i="1" u="sng" dirty="0" smtClean="0"/>
              <a:t>Manos  </a:t>
            </a:r>
            <a:r>
              <a:rPr lang="en-US" u="sng" dirty="0" smtClean="0"/>
              <a:t>                           </a:t>
            </a:r>
            <a:br>
              <a:rPr lang="en-US" u="sng" dirty="0" smtClean="0"/>
            </a:br>
            <a:r>
              <a:rPr lang="en-US" dirty="0" smtClean="0"/>
              <a:t> Given Name   </a:t>
            </a:r>
            <a:r>
              <a:rPr lang="en-US" u="sng" dirty="0" smtClean="0"/>
              <a:t>          </a:t>
            </a:r>
            <a:r>
              <a:rPr lang="en-US" i="1" u="sng" dirty="0" smtClean="0"/>
              <a:t>Krasemir </a:t>
            </a:r>
            <a:r>
              <a:rPr lang="en-US" u="sng" dirty="0" smtClean="0"/>
              <a:t>                         </a:t>
            </a:r>
            <a:br>
              <a:rPr lang="en-US" u="sng" dirty="0" smtClean="0"/>
            </a:br>
            <a:r>
              <a:rPr lang="en-US" dirty="0" smtClean="0"/>
              <a:t> Birth Dale </a:t>
            </a:r>
            <a:r>
              <a:rPr lang="en-US" u="sng" dirty="0" smtClean="0"/>
              <a:t>                 </a:t>
            </a:r>
            <a:r>
              <a:rPr lang="en-US" i="1" u="sng" dirty="0" smtClean="0"/>
              <a:t>6-19-53</a:t>
            </a:r>
            <a:r>
              <a:rPr lang="en-US" u="sng" dirty="0" smtClean="0"/>
              <a:t>                           </a:t>
            </a:r>
            <a:r>
              <a:rPr lang="en-US" dirty="0" smtClean="0"/>
              <a:t/>
            </a:r>
            <a:br>
              <a:rPr lang="en-US" dirty="0" smtClean="0"/>
            </a:br>
            <a:r>
              <a:rPr lang="en-US" dirty="0" smtClean="0"/>
              <a:t> Sex </a:t>
            </a:r>
            <a:r>
              <a:rPr lang="en-US" u="sng" dirty="0" smtClean="0"/>
              <a:t>                         </a:t>
            </a:r>
            <a:r>
              <a:rPr lang="en-US" i="1" u="sng" dirty="0" smtClean="0"/>
              <a:t>Male</a:t>
            </a:r>
            <a:r>
              <a:rPr lang="en-US" u="sng" dirty="0" smtClean="0"/>
              <a:t>                              </a:t>
            </a:r>
            <a:br>
              <a:rPr lang="en-US" u="sng" dirty="0" smtClean="0"/>
            </a:br>
            <a:r>
              <a:rPr lang="en-US" dirty="0" smtClean="0"/>
              <a:t> Country of Citizenship </a:t>
            </a:r>
            <a:r>
              <a:rPr lang="en-US" u="sng" dirty="0" smtClean="0"/>
              <a:t>   </a:t>
            </a:r>
            <a:r>
              <a:rPr lang="en-US" i="1" u="sng" dirty="0" smtClean="0"/>
              <a:t>Bulgaria</a:t>
            </a:r>
            <a:r>
              <a:rPr lang="en-US" u="sng" dirty="0" smtClean="0"/>
              <a:t>                     </a:t>
            </a:r>
            <a:br>
              <a:rPr lang="en-US" u="sng" dirty="0" smtClean="0"/>
            </a:br>
            <a:r>
              <a:rPr lang="en-US" dirty="0" smtClean="0"/>
              <a:t> Passport Number </a:t>
            </a:r>
            <a:r>
              <a:rPr lang="en-US" u="sng" dirty="0" smtClean="0"/>
              <a:t>     </a:t>
            </a:r>
            <a:r>
              <a:rPr lang="en-US" i="1" u="sng" dirty="0" smtClean="0"/>
              <a:t>   74927156301               </a:t>
            </a:r>
            <a:br>
              <a:rPr lang="en-US" i="1" u="sng" dirty="0" smtClean="0"/>
            </a:br>
            <a:r>
              <a:rPr lang="en-US" dirty="0" smtClean="0"/>
              <a:t> Country Where You Live </a:t>
            </a:r>
            <a:r>
              <a:rPr lang="en-US" u="sng" dirty="0" smtClean="0"/>
              <a:t>   </a:t>
            </a:r>
            <a:r>
              <a:rPr lang="en-US" i="1" u="sng" dirty="0" smtClean="0"/>
              <a:t>    Bulgaria              </a:t>
            </a:r>
            <a:br>
              <a:rPr lang="en-US" i="1" u="sng" dirty="0" smtClean="0"/>
            </a:br>
            <a:r>
              <a:rPr lang="en-US" dirty="0" smtClean="0"/>
              <a:t> Airline and Flight  </a:t>
            </a:r>
            <a:r>
              <a:rPr lang="en-US" u="sng" dirty="0" smtClean="0"/>
              <a:t>    </a:t>
            </a:r>
            <a:r>
              <a:rPr lang="en-US" i="1" u="sng" dirty="0" smtClean="0"/>
              <a:t>  Atlantic Airlines 651         </a:t>
            </a:r>
            <a:br>
              <a:rPr lang="en-US" i="1" u="sng" dirty="0" smtClean="0"/>
            </a:br>
            <a:r>
              <a:rPr lang="en-US" dirty="0" smtClean="0"/>
              <a:t> Where Boarded </a:t>
            </a:r>
            <a:r>
              <a:rPr lang="en-US" u="sng" dirty="0" smtClean="0"/>
              <a:t>           </a:t>
            </a:r>
            <a:r>
              <a:rPr lang="en-US" i="1" u="sng" dirty="0" smtClean="0"/>
              <a:t>   Sofia                         </a:t>
            </a:r>
            <a:br>
              <a:rPr lang="en-US" i="1" u="sng" dirty="0" smtClean="0"/>
            </a:br>
            <a:r>
              <a:rPr lang="en-US" dirty="0" smtClean="0"/>
              <a:t> Purpose of Travel </a:t>
            </a:r>
            <a:r>
              <a:rPr lang="en-US" u="sng" dirty="0" smtClean="0"/>
              <a:t>        </a:t>
            </a:r>
            <a:r>
              <a:rPr lang="en-US" i="1" u="sng" dirty="0" smtClean="0"/>
              <a:t> Pleasure                     </a:t>
            </a: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308800" cy="5788800"/>
          </a:xfrm>
        </p:spPr>
        <p:txBody>
          <a:bodyPr anchor="b"/>
          <a:lstStyle/>
          <a:p>
            <a:pPr>
              <a:buNone/>
            </a:pPr>
            <a:r>
              <a:rPr lang="en-US" b="1" dirty="0" smtClean="0"/>
              <a:t>1)What country is Manos a citizen of?</a:t>
            </a:r>
          </a:p>
          <a:p>
            <a:pPr>
              <a:buNone/>
            </a:pPr>
            <a:r>
              <a:rPr lang="en-US" dirty="0" smtClean="0"/>
              <a:t>  a. Bosnia</a:t>
            </a:r>
          </a:p>
          <a:p>
            <a:pPr>
              <a:buNone/>
            </a:pPr>
            <a:r>
              <a:rPr lang="en-US" dirty="0" smtClean="0"/>
              <a:t>  b. Bulgaria</a:t>
            </a:r>
          </a:p>
          <a:p>
            <a:pPr>
              <a:buNone/>
            </a:pPr>
            <a:r>
              <a:rPr lang="en-US" dirty="0" smtClean="0"/>
              <a:t>  c. Hungary</a:t>
            </a:r>
          </a:p>
          <a:p>
            <a:pPr>
              <a:buNone/>
            </a:pPr>
            <a:r>
              <a:rPr lang="en-US" dirty="0" smtClean="0"/>
              <a:t>  d. Bolivia  </a:t>
            </a:r>
            <a:br>
              <a:rPr lang="en-US" dirty="0" smtClean="0"/>
            </a:br>
            <a:endParaRPr lang="en-US" dirty="0" smtClean="0"/>
          </a:p>
          <a:p>
            <a:pPr>
              <a:buNone/>
            </a:pPr>
            <a:r>
              <a:rPr lang="en-US" b="1" dirty="0" smtClean="0"/>
              <a:t>2)What is his first name?</a:t>
            </a:r>
          </a:p>
          <a:p>
            <a:pPr>
              <a:buNone/>
            </a:pPr>
            <a:r>
              <a:rPr lang="en-US" dirty="0" smtClean="0"/>
              <a:t>  a. Krasemir</a:t>
            </a:r>
          </a:p>
          <a:p>
            <a:pPr>
              <a:buNone/>
            </a:pPr>
            <a:r>
              <a:rPr lang="en-US" dirty="0" smtClean="0"/>
              <a:t>  b. Manos</a:t>
            </a:r>
          </a:p>
          <a:p>
            <a:pPr>
              <a:buNone/>
            </a:pPr>
            <a:r>
              <a:rPr lang="en-US" dirty="0" smtClean="0"/>
              <a:t>  c. Sofia</a:t>
            </a:r>
          </a:p>
          <a:p>
            <a:pPr>
              <a:buNone/>
            </a:pPr>
            <a:r>
              <a:rPr lang="en-US" dirty="0" smtClean="0"/>
              <a:t>  d. Pleasure  </a:t>
            </a:r>
            <a:br>
              <a:rPr lang="en-US" dirty="0" smtClean="0"/>
            </a:br>
            <a:endParaRPr lang="en-US" dirty="0" smtClean="0"/>
          </a:p>
          <a:p>
            <a:pPr>
              <a:buNone/>
            </a:pPr>
            <a:r>
              <a:rPr lang="en-US" b="1" dirty="0" smtClean="0"/>
              <a:t>3)Why is he traveling?</a:t>
            </a:r>
          </a:p>
          <a:p>
            <a:pPr>
              <a:buNone/>
            </a:pPr>
            <a:r>
              <a:rPr lang="en-US" dirty="0" smtClean="0"/>
              <a:t>  a. He is on a business trip.</a:t>
            </a:r>
          </a:p>
          <a:p>
            <a:pPr>
              <a:buNone/>
            </a:pPr>
            <a:r>
              <a:rPr lang="en-US" dirty="0" smtClean="0"/>
              <a:t>  b. He is visiting relatives</a:t>
            </a:r>
          </a:p>
          <a:p>
            <a:pPr>
              <a:buNone/>
            </a:pPr>
            <a:r>
              <a:rPr lang="en-US" dirty="0" smtClean="0"/>
              <a:t>  c. He is studying the country</a:t>
            </a:r>
          </a:p>
          <a:p>
            <a:pPr>
              <a:buNone/>
            </a:pPr>
            <a:r>
              <a:rPr lang="en-US" dirty="0" smtClean="0"/>
              <a:t>  d. He is on vacation.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308800" cy="5788800"/>
          </a:xfrm>
        </p:spPr>
        <p:txBody>
          <a:bodyPr anchor="b"/>
          <a:lstStyle/>
          <a:p>
            <a:pPr>
              <a:buNone/>
            </a:pPr>
            <a:r>
              <a:rPr lang="en-US" b="1" dirty="0" smtClean="0"/>
              <a:t>1)What country is Manos a citizen of?</a:t>
            </a:r>
          </a:p>
          <a:p>
            <a:pPr>
              <a:buNone/>
            </a:pPr>
            <a:r>
              <a:rPr lang="en-US" dirty="0" smtClean="0"/>
              <a:t>  a. Bosnia</a:t>
            </a:r>
          </a:p>
          <a:p>
            <a:pPr>
              <a:buNone/>
            </a:pPr>
            <a:r>
              <a:rPr lang="en-US" b="1" dirty="0" smtClean="0"/>
              <a:t>  b. Bulgaria</a:t>
            </a:r>
          </a:p>
          <a:p>
            <a:pPr>
              <a:buNone/>
            </a:pPr>
            <a:r>
              <a:rPr lang="en-US" dirty="0" smtClean="0"/>
              <a:t>  c. Hungary</a:t>
            </a:r>
          </a:p>
          <a:p>
            <a:pPr>
              <a:buNone/>
            </a:pPr>
            <a:r>
              <a:rPr lang="en-US" dirty="0" smtClean="0"/>
              <a:t>  d. Bolivia  </a:t>
            </a:r>
            <a:br>
              <a:rPr lang="en-US" dirty="0" smtClean="0"/>
            </a:br>
            <a:endParaRPr lang="en-US" dirty="0" smtClean="0"/>
          </a:p>
          <a:p>
            <a:pPr>
              <a:buNone/>
            </a:pPr>
            <a:r>
              <a:rPr lang="en-US" b="1" dirty="0" smtClean="0"/>
              <a:t>2)What is his first name?</a:t>
            </a:r>
          </a:p>
          <a:p>
            <a:pPr>
              <a:buNone/>
            </a:pPr>
            <a:r>
              <a:rPr lang="en-US" dirty="0" smtClean="0"/>
              <a:t>  </a:t>
            </a:r>
            <a:r>
              <a:rPr lang="en-US" b="1" dirty="0" smtClean="0"/>
              <a:t>a. Krasemir</a:t>
            </a:r>
          </a:p>
          <a:p>
            <a:pPr>
              <a:buNone/>
            </a:pPr>
            <a:r>
              <a:rPr lang="en-US" dirty="0" smtClean="0"/>
              <a:t>  b. Manos</a:t>
            </a:r>
          </a:p>
          <a:p>
            <a:pPr>
              <a:buNone/>
            </a:pPr>
            <a:r>
              <a:rPr lang="en-US" dirty="0" smtClean="0"/>
              <a:t>  c. Sofia</a:t>
            </a:r>
          </a:p>
          <a:p>
            <a:pPr>
              <a:buNone/>
            </a:pPr>
            <a:r>
              <a:rPr lang="en-US" dirty="0" smtClean="0"/>
              <a:t>  d. Pleasure  </a:t>
            </a:r>
            <a:br>
              <a:rPr lang="en-US" dirty="0" smtClean="0"/>
            </a:br>
            <a:endParaRPr lang="en-US" dirty="0" smtClean="0"/>
          </a:p>
          <a:p>
            <a:pPr>
              <a:buNone/>
            </a:pPr>
            <a:r>
              <a:rPr lang="en-US" b="1" dirty="0" smtClean="0"/>
              <a:t>3)Why is he traveling?</a:t>
            </a:r>
          </a:p>
          <a:p>
            <a:pPr>
              <a:buNone/>
            </a:pPr>
            <a:r>
              <a:rPr lang="en-US" dirty="0" smtClean="0"/>
              <a:t>  a. He is on a business trip.</a:t>
            </a:r>
          </a:p>
          <a:p>
            <a:pPr>
              <a:buNone/>
            </a:pPr>
            <a:r>
              <a:rPr lang="en-US" dirty="0" smtClean="0"/>
              <a:t>  b. He is visiting relatives</a:t>
            </a:r>
          </a:p>
          <a:p>
            <a:pPr>
              <a:buNone/>
            </a:pPr>
            <a:r>
              <a:rPr lang="en-US" dirty="0" smtClean="0"/>
              <a:t>  c. He is studying the country</a:t>
            </a:r>
          </a:p>
          <a:p>
            <a:pPr>
              <a:buNone/>
            </a:pPr>
            <a:r>
              <a:rPr lang="en-US" dirty="0" smtClean="0"/>
              <a:t>  </a:t>
            </a:r>
            <a:r>
              <a:rPr lang="en-US" b="1" dirty="0" smtClean="0"/>
              <a:t>d. He is on vacation.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576" y="692696"/>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323528" y="1341440"/>
            <a:ext cx="8568000" cy="6048000"/>
          </a:xfrm>
        </p:spPr>
        <p:txBody>
          <a:bodyPr/>
          <a:lstStyle/>
          <a:p>
            <a:pPr>
              <a:buNone/>
            </a:pPr>
            <a:r>
              <a:rPr lang="en-US" dirty="0" smtClean="0"/>
              <a:t>   CDS Carlyle Department Store 2000 River Oak Mall Los Angeles, CA 90024</a:t>
            </a:r>
          </a:p>
          <a:p>
            <a:pPr>
              <a:buNone/>
            </a:pPr>
            <a:r>
              <a:rPr lang="en-US" dirty="0" smtClean="0"/>
              <a:t>   May 30 2013</a:t>
            </a:r>
          </a:p>
          <a:p>
            <a:pPr>
              <a:buNone/>
            </a:pPr>
            <a:endParaRPr lang="en-US" dirty="0" smtClean="0"/>
          </a:p>
          <a:p>
            <a:pPr>
              <a:buNone/>
            </a:pPr>
            <a:r>
              <a:rPr lang="en-US" dirty="0" smtClean="0"/>
              <a:t>   Dear Customer,</a:t>
            </a:r>
          </a:p>
          <a:p>
            <a:pPr>
              <a:buNone/>
            </a:pPr>
            <a:r>
              <a:rPr lang="en-US" dirty="0" smtClean="0"/>
              <a:t>   We would like to thank you.</a:t>
            </a:r>
          </a:p>
          <a:p>
            <a:pPr>
              <a:buNone/>
            </a:pPr>
            <a:r>
              <a:rPr lang="en-US" dirty="0" smtClean="0"/>
              <a:t>   Our company has maintained a steady profit margin during the recent recession because of you, our satisfied customers. We have more than 14,000 customers across the city who visit us every week, sometimes twice a week. And to thank you, we would like to give the first 100 customers who spend $1,000 in a ten-day period a 10% discount on their next purchase over $100.</a:t>
            </a:r>
          </a:p>
          <a:p>
            <a:pPr>
              <a:buNone/>
            </a:pPr>
            <a:r>
              <a:rPr lang="en-US" dirty="0" smtClean="0"/>
              <a:t>   Again thanks, and I look forward to seeing you soon.</a:t>
            </a:r>
          </a:p>
          <a:p>
            <a:pPr>
              <a:buNone/>
            </a:pPr>
            <a:endParaRPr lang="en-US" dirty="0" smtClean="0"/>
          </a:p>
          <a:p>
            <a:pPr>
              <a:buNone/>
            </a:pPr>
            <a:r>
              <a:rPr lang="en-US" dirty="0" smtClean="0"/>
              <a:t>   Sincerely yours,</a:t>
            </a:r>
          </a:p>
          <a:p>
            <a:pPr>
              <a:buNone/>
            </a:pPr>
            <a:r>
              <a:rPr lang="en-US" dirty="0" smtClean="0"/>
              <a:t>   Marsden Hartley</a:t>
            </a:r>
          </a:p>
          <a:p>
            <a:pPr>
              <a:buNone/>
            </a:pPr>
            <a:r>
              <a:rPr lang="en-US" dirty="0" smtClean="0"/>
              <a:t>   President and Founder</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474" y="909392"/>
            <a:ext cx="8108950" cy="6048000"/>
          </a:xfrm>
        </p:spPr>
        <p:txBody>
          <a:bodyPr/>
          <a:lstStyle/>
          <a:p>
            <a:pPr>
              <a:buNone/>
            </a:pPr>
            <a:r>
              <a:rPr lang="en-US" b="1" dirty="0" smtClean="0"/>
              <a:t>1) What is the status of the economy?</a:t>
            </a:r>
          </a:p>
          <a:p>
            <a:pPr>
              <a:buNone/>
            </a:pPr>
            <a:r>
              <a:rPr lang="en-US" dirty="0" smtClean="0"/>
              <a:t>  a. It is weak</a:t>
            </a:r>
          </a:p>
          <a:p>
            <a:pPr>
              <a:buNone/>
            </a:pPr>
            <a:r>
              <a:rPr lang="en-US" dirty="0" smtClean="0"/>
              <a:t>  b. It is strong</a:t>
            </a:r>
          </a:p>
          <a:p>
            <a:pPr>
              <a:buNone/>
            </a:pPr>
            <a:r>
              <a:rPr lang="en-US" dirty="0" smtClean="0"/>
              <a:t>  c. It fluctuates frequently</a:t>
            </a:r>
          </a:p>
          <a:p>
            <a:pPr>
              <a:buNone/>
            </a:pPr>
            <a:r>
              <a:rPr lang="en-US" dirty="0" smtClean="0"/>
              <a:t>  d. It is steady</a:t>
            </a:r>
            <a:br>
              <a:rPr lang="en-US" dirty="0" smtClean="0"/>
            </a:br>
            <a:endParaRPr lang="en-US" dirty="0" smtClean="0"/>
          </a:p>
          <a:p>
            <a:pPr>
              <a:buNone/>
            </a:pPr>
            <a:r>
              <a:rPr lang="en-US" b="1" dirty="0" smtClean="0"/>
              <a:t>2) What is this index designed to show?</a:t>
            </a:r>
          </a:p>
          <a:p>
            <a:pPr>
              <a:buNone/>
            </a:pPr>
            <a:r>
              <a:rPr lang="en-US" b="1" dirty="0" smtClean="0"/>
              <a:t>  a. </a:t>
            </a:r>
            <a:r>
              <a:rPr lang="en-US" dirty="0" smtClean="0"/>
              <a:t>Number of calls received</a:t>
            </a:r>
          </a:p>
          <a:p>
            <a:pPr>
              <a:buNone/>
            </a:pPr>
            <a:r>
              <a:rPr lang="en-US" dirty="0" smtClean="0"/>
              <a:t>  b. Customer call records</a:t>
            </a:r>
          </a:p>
          <a:p>
            <a:pPr>
              <a:buNone/>
            </a:pPr>
            <a:r>
              <a:rPr lang="en-US" dirty="0" smtClean="0"/>
              <a:t>  c. Types of information and services</a:t>
            </a:r>
          </a:p>
          <a:p>
            <a:pPr>
              <a:buNone/>
            </a:pPr>
            <a:r>
              <a:rPr lang="en-US" dirty="0" smtClean="0"/>
              <a:t>  d. Amount of customer bill</a:t>
            </a:r>
            <a:br>
              <a:rPr lang="en-US" dirty="0" smtClean="0"/>
            </a:br>
            <a:endParaRPr lang="en-US" dirty="0" smtClean="0"/>
          </a:p>
          <a:p>
            <a:pPr>
              <a:buNone/>
            </a:pPr>
            <a:r>
              <a:rPr lang="en-US" b="1" dirty="0" smtClean="0"/>
              <a:t>3) What is being offered?</a:t>
            </a:r>
          </a:p>
          <a:p>
            <a:pPr>
              <a:buNone/>
            </a:pPr>
            <a:r>
              <a:rPr lang="en-US" dirty="0" smtClean="0"/>
              <a:t>  a. A free gift</a:t>
            </a:r>
          </a:p>
          <a:p>
            <a:pPr>
              <a:buNone/>
            </a:pPr>
            <a:r>
              <a:rPr lang="en-US" dirty="0" smtClean="0"/>
              <a:t>  b. A price reduction</a:t>
            </a:r>
          </a:p>
          <a:p>
            <a:pPr>
              <a:buNone/>
            </a:pPr>
            <a:r>
              <a:rPr lang="en-US" dirty="0" smtClean="0"/>
              <a:t>  c. $ 100 cash</a:t>
            </a:r>
          </a:p>
          <a:p>
            <a:pPr>
              <a:buNone/>
            </a:pPr>
            <a:r>
              <a:rPr lang="en-US" dirty="0" smtClean="0"/>
              <a:t>  d. A rebate</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474" y="909392"/>
            <a:ext cx="8108950" cy="6048000"/>
          </a:xfrm>
        </p:spPr>
        <p:txBody>
          <a:bodyPr/>
          <a:lstStyle/>
          <a:p>
            <a:pPr>
              <a:buNone/>
            </a:pPr>
            <a:r>
              <a:rPr lang="en-US" b="1" dirty="0" smtClean="0"/>
              <a:t>1) What is the status of the economy?</a:t>
            </a:r>
          </a:p>
          <a:p>
            <a:pPr>
              <a:buNone/>
            </a:pPr>
            <a:r>
              <a:rPr lang="en-US" dirty="0" smtClean="0"/>
              <a:t>  </a:t>
            </a:r>
            <a:r>
              <a:rPr lang="en-US" b="1" dirty="0" smtClean="0"/>
              <a:t>a. It is weak</a:t>
            </a:r>
          </a:p>
          <a:p>
            <a:pPr>
              <a:buNone/>
            </a:pPr>
            <a:r>
              <a:rPr lang="en-US" dirty="0" smtClean="0"/>
              <a:t>  b. It is strong</a:t>
            </a:r>
          </a:p>
          <a:p>
            <a:pPr>
              <a:buNone/>
            </a:pPr>
            <a:r>
              <a:rPr lang="en-US" dirty="0" smtClean="0"/>
              <a:t>  c. It fluctuates frequently</a:t>
            </a:r>
          </a:p>
          <a:p>
            <a:pPr>
              <a:buNone/>
            </a:pPr>
            <a:r>
              <a:rPr lang="en-US" dirty="0" smtClean="0"/>
              <a:t>  d. It is steady</a:t>
            </a:r>
            <a:br>
              <a:rPr lang="en-US" dirty="0" smtClean="0"/>
            </a:br>
            <a:endParaRPr lang="en-US" dirty="0" smtClean="0"/>
          </a:p>
          <a:p>
            <a:pPr>
              <a:buNone/>
            </a:pPr>
            <a:r>
              <a:rPr lang="en-US" b="1" dirty="0" smtClean="0"/>
              <a:t>2) What is this index designed to show?</a:t>
            </a:r>
          </a:p>
          <a:p>
            <a:pPr>
              <a:buNone/>
            </a:pPr>
            <a:r>
              <a:rPr lang="en-US" b="1" dirty="0" smtClean="0"/>
              <a:t>  a. </a:t>
            </a:r>
            <a:r>
              <a:rPr lang="en-US" dirty="0" smtClean="0"/>
              <a:t>Number of calls received</a:t>
            </a:r>
          </a:p>
          <a:p>
            <a:pPr>
              <a:buNone/>
            </a:pPr>
            <a:r>
              <a:rPr lang="en-US" dirty="0" smtClean="0"/>
              <a:t>  b. Customer call records</a:t>
            </a:r>
          </a:p>
          <a:p>
            <a:pPr>
              <a:buNone/>
            </a:pPr>
            <a:r>
              <a:rPr lang="en-US" b="1" dirty="0" smtClean="0"/>
              <a:t>  c. Types of information and services</a:t>
            </a:r>
          </a:p>
          <a:p>
            <a:pPr>
              <a:buNone/>
            </a:pPr>
            <a:r>
              <a:rPr lang="en-US" dirty="0" smtClean="0"/>
              <a:t>  d. Amount of customer bill</a:t>
            </a:r>
            <a:br>
              <a:rPr lang="en-US" dirty="0" smtClean="0"/>
            </a:br>
            <a:endParaRPr lang="en-US" dirty="0" smtClean="0"/>
          </a:p>
          <a:p>
            <a:pPr>
              <a:buNone/>
            </a:pPr>
            <a:r>
              <a:rPr lang="en-US" b="1" dirty="0" smtClean="0"/>
              <a:t>3) What is being offered?</a:t>
            </a:r>
          </a:p>
          <a:p>
            <a:pPr>
              <a:buNone/>
            </a:pPr>
            <a:r>
              <a:rPr lang="en-US" dirty="0" smtClean="0"/>
              <a:t>  a. A free gift</a:t>
            </a:r>
          </a:p>
          <a:p>
            <a:pPr>
              <a:buNone/>
            </a:pPr>
            <a:r>
              <a:rPr lang="en-US" dirty="0" smtClean="0"/>
              <a:t>  </a:t>
            </a:r>
            <a:r>
              <a:rPr lang="en-US" b="1" dirty="0" smtClean="0"/>
              <a:t>b. A price reduction</a:t>
            </a:r>
          </a:p>
          <a:p>
            <a:pPr>
              <a:buNone/>
            </a:pPr>
            <a:r>
              <a:rPr lang="en-US" dirty="0" smtClean="0"/>
              <a:t>  c. $ 100 cash</a:t>
            </a:r>
          </a:p>
          <a:p>
            <a:pPr>
              <a:buNone/>
            </a:pPr>
            <a:r>
              <a:rPr lang="en-US" dirty="0" smtClean="0"/>
              <a:t>  d. A rebate</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4) What type of service is provided by the most lines?</a:t>
            </a:r>
          </a:p>
          <a:p>
            <a:pPr>
              <a:buNone/>
            </a:pPr>
            <a:r>
              <a:rPr lang="en-US" dirty="0" smtClean="0"/>
              <a:t>  a. Information about addresses</a:t>
            </a:r>
          </a:p>
          <a:p>
            <a:pPr>
              <a:buNone/>
            </a:pPr>
            <a:r>
              <a:rPr lang="en-US" dirty="0" smtClean="0"/>
              <a:t>  b. Areas of dispute</a:t>
            </a:r>
          </a:p>
          <a:p>
            <a:pPr>
              <a:buNone/>
            </a:pPr>
            <a:r>
              <a:rPr lang="en-US" dirty="0" smtClean="0"/>
              <a:t>  c. Updates on service options</a:t>
            </a:r>
          </a:p>
          <a:p>
            <a:pPr>
              <a:buNone/>
            </a:pPr>
            <a:r>
              <a:rPr lang="en-US" dirty="0" smtClean="0"/>
              <a:t>  d. Information about money and bills</a:t>
            </a:r>
            <a:br>
              <a:rPr lang="en-US" dirty="0" smtClean="0"/>
            </a:br>
            <a:endParaRPr lang="en-US" dirty="0" smtClean="0"/>
          </a:p>
          <a:p>
            <a:pPr>
              <a:buNone/>
            </a:pPr>
            <a:r>
              <a:rPr lang="en-US" b="1" dirty="0" smtClean="0"/>
              <a:t>5) Who would most likely use Option 1?</a:t>
            </a:r>
          </a:p>
          <a:p>
            <a:pPr>
              <a:buNone/>
            </a:pPr>
            <a:r>
              <a:rPr lang="en-US" dirty="0" smtClean="0"/>
              <a:t>  a. New customers</a:t>
            </a:r>
          </a:p>
          <a:p>
            <a:pPr>
              <a:buNone/>
            </a:pPr>
            <a:r>
              <a:rPr lang="en-US" dirty="0" smtClean="0"/>
              <a:t>  b. People with a complaint</a:t>
            </a:r>
          </a:p>
          <a:p>
            <a:pPr>
              <a:buNone/>
            </a:pPr>
            <a:r>
              <a:rPr lang="en-US" dirty="0" smtClean="0"/>
              <a:t>  c. People who have moved</a:t>
            </a:r>
          </a:p>
          <a:p>
            <a:pPr>
              <a:buNone/>
            </a:pPr>
            <a:r>
              <a:rPr lang="en-US" dirty="0" smtClean="0"/>
              <a:t>  d. Customers with poor </a:t>
            </a:r>
            <a:r>
              <a:rPr lang="en-US" smtClean="0"/>
              <a:t>credit ratings</a:t>
            </a:r>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4) What type of service is provided by the most lines?</a:t>
            </a:r>
          </a:p>
          <a:p>
            <a:pPr>
              <a:buNone/>
            </a:pPr>
            <a:r>
              <a:rPr lang="en-US" dirty="0" smtClean="0"/>
              <a:t>  a. Information about addresses</a:t>
            </a:r>
          </a:p>
          <a:p>
            <a:pPr>
              <a:buNone/>
            </a:pPr>
            <a:r>
              <a:rPr lang="en-US" dirty="0" smtClean="0"/>
              <a:t>  b. Areas of dispute</a:t>
            </a:r>
          </a:p>
          <a:p>
            <a:pPr>
              <a:buNone/>
            </a:pPr>
            <a:r>
              <a:rPr lang="en-US" dirty="0" smtClean="0"/>
              <a:t>  c. Updates on service options</a:t>
            </a:r>
          </a:p>
          <a:p>
            <a:pPr>
              <a:buNone/>
            </a:pPr>
            <a:r>
              <a:rPr lang="en-US" dirty="0" smtClean="0"/>
              <a:t>  </a:t>
            </a:r>
            <a:r>
              <a:rPr lang="en-US" b="1" dirty="0" smtClean="0"/>
              <a:t>d. Information about money and bills</a:t>
            </a:r>
            <a:r>
              <a:rPr lang="en-US" dirty="0" smtClean="0"/>
              <a:t/>
            </a:r>
            <a:br>
              <a:rPr lang="en-US" dirty="0" smtClean="0"/>
            </a:br>
            <a:endParaRPr lang="en-US" dirty="0" smtClean="0"/>
          </a:p>
          <a:p>
            <a:pPr>
              <a:buNone/>
            </a:pPr>
            <a:r>
              <a:rPr lang="en-US" b="1" dirty="0" smtClean="0"/>
              <a:t>5) Who would most likely use Option 1?</a:t>
            </a:r>
          </a:p>
          <a:p>
            <a:pPr>
              <a:buNone/>
            </a:pPr>
            <a:r>
              <a:rPr lang="en-US" dirty="0" smtClean="0"/>
              <a:t>  a. New customers</a:t>
            </a:r>
          </a:p>
          <a:p>
            <a:pPr>
              <a:buNone/>
            </a:pPr>
            <a:r>
              <a:rPr lang="en-US" dirty="0" smtClean="0"/>
              <a:t>  b. People with a complaint</a:t>
            </a:r>
          </a:p>
          <a:p>
            <a:pPr>
              <a:buNone/>
            </a:pPr>
            <a:r>
              <a:rPr lang="en-US" dirty="0" smtClean="0"/>
              <a:t>  </a:t>
            </a:r>
            <a:r>
              <a:rPr lang="en-US" b="1" dirty="0" smtClean="0"/>
              <a:t>c. People who have moved</a:t>
            </a:r>
          </a:p>
          <a:p>
            <a:pPr>
              <a:buNone/>
            </a:pPr>
            <a:r>
              <a:rPr lang="en-US" dirty="0" smtClean="0"/>
              <a:t>  d. Customers with poor credit ratings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424936" cy="5760640"/>
          </a:xfrm>
        </p:spPr>
        <p:txBody>
          <a:bodyPr>
            <a:noAutofit/>
          </a:bodyPr>
          <a:lstStyle/>
          <a:p>
            <a:pPr>
              <a:buNone/>
            </a:pPr>
            <a:r>
              <a:rPr lang="en-US" sz="1600" dirty="0" smtClean="0">
                <a:latin typeface="Arial" pitchFamily="34" charset="0"/>
                <a:cs typeface="Arial" pitchFamily="34" charset="0"/>
              </a:rPr>
              <a:t/>
            </a:r>
            <a:br>
              <a:rPr lang="en-US" sz="1600" dirty="0" smtClean="0">
                <a:latin typeface="Arial" pitchFamily="34" charset="0"/>
                <a:cs typeface="Arial" pitchFamily="34" charset="0"/>
              </a:rPr>
            </a:br>
            <a:r>
              <a:rPr lang="en-US" sz="1600" dirty="0" smtClean="0">
                <a:latin typeface="Arial" pitchFamily="34" charset="0"/>
                <a:cs typeface="Arial" pitchFamily="34" charset="0"/>
              </a:rPr>
              <a:t>         </a:t>
            </a:r>
            <a:r>
              <a:rPr lang="en-US" sz="2400" dirty="0" smtClean="0">
                <a:latin typeface="+mj-lt"/>
                <a:cs typeface="Arial" pitchFamily="34" charset="0"/>
              </a:rPr>
              <a:t>     </a:t>
            </a:r>
            <a:r>
              <a:rPr lang="en-US" sz="2400" b="1" dirty="0" smtClean="0">
                <a:solidFill>
                  <a:schemeClr val="accent2">
                    <a:lumMod val="75000"/>
                  </a:schemeClr>
                </a:solidFill>
                <a:latin typeface="+mj-lt"/>
              </a:rPr>
              <a:t>Read the passage and answer the questions</a:t>
            </a:r>
            <a:r>
              <a:rPr lang="en-US" sz="1600" dirty="0" smtClean="0">
                <a:latin typeface="Arial" pitchFamily="34" charset="0"/>
                <a:cs typeface="Arial" pitchFamily="34" charset="0"/>
              </a:rPr>
              <a:t>    </a:t>
            </a:r>
          </a:p>
          <a:p>
            <a:pPr>
              <a:buNone/>
            </a:pPr>
            <a:r>
              <a:rPr lang="en-US" sz="1600" dirty="0" smtClean="0">
                <a:latin typeface="Arial" pitchFamily="34" charset="0"/>
                <a:cs typeface="Arial" pitchFamily="34" charset="0"/>
              </a:rPr>
              <a:t>                                                                    </a:t>
            </a:r>
            <a:endParaRPr lang="en-US" sz="1600" dirty="0"/>
          </a:p>
        </p:txBody>
      </p:sp>
      <p:sp>
        <p:nvSpPr>
          <p:cNvPr id="4" name="Rectangle 3"/>
          <p:cNvSpPr/>
          <p:nvPr/>
        </p:nvSpPr>
        <p:spPr>
          <a:xfrm>
            <a:off x="251520" y="886068"/>
            <a:ext cx="8568000" cy="3046988"/>
          </a:xfrm>
          <a:prstGeom prst="rect">
            <a:avLst/>
          </a:prstGeom>
        </p:spPr>
        <p:txBody>
          <a:bodyPr wrap="square">
            <a:spAutoFit/>
          </a:bodyPr>
          <a:lstStyle/>
          <a:p>
            <a:endParaRPr lang="en-US" sz="1600" dirty="0" smtClean="0"/>
          </a:p>
          <a:p>
            <a:endParaRPr lang="en-US" sz="1600" dirty="0" smtClean="0"/>
          </a:p>
          <a:p>
            <a:endParaRPr lang="en-US" sz="1600" dirty="0" smtClean="0"/>
          </a:p>
          <a:p>
            <a:endParaRPr lang="en-US" sz="1600" dirty="0" smtClean="0"/>
          </a:p>
          <a:p>
            <a:r>
              <a:rPr lang="en-US" sz="1600" dirty="0" smtClean="0"/>
              <a:t>This </a:t>
            </a:r>
            <a:r>
              <a:rPr lang="en-US" sz="1600" dirty="0"/>
              <a:t>week Merrymaker Cruise lines has filed a $700 million lawsuit against Wambaugh Marine Industries, a shipyard that filed for bankruptcy last November before completing a three-ship contract for Merrymaker. The Suit contends that Merrymaker suffered $400 million in additional construction costs arid lost passenger bookings and also seeks $300 million in punitive damages. In 1987, Merrymaker signed the $600 million contract with Wambaugh </a:t>
            </a:r>
            <a:r>
              <a:rPr lang="en-US" sz="1600" dirty="0" smtClean="0"/>
              <a:t>for building three ships for 2,600 passengers, </a:t>
            </a:r>
            <a:r>
              <a:rPr lang="en-US" sz="1600" dirty="0"/>
              <a:t>but the bankruptcy halted all work at the shipyard. The Suit also contends that the yard misrepresented its financial condition in order to get the Merrymaker contract.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16632"/>
            <a:ext cx="8568000" cy="6048000"/>
          </a:xfrm>
        </p:spPr>
        <p:txBody>
          <a:bodyPr anchor="b"/>
          <a:lstStyle/>
          <a:p>
            <a:pPr>
              <a:buNone/>
            </a:pPr>
            <a:r>
              <a:rPr lang="en-US" b="1" dirty="0" smtClean="0"/>
              <a:t>1)What had Wambaugh agreed to do?</a:t>
            </a:r>
          </a:p>
          <a:p>
            <a:pPr>
              <a:buNone/>
            </a:pPr>
            <a:r>
              <a:rPr lang="en-US" dirty="0" smtClean="0"/>
              <a:t>  a. Provide 2,600 passengers</a:t>
            </a:r>
          </a:p>
          <a:p>
            <a:pPr>
              <a:buNone/>
            </a:pPr>
            <a:r>
              <a:rPr lang="en-US" dirty="0" smtClean="0"/>
              <a:t>  b. Build three ships</a:t>
            </a:r>
          </a:p>
          <a:p>
            <a:pPr>
              <a:buNone/>
            </a:pPr>
            <a:r>
              <a:rPr lang="en-US" dirty="0" smtClean="0"/>
              <a:t>  c. File suit against Merrymaker</a:t>
            </a:r>
          </a:p>
          <a:p>
            <a:pPr>
              <a:buNone/>
            </a:pPr>
            <a:r>
              <a:rPr lang="en-US" dirty="0" smtClean="0"/>
              <a:t>  d. Revise the Merrymaker contract</a:t>
            </a:r>
            <a:br>
              <a:rPr lang="en-US" dirty="0" smtClean="0"/>
            </a:br>
            <a:endParaRPr lang="en-US" dirty="0" smtClean="0"/>
          </a:p>
          <a:p>
            <a:pPr>
              <a:buNone/>
            </a:pPr>
            <a:r>
              <a:rPr lang="en-US" b="1" dirty="0" smtClean="0"/>
              <a:t>2)What was the value of the Wambaugh Merrymaker agreement?</a:t>
            </a:r>
          </a:p>
          <a:p>
            <a:pPr>
              <a:buNone/>
            </a:pPr>
            <a:r>
              <a:rPr lang="en-US" dirty="0" smtClean="0"/>
              <a:t>  a. $300 million</a:t>
            </a:r>
          </a:p>
          <a:p>
            <a:pPr>
              <a:buNone/>
            </a:pPr>
            <a:r>
              <a:rPr lang="en-US" dirty="0" smtClean="0"/>
              <a:t>  b. $400 million</a:t>
            </a:r>
          </a:p>
          <a:p>
            <a:pPr>
              <a:buNone/>
            </a:pPr>
            <a:r>
              <a:rPr lang="en-US" dirty="0" smtClean="0"/>
              <a:t>  c. $600 million</a:t>
            </a:r>
          </a:p>
          <a:p>
            <a:pPr>
              <a:buNone/>
            </a:pPr>
            <a:r>
              <a:rPr lang="en-US" dirty="0" smtClean="0"/>
              <a:t>  d. s$700 million</a:t>
            </a:r>
            <a:br>
              <a:rPr lang="en-US" dirty="0" smtClean="0"/>
            </a:br>
            <a:endParaRPr lang="en-US" dirty="0" smtClean="0"/>
          </a:p>
          <a:p>
            <a:pPr>
              <a:buNone/>
            </a:pPr>
            <a:r>
              <a:rPr lang="en-US" b="1" dirty="0" smtClean="0"/>
              <a:t>3)Why did work stop at the shipyard?</a:t>
            </a:r>
          </a:p>
          <a:p>
            <a:pPr>
              <a:buNone/>
            </a:pPr>
            <a:r>
              <a:rPr lang="en-US" b="1" dirty="0" smtClean="0"/>
              <a:t>  </a:t>
            </a:r>
            <a:r>
              <a:rPr lang="en-US" dirty="0" smtClean="0"/>
              <a:t>a. Costs of materials were too high</a:t>
            </a:r>
          </a:p>
          <a:p>
            <a:pPr>
              <a:buNone/>
            </a:pPr>
            <a:r>
              <a:rPr lang="en-US" dirty="0" smtClean="0"/>
              <a:t>  b. Passenger bookings had decreased</a:t>
            </a:r>
          </a:p>
          <a:p>
            <a:pPr>
              <a:buNone/>
            </a:pPr>
            <a:r>
              <a:rPr lang="en-US" dirty="0" smtClean="0"/>
              <a:t>  c. The shipyard filed for bankruptcy</a:t>
            </a:r>
          </a:p>
          <a:p>
            <a:pPr>
              <a:buNone/>
            </a:pPr>
            <a:r>
              <a:rPr lang="en-US" dirty="0" smtClean="0"/>
              <a:t>  d. The ships were completed</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16632"/>
            <a:ext cx="8568000" cy="6048000"/>
          </a:xfrm>
        </p:spPr>
        <p:txBody>
          <a:bodyPr anchor="b"/>
          <a:lstStyle/>
          <a:p>
            <a:pPr>
              <a:buNone/>
            </a:pPr>
            <a:r>
              <a:rPr lang="en-US" b="1" dirty="0" smtClean="0"/>
              <a:t>1)What had Wambaugh agreed to do?</a:t>
            </a:r>
          </a:p>
          <a:p>
            <a:pPr>
              <a:buNone/>
            </a:pPr>
            <a:r>
              <a:rPr lang="en-US" dirty="0" smtClean="0"/>
              <a:t>  a. Provide 2,600 passengers</a:t>
            </a:r>
          </a:p>
          <a:p>
            <a:pPr>
              <a:buNone/>
            </a:pPr>
            <a:r>
              <a:rPr lang="en-US" b="1" dirty="0" smtClean="0"/>
              <a:t>  b. Build three ships</a:t>
            </a:r>
          </a:p>
          <a:p>
            <a:pPr>
              <a:buNone/>
            </a:pPr>
            <a:r>
              <a:rPr lang="en-US" dirty="0" smtClean="0"/>
              <a:t>  c. File suit against Merrymaker</a:t>
            </a:r>
          </a:p>
          <a:p>
            <a:pPr>
              <a:buNone/>
            </a:pPr>
            <a:r>
              <a:rPr lang="en-US" dirty="0" smtClean="0"/>
              <a:t>  d. Revise the Merrymaker contract</a:t>
            </a:r>
            <a:br>
              <a:rPr lang="en-US" dirty="0" smtClean="0"/>
            </a:br>
            <a:endParaRPr lang="en-US" dirty="0" smtClean="0"/>
          </a:p>
          <a:p>
            <a:pPr>
              <a:buNone/>
            </a:pPr>
            <a:r>
              <a:rPr lang="en-US" b="1" dirty="0" smtClean="0"/>
              <a:t>2)What was the value of the Wambaugh Merrymaker agreement?</a:t>
            </a:r>
          </a:p>
          <a:p>
            <a:pPr>
              <a:buNone/>
            </a:pPr>
            <a:r>
              <a:rPr lang="en-US" dirty="0" smtClean="0"/>
              <a:t>  a. $300 million</a:t>
            </a:r>
          </a:p>
          <a:p>
            <a:pPr>
              <a:buNone/>
            </a:pPr>
            <a:r>
              <a:rPr lang="en-US" dirty="0" smtClean="0"/>
              <a:t>  b. $400 million</a:t>
            </a:r>
          </a:p>
          <a:p>
            <a:pPr>
              <a:buNone/>
            </a:pPr>
            <a:r>
              <a:rPr lang="en-US" b="1" dirty="0" smtClean="0"/>
              <a:t>  c. $600 million</a:t>
            </a:r>
          </a:p>
          <a:p>
            <a:pPr>
              <a:buNone/>
            </a:pPr>
            <a:r>
              <a:rPr lang="en-US" dirty="0" smtClean="0"/>
              <a:t>  d. s$700 million</a:t>
            </a:r>
            <a:br>
              <a:rPr lang="en-US" dirty="0" smtClean="0"/>
            </a:br>
            <a:endParaRPr lang="en-US" dirty="0" smtClean="0"/>
          </a:p>
          <a:p>
            <a:pPr>
              <a:buNone/>
            </a:pPr>
            <a:r>
              <a:rPr lang="en-US" b="1" dirty="0" smtClean="0"/>
              <a:t>3)Why did work stop at the shipyard?</a:t>
            </a:r>
          </a:p>
          <a:p>
            <a:pPr>
              <a:buNone/>
            </a:pPr>
            <a:r>
              <a:rPr lang="en-US" b="1" dirty="0" smtClean="0"/>
              <a:t>  </a:t>
            </a:r>
            <a:r>
              <a:rPr lang="en-US" dirty="0" smtClean="0"/>
              <a:t>a. Costs of materials were too high</a:t>
            </a:r>
          </a:p>
          <a:p>
            <a:pPr>
              <a:buNone/>
            </a:pPr>
            <a:r>
              <a:rPr lang="en-US" dirty="0" smtClean="0"/>
              <a:t>  b. Passenger bookings had decreased</a:t>
            </a:r>
          </a:p>
          <a:p>
            <a:pPr>
              <a:buNone/>
            </a:pPr>
            <a:r>
              <a:rPr lang="en-US" dirty="0" smtClean="0"/>
              <a:t>  </a:t>
            </a:r>
            <a:r>
              <a:rPr lang="en-US" b="1" dirty="0" smtClean="0"/>
              <a:t>c. The shipyard filed for bankruptcy</a:t>
            </a:r>
          </a:p>
          <a:p>
            <a:pPr>
              <a:buNone/>
            </a:pPr>
            <a:r>
              <a:rPr lang="en-US" dirty="0" smtClean="0"/>
              <a:t>  d. The ships were completed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857232"/>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698500" y="810000"/>
            <a:ext cx="8568000" cy="6048000"/>
          </a:xfrm>
        </p:spPr>
        <p:txBody>
          <a:bodyPr/>
          <a:lstStyle/>
          <a:p>
            <a:endParaRPr lang="en-US" dirty="0" smtClean="0"/>
          </a:p>
          <a:p>
            <a:pPr>
              <a:buNone/>
            </a:pPr>
            <a:r>
              <a:rPr lang="en-US" dirty="0" smtClean="0"/>
              <a:t>   </a:t>
            </a:r>
          </a:p>
          <a:p>
            <a:pPr>
              <a:buNone/>
            </a:pPr>
            <a:endParaRPr lang="en-US" dirty="0" smtClean="0"/>
          </a:p>
          <a:p>
            <a:pPr>
              <a:buNone/>
            </a:pPr>
            <a:r>
              <a:rPr lang="en-US" dirty="0" smtClean="0"/>
              <a:t>   If you need to cancel or change your reservation for this tour, we will refund your deposit, in full, up to thirty days prior to departure. If you need to cancel your reservation after thirty days, no refund is possible, but you may sell your place or send a friend in your place. All group reservations are subject to a 90-day cancellation policy.</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1)What percentage of the deposit will be refunded with a 30-day cancellation notice?</a:t>
            </a:r>
          </a:p>
          <a:p>
            <a:pPr>
              <a:buNone/>
            </a:pPr>
            <a:r>
              <a:rPr lang="en-US" dirty="0" smtClean="0"/>
              <a:t>  a. 0</a:t>
            </a:r>
          </a:p>
          <a:p>
            <a:pPr>
              <a:buNone/>
            </a:pPr>
            <a:r>
              <a:rPr lang="en-US" dirty="0" smtClean="0"/>
              <a:t>  b. 30</a:t>
            </a:r>
          </a:p>
          <a:p>
            <a:pPr>
              <a:buNone/>
            </a:pPr>
            <a:r>
              <a:rPr lang="en-US" dirty="0" smtClean="0"/>
              <a:t>  c. 90</a:t>
            </a:r>
          </a:p>
          <a:p>
            <a:pPr>
              <a:buNone/>
            </a:pPr>
            <a:r>
              <a:rPr lang="en-US" dirty="0" smtClean="0"/>
              <a:t>  d. 100  </a:t>
            </a:r>
          </a:p>
          <a:p>
            <a:pPr>
              <a:buNone/>
            </a:pPr>
            <a:endParaRPr lang="en-US" b="1" dirty="0" smtClean="0"/>
          </a:p>
          <a:p>
            <a:pPr>
              <a:buNone/>
            </a:pPr>
            <a:r>
              <a:rPr lang="en-US" b="1" dirty="0" smtClean="0"/>
              <a:t>2)What is suggested as an alternative to cancellation?</a:t>
            </a:r>
          </a:p>
          <a:p>
            <a:pPr>
              <a:buNone/>
            </a:pPr>
            <a:r>
              <a:rPr lang="en-US" dirty="0" smtClean="0"/>
              <a:t>  a. Joining a group tour</a:t>
            </a:r>
          </a:p>
          <a:p>
            <a:pPr>
              <a:buNone/>
            </a:pPr>
            <a:r>
              <a:rPr lang="en-US" dirty="0" smtClean="0"/>
              <a:t>  b. Giving your place to a friend</a:t>
            </a:r>
          </a:p>
          <a:p>
            <a:pPr>
              <a:buNone/>
            </a:pPr>
            <a:r>
              <a:rPr lang="en-US" dirty="0" smtClean="0"/>
              <a:t>  c. Traveling 30 days earlier</a:t>
            </a:r>
          </a:p>
          <a:p>
            <a:pPr>
              <a:buNone/>
            </a:pPr>
            <a:r>
              <a:rPr lang="en-US" dirty="0" smtClean="0"/>
              <a:t>  d. Sending in a refund request.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1)What percentage of the deposit will be refunded with a 30-day cancellation notice?</a:t>
            </a:r>
          </a:p>
          <a:p>
            <a:pPr>
              <a:buNone/>
            </a:pPr>
            <a:r>
              <a:rPr lang="en-US" dirty="0" smtClean="0"/>
              <a:t>  a. 0</a:t>
            </a:r>
          </a:p>
          <a:p>
            <a:pPr>
              <a:buNone/>
            </a:pPr>
            <a:r>
              <a:rPr lang="en-US" dirty="0" smtClean="0"/>
              <a:t>  b. 30</a:t>
            </a:r>
          </a:p>
          <a:p>
            <a:pPr>
              <a:buNone/>
            </a:pPr>
            <a:r>
              <a:rPr lang="en-US" dirty="0" smtClean="0"/>
              <a:t>  c. 90</a:t>
            </a:r>
          </a:p>
          <a:p>
            <a:pPr>
              <a:buNone/>
            </a:pPr>
            <a:r>
              <a:rPr lang="en-US" dirty="0" smtClean="0"/>
              <a:t>  </a:t>
            </a:r>
            <a:r>
              <a:rPr lang="en-US" b="1" dirty="0" smtClean="0"/>
              <a:t>d. 100</a:t>
            </a:r>
            <a:endParaRPr lang="en-US" dirty="0" smtClean="0"/>
          </a:p>
          <a:p>
            <a:pPr>
              <a:buNone/>
            </a:pPr>
            <a:endParaRPr lang="en-US" b="1" dirty="0" smtClean="0"/>
          </a:p>
          <a:p>
            <a:pPr>
              <a:buNone/>
            </a:pPr>
            <a:r>
              <a:rPr lang="en-US" b="1" dirty="0" smtClean="0"/>
              <a:t>2)What is suggested as an alternative to cancellation?</a:t>
            </a:r>
          </a:p>
          <a:p>
            <a:pPr>
              <a:buNone/>
            </a:pPr>
            <a:r>
              <a:rPr lang="en-US" dirty="0" smtClean="0"/>
              <a:t>  a. Joining a group tour</a:t>
            </a:r>
          </a:p>
          <a:p>
            <a:pPr>
              <a:buNone/>
            </a:pPr>
            <a:r>
              <a:rPr lang="en-US" dirty="0" smtClean="0"/>
              <a:t>  </a:t>
            </a:r>
            <a:r>
              <a:rPr lang="en-US" b="1" dirty="0" smtClean="0"/>
              <a:t>b. Giving your place to a friend</a:t>
            </a:r>
          </a:p>
          <a:p>
            <a:pPr>
              <a:buNone/>
            </a:pPr>
            <a:r>
              <a:rPr lang="en-US" dirty="0" smtClean="0"/>
              <a:t>  c. Traveling 30 days earlier</a:t>
            </a:r>
          </a:p>
          <a:p>
            <a:pPr>
              <a:buNone/>
            </a:pPr>
            <a:r>
              <a:rPr lang="en-US" dirty="0" smtClean="0"/>
              <a:t>  d. Sending in a refund request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0079" y="404664"/>
            <a:ext cx="8748463" cy="504055"/>
          </a:xfrm>
        </p:spPr>
        <p:txBody>
          <a:bodyPr/>
          <a:lstStyle/>
          <a:p>
            <a:pPr algn="ctr"/>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683568" y="908720"/>
            <a:ext cx="7992888" cy="5472608"/>
          </a:xfrm>
        </p:spPr>
        <p:txBody>
          <a:bodyPr/>
          <a:lstStyle/>
          <a:p>
            <a:pPr>
              <a:buNone/>
            </a:pPr>
            <a:r>
              <a:rPr lang="en-US" dirty="0" smtClean="0"/>
              <a:t>   We would like to welcome you to the KLM Machinery Company's International Symposium. As you are aware, KLM employees from over twenty countries are in affordance at this year's conference. If you would like to meet your counterparts from other countries on a more personal level be sure to sign up at the registration desk for special dinners, lunches, or breakfast meetings that are described below. Whether you are in Personnel Sales, Management or Research, you'll be able to discuss topics of common interest with colleagues of diverse backgrounds. Find out what your Indian, Japanese or Moroccan counterpart can suggest for your department's current problems. Help your French, Colombian or Russian colleague with a problem that you've tackled before. Take advantage of this rare opportunity to collaborate with your international partners. All meetings will be held in Lounge B.</a:t>
            </a:r>
          </a:p>
          <a:p>
            <a:pPr>
              <a:buNone/>
            </a:pPr>
            <a:endParaRPr lang="en-US" dirty="0" smtClean="0"/>
          </a:p>
          <a:p>
            <a:pPr>
              <a:buNone/>
            </a:pPr>
            <a:r>
              <a:rPr lang="en-US" dirty="0" smtClean="0"/>
              <a:t>   </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653187698"/>
              </p:ext>
            </p:extLst>
          </p:nvPr>
        </p:nvGraphicFramePr>
        <p:xfrm>
          <a:off x="395536" y="3717032"/>
          <a:ext cx="8280920" cy="2287693"/>
        </p:xfrm>
        <a:graphic>
          <a:graphicData uri="http://schemas.openxmlformats.org/drawingml/2006/table">
            <a:tbl>
              <a:tblPr firstRow="1" bandRow="1">
                <a:tableStyleId>{5C22544A-7EE6-4342-B048-85BDC9FD1C3A}</a:tableStyleId>
              </a:tblPr>
              <a:tblGrid>
                <a:gridCol w="3456384"/>
                <a:gridCol w="4824536"/>
              </a:tblGrid>
              <a:tr h="367847">
                <a:tc>
                  <a:txBody>
                    <a:bodyPr/>
                    <a:lstStyle/>
                    <a:p>
                      <a:r>
                        <a:rPr lang="en-US" dirty="0" smtClean="0"/>
                        <a:t> TIME </a:t>
                      </a:r>
                      <a:endParaRPr lang="en-US" dirty="0"/>
                    </a:p>
                  </a:txBody>
                  <a:tcPr/>
                </a:tc>
                <a:tc>
                  <a:txBody>
                    <a:bodyPr/>
                    <a:lstStyle/>
                    <a:p>
                      <a:r>
                        <a:rPr lang="en-US" smtClean="0"/>
                        <a:t>TOPIC</a:t>
                      </a:r>
                      <a:endParaRPr lang="en-US" dirty="0"/>
                    </a:p>
                  </a:txBody>
                  <a:tcPr/>
                </a:tc>
              </a:tr>
              <a:tr h="640265">
                <a:tc>
                  <a:txBody>
                    <a:bodyPr/>
                    <a:lstStyle/>
                    <a:p>
                      <a:r>
                        <a:rPr lang="en-US" sz="1600" dirty="0" smtClean="0"/>
                        <a:t>Monday Break fast 7:00-9:00 </a:t>
                      </a:r>
                      <a:endParaRPr lang="en-US" sz="1600" dirty="0"/>
                    </a:p>
                  </a:txBody>
                  <a:tcPr/>
                </a:tc>
                <a:tc>
                  <a:txBody>
                    <a:bodyPr/>
                    <a:lstStyle/>
                    <a:p>
                      <a:r>
                        <a:rPr lang="en-US" sz="1600" dirty="0" smtClean="0"/>
                        <a:t>Legal </a:t>
                      </a:r>
                      <a:r>
                        <a:rPr lang="en-US" sz="1600" dirty="0" smtClean="0"/>
                        <a:t>Implications of Establishing Branch Offices in Asia</a:t>
                      </a:r>
                      <a:r>
                        <a:rPr lang="en-US" dirty="0" smtClean="0"/>
                        <a:t> </a:t>
                      </a:r>
                      <a:endParaRPr lang="en-US" dirty="0"/>
                    </a:p>
                  </a:txBody>
                  <a:tcPr/>
                </a:tc>
              </a:tr>
              <a:tr h="360040">
                <a:tc>
                  <a:txBody>
                    <a:bodyPr/>
                    <a:lstStyle/>
                    <a:p>
                      <a:r>
                        <a:rPr lang="en-US" sz="1600" dirty="0" smtClean="0"/>
                        <a:t>Tuesday Lunch 12:00-14:00</a:t>
                      </a:r>
                      <a:endParaRPr lang="en-US" sz="1600" dirty="0"/>
                    </a:p>
                  </a:txBody>
                  <a:tcPr/>
                </a:tc>
                <a:tc>
                  <a:txBody>
                    <a:bodyPr/>
                    <a:lstStyle/>
                    <a:p>
                      <a:r>
                        <a:rPr lang="en-US" sz="1600" dirty="0" smtClean="0"/>
                        <a:t>Technologies in the Former Soviet Republics</a:t>
                      </a:r>
                      <a:endParaRPr lang="en-US" sz="1600" dirty="0"/>
                    </a:p>
                  </a:txBody>
                  <a:tcPr/>
                </a:tc>
              </a:tr>
              <a:tr h="432048">
                <a:tc>
                  <a:txBody>
                    <a:bodyPr/>
                    <a:lstStyle/>
                    <a:p>
                      <a:r>
                        <a:rPr lang="en-US" sz="1600" dirty="0" smtClean="0"/>
                        <a:t>Wednesday</a:t>
                      </a:r>
                      <a:r>
                        <a:rPr lang="en-US" sz="1600" baseline="0" dirty="0" smtClean="0"/>
                        <a:t> </a:t>
                      </a:r>
                      <a:r>
                        <a:rPr lang="en-US" sz="1600" dirty="0" smtClean="0"/>
                        <a:t>Dinner 19:00-21:00</a:t>
                      </a:r>
                      <a:endParaRPr lang="en-US" sz="1600" dirty="0"/>
                    </a:p>
                  </a:txBody>
                  <a:tcPr/>
                </a:tc>
                <a:tc>
                  <a:txBody>
                    <a:bodyPr/>
                    <a:lstStyle/>
                    <a:p>
                      <a:r>
                        <a:rPr lang="en-US" sz="1600" dirty="0" smtClean="0"/>
                        <a:t>International Personnel issues </a:t>
                      </a:r>
                      <a:r>
                        <a:rPr lang="en-US" dirty="0" smtClean="0"/>
                        <a:t> </a:t>
                      </a:r>
                      <a:endParaRPr lang="en-US" dirty="0"/>
                    </a:p>
                  </a:txBody>
                  <a:tcPr/>
                </a:tc>
              </a:tr>
              <a:tr h="487493">
                <a:tc>
                  <a:txBody>
                    <a:bodyPr/>
                    <a:lstStyle/>
                    <a:p>
                      <a:r>
                        <a:rPr lang="en-US" sz="1600" dirty="0" smtClean="0"/>
                        <a:t>Thursday Breakfast 7:00-9:00</a:t>
                      </a:r>
                      <a:endParaRPr lang="en-US" sz="1600" dirty="0"/>
                    </a:p>
                  </a:txBody>
                  <a:tcPr/>
                </a:tc>
                <a:tc>
                  <a:txBody>
                    <a:bodyPr/>
                    <a:lstStyle/>
                    <a:p>
                      <a:r>
                        <a:rPr lang="en-US" sz="1600" dirty="0" smtClean="0"/>
                        <a:t>New </a:t>
                      </a:r>
                      <a:r>
                        <a:rPr lang="en-US" sz="1600" dirty="0" smtClean="0"/>
                        <a:t>Markets in Western Europe</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5296"/>
            <a:ext cx="8568000" cy="6048000"/>
          </a:xfrm>
        </p:spPr>
        <p:txBody>
          <a:bodyPr anchor="b"/>
          <a:lstStyle/>
          <a:p>
            <a:pPr>
              <a:buNone/>
            </a:pPr>
            <a:r>
              <a:rPr lang="en-US" b="1" dirty="0" smtClean="0"/>
              <a:t>1)Who is the conference aimed at?</a:t>
            </a:r>
          </a:p>
          <a:p>
            <a:pPr>
              <a:buNone/>
            </a:pPr>
            <a:r>
              <a:rPr lang="en-US" dirty="0" smtClean="0"/>
              <a:t>  a. International politicians</a:t>
            </a:r>
          </a:p>
          <a:p>
            <a:pPr>
              <a:buNone/>
            </a:pPr>
            <a:r>
              <a:rPr lang="en-US" dirty="0" smtClean="0"/>
              <a:t>  b. People learning foreign languages</a:t>
            </a:r>
          </a:p>
          <a:p>
            <a:pPr>
              <a:buNone/>
            </a:pPr>
            <a:r>
              <a:rPr lang="en-US" dirty="0" smtClean="0"/>
              <a:t>  c. International chefs</a:t>
            </a:r>
          </a:p>
          <a:p>
            <a:pPr>
              <a:buNone/>
            </a:pPr>
            <a:r>
              <a:rPr lang="en-US" dirty="0" smtClean="0"/>
              <a:t>  d. Employees of a machinery company  </a:t>
            </a:r>
            <a:br>
              <a:rPr lang="en-US" dirty="0" smtClean="0"/>
            </a:br>
            <a:endParaRPr lang="en-US" dirty="0" smtClean="0"/>
          </a:p>
          <a:p>
            <a:pPr>
              <a:buNone/>
            </a:pPr>
            <a:r>
              <a:rPr lang="en-US" b="1" dirty="0" smtClean="0"/>
              <a:t>2)What is the purpose of the notice?</a:t>
            </a:r>
          </a:p>
          <a:p>
            <a:pPr>
              <a:buNone/>
            </a:pPr>
            <a:r>
              <a:rPr lang="en-US" dirty="0" smtClean="0"/>
              <a:t>  a. To give a list of participants</a:t>
            </a:r>
          </a:p>
          <a:p>
            <a:pPr>
              <a:buNone/>
            </a:pPr>
            <a:r>
              <a:rPr lang="en-US" dirty="0" smtClean="0"/>
              <a:t>  b. To indicate room changes</a:t>
            </a:r>
          </a:p>
          <a:p>
            <a:pPr>
              <a:buNone/>
            </a:pPr>
            <a:r>
              <a:rPr lang="en-US" dirty="0" smtClean="0"/>
              <a:t>  c. To announce special events</a:t>
            </a:r>
          </a:p>
          <a:p>
            <a:pPr>
              <a:buNone/>
            </a:pPr>
            <a:r>
              <a:rPr lang="en-US" dirty="0" smtClean="0"/>
              <a:t>  d. To cancel several sessions  </a:t>
            </a:r>
            <a:br>
              <a:rPr lang="en-US" dirty="0" smtClean="0"/>
            </a:br>
            <a:endParaRPr lang="en-US" dirty="0" smtClean="0"/>
          </a:p>
          <a:p>
            <a:pPr>
              <a:buNone/>
            </a:pPr>
            <a:r>
              <a:rPr lang="en-US" b="1" dirty="0" smtClean="0"/>
              <a:t>3)Which session would most likely deal with human resources?</a:t>
            </a:r>
          </a:p>
          <a:p>
            <a:pPr>
              <a:buNone/>
            </a:pPr>
            <a:r>
              <a:rPr lang="en-US" dirty="0" smtClean="0"/>
              <a:t>  a. Monday breakfast</a:t>
            </a:r>
          </a:p>
          <a:p>
            <a:pPr>
              <a:buNone/>
            </a:pPr>
            <a:r>
              <a:rPr lang="en-US" dirty="0" smtClean="0"/>
              <a:t>  b. Tuesday lunch</a:t>
            </a:r>
          </a:p>
          <a:p>
            <a:pPr>
              <a:buNone/>
            </a:pPr>
            <a:r>
              <a:rPr lang="en-US" dirty="0" smtClean="0"/>
              <a:t>  c. Wednesday dinner</a:t>
            </a:r>
          </a:p>
          <a:p>
            <a:pPr>
              <a:buNone/>
            </a:pPr>
            <a:r>
              <a:rPr lang="en-US" dirty="0" smtClean="0"/>
              <a:t>  d. Thursday breakfast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292</TotalTime>
  <Words>966</Words>
  <Application>Microsoft Office PowerPoint</Application>
  <PresentationFormat>On-screen Show (4:3)</PresentationFormat>
  <Paragraphs>214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3_Default Design</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cp:lastModifiedBy>
  <cp:revision>118</cp:revision>
  <dcterms:created xsi:type="dcterms:W3CDTF">2014-01-07T13:29:01Z</dcterms:created>
  <dcterms:modified xsi:type="dcterms:W3CDTF">2015-05-04T08:05:17Z</dcterms:modified>
</cp:coreProperties>
</file>