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7" r:id="rId2"/>
    <p:sldId id="257" r:id="rId3"/>
    <p:sldId id="258" r:id="rId4"/>
    <p:sldId id="273" r:id="rId5"/>
    <p:sldId id="259" r:id="rId6"/>
    <p:sldId id="274" r:id="rId7"/>
    <p:sldId id="262" r:id="rId8"/>
    <p:sldId id="263" r:id="rId9"/>
    <p:sldId id="275" r:id="rId10"/>
    <p:sldId id="266" r:id="rId11"/>
    <p:sldId id="268" r:id="rId12"/>
    <p:sldId id="276" r:id="rId13"/>
    <p:sldId id="270" r:id="rId14"/>
    <p:sldId id="271" r:id="rId15"/>
    <p:sldId id="277" r:id="rId16"/>
    <p:sldId id="278" r:id="rId17"/>
    <p:sldId id="279" r:id="rId18"/>
    <p:sldId id="281"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24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7142040" y="6610850"/>
            <a:ext cx="1757111" cy="169277"/>
          </a:xfrm>
          <a:prstGeom prst="rect">
            <a:avLst/>
          </a:prstGeom>
          <a:noFill/>
          <a:ln w="21600">
            <a:noFill/>
            <a:round/>
            <a:headEnd/>
            <a:tailEnd/>
          </a:ln>
          <a:effectLst/>
        </p:spPr>
        <p:txBody>
          <a:bodyPr wrap="squar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100" dirty="0" smtClean="0">
                <a:solidFill>
                  <a:srgbClr val="FFFFFF"/>
                </a:solidFill>
              </a:rPr>
              <a:t>© 2015 albert-learning.com</a:t>
            </a:r>
            <a:endParaRPr lang="en-US" sz="11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1008163" y="77788"/>
            <a:ext cx="5866753" cy="369332"/>
          </a:xfrm>
          <a:prstGeom prst="rect">
            <a:avLst/>
          </a:prstGeom>
          <a:noFill/>
        </p:spPr>
        <p:txBody>
          <a:bodyPr wrap="square" rtlCol="0">
            <a:spAutoFit/>
          </a:bodyPr>
          <a:lstStyle/>
          <a:p>
            <a:r>
              <a:rPr lang="en-IN" b="1" dirty="0" smtClean="0">
                <a:solidFill>
                  <a:schemeClr val="bg1"/>
                </a:solidFill>
              </a:rPr>
              <a:t>TOEIC Reading Comprehension Exercise 10</a:t>
            </a:r>
            <a:endParaRPr lang="en-IN" b="1" dirty="0">
              <a:solidFill>
                <a:schemeClr val="bg1"/>
              </a:solidFill>
            </a:endParaRPr>
          </a:p>
        </p:txBody>
      </p:sp>
      <p:pic>
        <p:nvPicPr>
          <p:cNvPr id="11" name="Picture 10"/>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812360" y="-387424"/>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
        <p:nvSpPr>
          <p:cNvPr id="6" name="Subtitle 5"/>
          <p:cNvSpPr>
            <a:spLocks noGrp="1"/>
          </p:cNvSpPr>
          <p:nvPr>
            <p:ph type="subTitle" idx="1"/>
          </p:nvPr>
        </p:nvSpPr>
        <p:spPr/>
        <p:txBody>
          <a:bodyPr/>
          <a:lstStyle/>
          <a:p>
            <a:r>
              <a:rPr lang="en-US" sz="4000" dirty="0" smtClean="0">
                <a:solidFill>
                  <a:schemeClr val="accent6">
                    <a:lumMod val="50000"/>
                  </a:schemeClr>
                </a:solidFill>
              </a:rPr>
              <a:t>READING COMPREHENSION</a:t>
            </a:r>
          </a:p>
          <a:p>
            <a:r>
              <a:rPr lang="en-US" sz="4000" dirty="0" smtClean="0">
                <a:solidFill>
                  <a:schemeClr val="accent6">
                    <a:lumMod val="50000"/>
                  </a:schemeClr>
                </a:solidFill>
              </a:rPr>
              <a:t>Exercise 10</a:t>
            </a:r>
          </a:p>
          <a:p>
            <a:endParaRPr lang="en-US" sz="4000" dirty="0" smtClean="0">
              <a:solidFill>
                <a:schemeClr val="accent6">
                  <a:lumMod val="50000"/>
                </a:schemeClr>
              </a:solidFill>
            </a:endParaRPr>
          </a:p>
          <a:p>
            <a:endParaRPr lang="en-US" dirty="0" smtClean="0"/>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12" y="620688"/>
            <a:ext cx="8453437" cy="360363"/>
          </a:xfrm>
        </p:spPr>
        <p:txBody>
          <a:bodyPr/>
          <a:lstStyle/>
          <a:p>
            <a:pPr marL="903288"/>
            <a:r>
              <a:rPr lang="en-US" sz="2400" dirty="0" smtClean="0">
                <a:solidFill>
                  <a:schemeClr val="accent2">
                    <a:lumMod val="75000"/>
                  </a:schemeClr>
                </a:solidFill>
              </a:rPr>
              <a:t>    Read the passage and answer the questions</a:t>
            </a:r>
            <a:endParaRPr lang="en-US" sz="2400" dirty="0"/>
          </a:p>
        </p:txBody>
      </p:sp>
      <p:sp>
        <p:nvSpPr>
          <p:cNvPr id="3" name="Content Placeholder 2"/>
          <p:cNvSpPr>
            <a:spLocks noGrp="1"/>
          </p:cNvSpPr>
          <p:nvPr>
            <p:ph idx="1"/>
          </p:nvPr>
        </p:nvSpPr>
        <p:spPr/>
        <p:txBody>
          <a:bodyPr/>
          <a:lstStyle/>
          <a:p>
            <a:pPr>
              <a:buNone/>
            </a:pPr>
            <a:r>
              <a:rPr lang="en-US" dirty="0" smtClean="0"/>
              <a:t>   September 8, 2013</a:t>
            </a:r>
          </a:p>
          <a:p>
            <a:pPr>
              <a:buNone/>
            </a:pPr>
            <a:r>
              <a:rPr lang="en-US" dirty="0" smtClean="0"/>
              <a:t>   Vicky Williams</a:t>
            </a:r>
            <a:br>
              <a:rPr lang="en-US" dirty="0" smtClean="0"/>
            </a:br>
            <a:r>
              <a:rPr lang="en-US" dirty="0" smtClean="0"/>
              <a:t>Landscape Design Magazine</a:t>
            </a:r>
            <a:br>
              <a:rPr lang="en-US" dirty="0" smtClean="0"/>
            </a:br>
            <a:r>
              <a:rPr lang="en-US" dirty="0" smtClean="0"/>
              <a:t>2 Otto Heidringatraat</a:t>
            </a:r>
            <a:br>
              <a:rPr lang="en-US" dirty="0" smtClean="0"/>
            </a:br>
            <a:r>
              <a:rPr lang="en-US" dirty="0" smtClean="0"/>
              <a:t>1066 AZ Amsterdam</a:t>
            </a:r>
            <a:br>
              <a:rPr lang="en-US" dirty="0" smtClean="0"/>
            </a:br>
            <a:r>
              <a:rPr lang="en-US" dirty="0" smtClean="0"/>
              <a:t>The Netherlands</a:t>
            </a:r>
          </a:p>
          <a:p>
            <a:pPr>
              <a:buNone/>
            </a:pPr>
            <a:endParaRPr lang="en-US" dirty="0" smtClean="0"/>
          </a:p>
          <a:p>
            <a:pPr>
              <a:buNone/>
            </a:pPr>
            <a:r>
              <a:rPr lang="en-US" dirty="0" smtClean="0"/>
              <a:t>   Dear Mr. Williams,</a:t>
            </a:r>
          </a:p>
          <a:p>
            <a:pPr>
              <a:buNone/>
            </a:pPr>
            <a:r>
              <a:rPr lang="en-US" dirty="0" smtClean="0"/>
              <a:t>   Thank you for sending the advertising information. We have decided not to place an ad in the December issue, but we will consider placing one in the next issue in March.</a:t>
            </a:r>
            <a:br>
              <a:rPr lang="en-US" dirty="0" smtClean="0"/>
            </a:br>
            <a:r>
              <a:rPr lang="en-US" dirty="0" smtClean="0"/>
              <a:t>We will be in touch. Again thank you for your assistance.</a:t>
            </a:r>
          </a:p>
          <a:p>
            <a:pPr>
              <a:buNone/>
            </a:pPr>
            <a:endParaRPr lang="en-US" dirty="0" smtClean="0"/>
          </a:p>
          <a:p>
            <a:pPr>
              <a:buNone/>
            </a:pPr>
            <a:r>
              <a:rPr lang="en-US" dirty="0" smtClean="0"/>
              <a:t>    Sincerely yours,</a:t>
            </a:r>
          </a:p>
          <a:p>
            <a:pPr>
              <a:buNone/>
            </a:pPr>
            <a:r>
              <a:rPr lang="en-US" dirty="0" smtClean="0"/>
              <a:t>    Simon Phillip</a:t>
            </a:r>
            <a:br>
              <a:rPr lang="en-US" dirty="0" smtClean="0"/>
            </a:br>
            <a:r>
              <a:rPr lang="en-US" dirty="0" smtClean="0"/>
              <a:t> Landscape Architect</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332656"/>
            <a:ext cx="8308800" cy="5788800"/>
          </a:xfrm>
        </p:spPr>
        <p:txBody>
          <a:bodyPr anchor="b"/>
          <a:lstStyle/>
          <a:p>
            <a:pPr>
              <a:buNone/>
            </a:pPr>
            <a:r>
              <a:rPr lang="en-US" b="1" dirty="0" smtClean="0"/>
              <a:t>1)What is Simon Phillip’s business?</a:t>
            </a:r>
          </a:p>
          <a:p>
            <a:pPr>
              <a:buNone/>
            </a:pPr>
            <a:r>
              <a:rPr lang="en-US" dirty="0" smtClean="0"/>
              <a:t>  a. Designing skyscrapers</a:t>
            </a:r>
          </a:p>
          <a:p>
            <a:pPr>
              <a:buNone/>
            </a:pPr>
            <a:r>
              <a:rPr lang="en-US" dirty="0" smtClean="0"/>
              <a:t>  b. Designing gardens</a:t>
            </a:r>
          </a:p>
          <a:p>
            <a:pPr>
              <a:buNone/>
            </a:pPr>
            <a:r>
              <a:rPr lang="en-US" dirty="0" smtClean="0"/>
              <a:t>  c. Selling advertising</a:t>
            </a:r>
          </a:p>
          <a:p>
            <a:pPr>
              <a:buNone/>
            </a:pPr>
            <a:r>
              <a:rPr lang="en-US" dirty="0" smtClean="0"/>
              <a:t>  d. Marketing</a:t>
            </a:r>
            <a:br>
              <a:rPr lang="en-US" dirty="0" smtClean="0"/>
            </a:br>
            <a:endParaRPr lang="en-US" dirty="0" smtClean="0"/>
          </a:p>
          <a:p>
            <a:pPr>
              <a:buNone/>
            </a:pPr>
            <a:r>
              <a:rPr lang="en-US" b="1" dirty="0" smtClean="0"/>
              <a:t>2)Why did Mr. Phillip write this letter?</a:t>
            </a:r>
          </a:p>
          <a:p>
            <a:pPr>
              <a:buNone/>
            </a:pPr>
            <a:r>
              <a:rPr lang="en-US" b="1" dirty="0" smtClean="0"/>
              <a:t>  </a:t>
            </a:r>
            <a:r>
              <a:rPr lang="en-US" dirty="0" smtClean="0"/>
              <a:t>a. To ask Mr. Williams for a subscription</a:t>
            </a:r>
          </a:p>
          <a:p>
            <a:pPr>
              <a:buNone/>
            </a:pPr>
            <a:r>
              <a:rPr lang="en-US" dirty="0" smtClean="0"/>
              <a:t>  b. To get a job</a:t>
            </a:r>
          </a:p>
          <a:p>
            <a:pPr>
              <a:buNone/>
            </a:pPr>
            <a:r>
              <a:rPr lang="en-US" dirty="0" smtClean="0"/>
              <a:t>  c. To place an ad in December</a:t>
            </a:r>
          </a:p>
          <a:p>
            <a:pPr>
              <a:buNone/>
            </a:pPr>
            <a:r>
              <a:rPr lang="en-US" dirty="0" smtClean="0"/>
              <a:t>  d. To say he wasn't interested in placing an ad now</a:t>
            </a:r>
            <a:br>
              <a:rPr lang="en-US" dirty="0" smtClean="0"/>
            </a:br>
            <a:endParaRPr lang="en-US" dirty="0" smtClean="0"/>
          </a:p>
          <a:p>
            <a:pPr>
              <a:buNone/>
            </a:pPr>
            <a:r>
              <a:rPr lang="en-US" b="1" dirty="0" smtClean="0"/>
              <a:t>3)How often does the magazine come out?</a:t>
            </a:r>
          </a:p>
          <a:p>
            <a:pPr>
              <a:buNone/>
            </a:pPr>
            <a:r>
              <a:rPr lang="en-US" dirty="0" smtClean="0"/>
              <a:t>  a. Weekly</a:t>
            </a:r>
          </a:p>
          <a:p>
            <a:pPr>
              <a:buNone/>
            </a:pPr>
            <a:r>
              <a:rPr lang="en-US" dirty="0" smtClean="0"/>
              <a:t>  b. Monthly</a:t>
            </a:r>
          </a:p>
          <a:p>
            <a:pPr>
              <a:buNone/>
            </a:pPr>
            <a:r>
              <a:rPr lang="en-US" dirty="0" smtClean="0"/>
              <a:t>  c. Bi – monthly</a:t>
            </a:r>
          </a:p>
          <a:p>
            <a:pPr>
              <a:buNone/>
            </a:pPr>
            <a:r>
              <a:rPr lang="en-US" dirty="0" smtClean="0"/>
              <a:t>  d. Quarterly</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332656"/>
            <a:ext cx="8308800" cy="5788800"/>
          </a:xfrm>
        </p:spPr>
        <p:txBody>
          <a:bodyPr anchor="b"/>
          <a:lstStyle/>
          <a:p>
            <a:pPr>
              <a:buNone/>
            </a:pPr>
            <a:r>
              <a:rPr lang="en-US" b="1" dirty="0" smtClean="0"/>
              <a:t>1)What is Simon Phillip’s business?</a:t>
            </a:r>
          </a:p>
          <a:p>
            <a:pPr>
              <a:buNone/>
            </a:pPr>
            <a:r>
              <a:rPr lang="en-US" dirty="0" smtClean="0"/>
              <a:t>  a. Designing skyscrapers</a:t>
            </a:r>
          </a:p>
          <a:p>
            <a:pPr>
              <a:buNone/>
            </a:pPr>
            <a:r>
              <a:rPr lang="en-US" dirty="0" smtClean="0"/>
              <a:t>  </a:t>
            </a:r>
            <a:r>
              <a:rPr lang="en-US" b="1" dirty="0" smtClean="0"/>
              <a:t>b. Designing gardens</a:t>
            </a:r>
          </a:p>
          <a:p>
            <a:pPr>
              <a:buNone/>
            </a:pPr>
            <a:r>
              <a:rPr lang="en-US" dirty="0" smtClean="0"/>
              <a:t>  c. Selling advertising</a:t>
            </a:r>
          </a:p>
          <a:p>
            <a:pPr>
              <a:buNone/>
            </a:pPr>
            <a:r>
              <a:rPr lang="en-US" dirty="0" smtClean="0"/>
              <a:t>  d. Marketing</a:t>
            </a:r>
            <a:br>
              <a:rPr lang="en-US" dirty="0" smtClean="0"/>
            </a:br>
            <a:endParaRPr lang="en-US" dirty="0" smtClean="0"/>
          </a:p>
          <a:p>
            <a:pPr>
              <a:buNone/>
            </a:pPr>
            <a:r>
              <a:rPr lang="en-US" b="1" dirty="0" smtClean="0"/>
              <a:t>2)Why did Mr. Phillip write this letter?</a:t>
            </a:r>
          </a:p>
          <a:p>
            <a:pPr>
              <a:buNone/>
            </a:pPr>
            <a:r>
              <a:rPr lang="en-US" b="1" dirty="0" smtClean="0"/>
              <a:t>  </a:t>
            </a:r>
            <a:r>
              <a:rPr lang="en-US" dirty="0" smtClean="0"/>
              <a:t>a. To ask Mr. Williams for a subscription</a:t>
            </a:r>
          </a:p>
          <a:p>
            <a:pPr>
              <a:buNone/>
            </a:pPr>
            <a:r>
              <a:rPr lang="en-US" dirty="0" smtClean="0"/>
              <a:t>  b. To get a job</a:t>
            </a:r>
          </a:p>
          <a:p>
            <a:pPr>
              <a:buNone/>
            </a:pPr>
            <a:r>
              <a:rPr lang="en-US" dirty="0" smtClean="0"/>
              <a:t>  c. To place an ad in December</a:t>
            </a:r>
          </a:p>
          <a:p>
            <a:pPr>
              <a:buNone/>
            </a:pPr>
            <a:r>
              <a:rPr lang="en-US" dirty="0" smtClean="0"/>
              <a:t>  </a:t>
            </a:r>
            <a:r>
              <a:rPr lang="en-US" b="1" dirty="0" smtClean="0"/>
              <a:t>d. To say he wasn't interested in placing an ad now</a:t>
            </a:r>
            <a:r>
              <a:rPr lang="en-US" dirty="0" smtClean="0"/>
              <a:t/>
            </a:r>
            <a:br>
              <a:rPr lang="en-US" dirty="0" smtClean="0"/>
            </a:br>
            <a:endParaRPr lang="en-US" dirty="0" smtClean="0"/>
          </a:p>
          <a:p>
            <a:pPr>
              <a:buNone/>
            </a:pPr>
            <a:r>
              <a:rPr lang="en-US" b="1" dirty="0" smtClean="0"/>
              <a:t>3)How often does the magazine come out?</a:t>
            </a:r>
          </a:p>
          <a:p>
            <a:pPr>
              <a:buNone/>
            </a:pPr>
            <a:r>
              <a:rPr lang="en-US" dirty="0" smtClean="0"/>
              <a:t>  a. Weekly</a:t>
            </a:r>
          </a:p>
          <a:p>
            <a:pPr>
              <a:buNone/>
            </a:pPr>
            <a:r>
              <a:rPr lang="en-US" dirty="0" smtClean="0"/>
              <a:t>  b. Monthly</a:t>
            </a:r>
          </a:p>
          <a:p>
            <a:pPr>
              <a:buNone/>
            </a:pPr>
            <a:r>
              <a:rPr lang="en-US" dirty="0" smtClean="0"/>
              <a:t>  c. Bi – monthly</a:t>
            </a:r>
          </a:p>
          <a:p>
            <a:pPr>
              <a:buNone/>
            </a:pPr>
            <a:r>
              <a:rPr lang="en-US" dirty="0" smtClean="0"/>
              <a:t>  </a:t>
            </a:r>
            <a:r>
              <a:rPr lang="en-US" b="1" dirty="0" smtClean="0"/>
              <a:t>d. Quarterly</a:t>
            </a:r>
            <a:endParaRPr lang="en-US" dirty="0" smtClean="0"/>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449263" indent="90488"/>
            <a:r>
              <a:rPr lang="en-US" sz="2400" dirty="0" smtClean="0">
                <a:solidFill>
                  <a:schemeClr val="accent2">
                    <a:lumMod val="75000"/>
                  </a:schemeClr>
                </a:solidFill>
              </a:rPr>
              <a:t>    Read the passage and answer the questions</a:t>
            </a:r>
            <a:endParaRPr lang="en-US" sz="2400" dirty="0"/>
          </a:p>
        </p:txBody>
      </p:sp>
      <p:sp>
        <p:nvSpPr>
          <p:cNvPr id="3" name="Content Placeholder 2"/>
          <p:cNvSpPr>
            <a:spLocks noGrp="1"/>
          </p:cNvSpPr>
          <p:nvPr>
            <p:ph idx="1"/>
          </p:nvPr>
        </p:nvSpPr>
        <p:spPr>
          <a:xfrm>
            <a:off x="395536" y="1268760"/>
            <a:ext cx="8568000" cy="6048000"/>
          </a:xfrm>
        </p:spPr>
        <p:txBody>
          <a:bodyPr/>
          <a:lstStyle/>
          <a:p>
            <a:endParaRPr lang="en-US" dirty="0" smtClean="0"/>
          </a:p>
          <a:p>
            <a:endParaRPr lang="en-US" dirty="0" smtClean="0"/>
          </a:p>
          <a:p>
            <a:pPr>
              <a:buNone/>
            </a:pPr>
            <a:r>
              <a:rPr lang="en-US" dirty="0" smtClean="0"/>
              <a:t>   Food products account for the largest portion of our agricultural exports, although it is traditionally thought that pesticides and other agricultural chemicals are in the lead. The value of food product exports has increased in recent years, with the increased interest among consumers in more exotic food products. Our growers have responded to the demand and we have established one million hectares as a special development region for these products. Our low night time temperatures combined with the fact that we have little rain and plenty of sun in the daytime gives us a competitive edge over growers in other regions.</a:t>
            </a:r>
            <a:br>
              <a:rPr lang="en-US" dirty="0" smtClean="0"/>
            </a:br>
            <a:r>
              <a:rPr lang="en-US" dirty="0" smtClean="0"/>
              <a:t>Our exports of native tropical fruits and root vegetables have increased from less than 2% to more than 5% of total agricultural exports in the past two years and growth is expected to continue. But we continue to anticipate new food trends and will be ready to respond as the market changes.</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6488" y="44624"/>
            <a:ext cx="8568000" cy="6048000"/>
          </a:xfrm>
        </p:spPr>
        <p:txBody>
          <a:bodyPr anchor="b"/>
          <a:lstStyle/>
          <a:p>
            <a:pPr>
              <a:buNone/>
            </a:pPr>
            <a:r>
              <a:rPr lang="en-US" b="1" dirty="0" smtClean="0"/>
              <a:t>1)What is exported the most?</a:t>
            </a:r>
          </a:p>
          <a:p>
            <a:pPr>
              <a:buNone/>
            </a:pPr>
            <a:r>
              <a:rPr lang="en-US" b="1" dirty="0" smtClean="0"/>
              <a:t>  </a:t>
            </a:r>
            <a:r>
              <a:rPr lang="en-US" dirty="0" smtClean="0"/>
              <a:t>a. Pesticides</a:t>
            </a:r>
          </a:p>
          <a:p>
            <a:pPr>
              <a:buNone/>
            </a:pPr>
            <a:r>
              <a:rPr lang="en-US" dirty="0" smtClean="0"/>
              <a:t>  b. Fibers</a:t>
            </a:r>
          </a:p>
          <a:p>
            <a:pPr>
              <a:buNone/>
            </a:pPr>
            <a:r>
              <a:rPr lang="en-US" dirty="0" smtClean="0"/>
              <a:t>  c. Foods</a:t>
            </a:r>
          </a:p>
          <a:p>
            <a:pPr>
              <a:buNone/>
            </a:pPr>
            <a:r>
              <a:rPr lang="en-US" dirty="0" smtClean="0"/>
              <a:t>  d. Chemicals</a:t>
            </a:r>
            <a:br>
              <a:rPr lang="en-US" dirty="0" smtClean="0"/>
            </a:br>
            <a:endParaRPr lang="en-US" dirty="0" smtClean="0"/>
          </a:p>
          <a:p>
            <a:pPr>
              <a:buNone/>
            </a:pPr>
            <a:r>
              <a:rPr lang="en-US" b="1" dirty="0" smtClean="0"/>
              <a:t>2)Why has the value of their food product exports increased?</a:t>
            </a:r>
          </a:p>
          <a:p>
            <a:pPr>
              <a:buNone/>
            </a:pPr>
            <a:r>
              <a:rPr lang="en-US" dirty="0" smtClean="0"/>
              <a:t>  a. Increased interest in unfamiliar foods</a:t>
            </a:r>
          </a:p>
          <a:p>
            <a:pPr>
              <a:buNone/>
            </a:pPr>
            <a:r>
              <a:rPr lang="en-US" dirty="0" smtClean="0"/>
              <a:t>  b. Drought in other countries</a:t>
            </a:r>
          </a:p>
          <a:p>
            <a:pPr>
              <a:buNone/>
            </a:pPr>
            <a:r>
              <a:rPr lang="en-US" dirty="0" smtClean="0"/>
              <a:t>  c. Higher prices</a:t>
            </a:r>
          </a:p>
          <a:p>
            <a:pPr>
              <a:buNone/>
            </a:pPr>
            <a:r>
              <a:rPr lang="en-US" dirty="0" smtClean="0"/>
              <a:t>  d. Consumers who are willing to spend more</a:t>
            </a:r>
            <a:br>
              <a:rPr lang="en-US" dirty="0" smtClean="0"/>
            </a:br>
            <a:endParaRPr lang="en-US" dirty="0" smtClean="0"/>
          </a:p>
          <a:p>
            <a:pPr>
              <a:buNone/>
            </a:pPr>
            <a:r>
              <a:rPr lang="en-US" b="1" dirty="0" smtClean="0"/>
              <a:t>3)What trend do they expect to continue?</a:t>
            </a:r>
          </a:p>
          <a:p>
            <a:pPr>
              <a:buNone/>
            </a:pPr>
            <a:r>
              <a:rPr lang="en-US" dirty="0" smtClean="0"/>
              <a:t>  a. Regulations on agricultural exports</a:t>
            </a:r>
          </a:p>
          <a:p>
            <a:pPr>
              <a:buNone/>
            </a:pPr>
            <a:r>
              <a:rPr lang="en-US" dirty="0" smtClean="0"/>
              <a:t>  b. High demand for exotic fruits and root vegetables</a:t>
            </a:r>
          </a:p>
          <a:p>
            <a:pPr>
              <a:buNone/>
            </a:pPr>
            <a:r>
              <a:rPr lang="en-US" dirty="0" smtClean="0"/>
              <a:t>  c. High prices for foods</a:t>
            </a:r>
          </a:p>
          <a:p>
            <a:pPr>
              <a:buNone/>
            </a:pPr>
            <a:r>
              <a:rPr lang="en-US" dirty="0" smtClean="0"/>
              <a:t>  d. Desire to produce more</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6488" y="44624"/>
            <a:ext cx="8568000" cy="6048000"/>
          </a:xfrm>
        </p:spPr>
        <p:txBody>
          <a:bodyPr anchor="b"/>
          <a:lstStyle/>
          <a:p>
            <a:pPr>
              <a:buNone/>
            </a:pPr>
            <a:r>
              <a:rPr lang="en-US" b="1" dirty="0" smtClean="0"/>
              <a:t>1)What is exported the most?</a:t>
            </a:r>
          </a:p>
          <a:p>
            <a:pPr>
              <a:buNone/>
            </a:pPr>
            <a:r>
              <a:rPr lang="en-US" b="1" dirty="0" smtClean="0"/>
              <a:t>  </a:t>
            </a:r>
            <a:r>
              <a:rPr lang="en-US" dirty="0" smtClean="0"/>
              <a:t>a. Pesticides</a:t>
            </a:r>
          </a:p>
          <a:p>
            <a:pPr>
              <a:buNone/>
            </a:pPr>
            <a:r>
              <a:rPr lang="en-US" dirty="0" smtClean="0"/>
              <a:t>  b. Fibers</a:t>
            </a:r>
          </a:p>
          <a:p>
            <a:pPr>
              <a:buNone/>
            </a:pPr>
            <a:r>
              <a:rPr lang="en-US" dirty="0" smtClean="0"/>
              <a:t>  </a:t>
            </a:r>
            <a:r>
              <a:rPr lang="en-US" b="1" dirty="0" smtClean="0"/>
              <a:t>c. Foods</a:t>
            </a:r>
          </a:p>
          <a:p>
            <a:pPr>
              <a:buNone/>
            </a:pPr>
            <a:r>
              <a:rPr lang="en-US" dirty="0" smtClean="0"/>
              <a:t>  d. Chemicals</a:t>
            </a:r>
            <a:br>
              <a:rPr lang="en-US" dirty="0" smtClean="0"/>
            </a:br>
            <a:endParaRPr lang="en-US" dirty="0" smtClean="0"/>
          </a:p>
          <a:p>
            <a:pPr>
              <a:buNone/>
            </a:pPr>
            <a:r>
              <a:rPr lang="en-US" b="1" dirty="0" smtClean="0"/>
              <a:t>2)Why has the value of their food product exports increased?</a:t>
            </a:r>
          </a:p>
          <a:p>
            <a:pPr>
              <a:buNone/>
            </a:pPr>
            <a:r>
              <a:rPr lang="en-US" b="1" dirty="0" smtClean="0"/>
              <a:t>  a. Increased interest in unfamiliar foods</a:t>
            </a:r>
          </a:p>
          <a:p>
            <a:pPr>
              <a:buNone/>
            </a:pPr>
            <a:r>
              <a:rPr lang="en-US" dirty="0" smtClean="0"/>
              <a:t>  b. Drought in other countries</a:t>
            </a:r>
          </a:p>
          <a:p>
            <a:pPr>
              <a:buNone/>
            </a:pPr>
            <a:r>
              <a:rPr lang="en-US" dirty="0" smtClean="0"/>
              <a:t>  c. Higher prices</a:t>
            </a:r>
          </a:p>
          <a:p>
            <a:pPr>
              <a:buNone/>
            </a:pPr>
            <a:r>
              <a:rPr lang="en-US" dirty="0" smtClean="0"/>
              <a:t>  d. Consumers who are willing to spend more</a:t>
            </a:r>
            <a:br>
              <a:rPr lang="en-US" dirty="0" smtClean="0"/>
            </a:br>
            <a:endParaRPr lang="en-US" dirty="0" smtClean="0"/>
          </a:p>
          <a:p>
            <a:pPr>
              <a:buNone/>
            </a:pPr>
            <a:r>
              <a:rPr lang="en-US" b="1" dirty="0" smtClean="0"/>
              <a:t>3)What trend do they expect to continue?</a:t>
            </a:r>
          </a:p>
          <a:p>
            <a:pPr>
              <a:buNone/>
            </a:pPr>
            <a:r>
              <a:rPr lang="en-US" dirty="0" smtClean="0"/>
              <a:t>  a. Regulations on agricultural exports</a:t>
            </a:r>
          </a:p>
          <a:p>
            <a:pPr>
              <a:buNone/>
            </a:pPr>
            <a:r>
              <a:rPr lang="en-US" dirty="0" smtClean="0"/>
              <a:t>  </a:t>
            </a:r>
            <a:r>
              <a:rPr lang="en-US" b="1" dirty="0" smtClean="0"/>
              <a:t>b. High demand for exotic fruits and root vegetables</a:t>
            </a:r>
          </a:p>
          <a:p>
            <a:pPr>
              <a:buNone/>
            </a:pPr>
            <a:r>
              <a:rPr lang="en-US" dirty="0" smtClean="0"/>
              <a:t>  c. High prices for foods</a:t>
            </a:r>
          </a:p>
          <a:p>
            <a:pPr>
              <a:buNone/>
            </a:pPr>
            <a:r>
              <a:rPr lang="en-US" dirty="0" smtClean="0"/>
              <a:t>  d. Desire to produce more </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solidFill>
                  <a:schemeClr val="accent2">
                    <a:lumMod val="75000"/>
                  </a:schemeClr>
                </a:solidFill>
              </a:rPr>
              <a:t>Read the passage and answer the questions</a:t>
            </a:r>
            <a:endParaRPr lang="en-US" sz="2400" dirty="0">
              <a:solidFill>
                <a:schemeClr val="accent2">
                  <a:lumMod val="75000"/>
                </a:schemeClr>
              </a:solidFill>
            </a:endParaRPr>
          </a:p>
        </p:txBody>
      </p:sp>
      <p:sp>
        <p:nvSpPr>
          <p:cNvPr id="3" name="Content Placeholder 2"/>
          <p:cNvSpPr>
            <a:spLocks noGrp="1"/>
          </p:cNvSpPr>
          <p:nvPr>
            <p:ph idx="1"/>
          </p:nvPr>
        </p:nvSpPr>
        <p:spPr>
          <a:xfrm>
            <a:off x="251520" y="837384"/>
            <a:ext cx="8568000" cy="6048000"/>
          </a:xfrm>
        </p:spPr>
        <p:txBody>
          <a:bodyPr/>
          <a:lstStyle/>
          <a:p>
            <a:endParaRPr lang="en-US" dirty="0" smtClean="0"/>
          </a:p>
          <a:p>
            <a:endParaRPr lang="en-US" dirty="0" smtClean="0"/>
          </a:p>
          <a:p>
            <a:endParaRPr lang="en-US" dirty="0" smtClean="0"/>
          </a:p>
          <a:p>
            <a:pPr>
              <a:buNone/>
            </a:pPr>
            <a:r>
              <a:rPr lang="en-US" dirty="0" smtClean="0"/>
              <a:t>   The Palmer Hotel </a:t>
            </a:r>
            <a:br>
              <a:rPr lang="en-US" dirty="0" smtClean="0"/>
            </a:br>
            <a:r>
              <a:rPr lang="en-US" dirty="0" smtClean="0"/>
              <a:t>Room Type and Daily Rate (tax not included) </a:t>
            </a:r>
            <a:br>
              <a:rPr lang="en-US" dirty="0" smtClean="0"/>
            </a:br>
            <a:r>
              <a:rPr lang="en-US" dirty="0" smtClean="0"/>
              <a:t>Double $186.00 per night</a:t>
            </a:r>
          </a:p>
          <a:p>
            <a:pPr>
              <a:buNone/>
            </a:pPr>
            <a:endParaRPr lang="en-US" dirty="0" smtClean="0"/>
          </a:p>
          <a:p>
            <a:pPr>
              <a:buNone/>
            </a:pPr>
            <a:r>
              <a:rPr lang="en-US" dirty="0" smtClean="0"/>
              <a:t>   Arrival Date 4-25 Number of Rooms I </a:t>
            </a:r>
            <a:br>
              <a:rPr lang="en-US" dirty="0" smtClean="0"/>
            </a:br>
            <a:r>
              <a:rPr lang="en-US" dirty="0" smtClean="0"/>
              <a:t>Departure Date 4-28 Confirmation Number 24-0726 </a:t>
            </a:r>
            <a:br>
              <a:rPr lang="en-US" dirty="0" smtClean="0"/>
            </a:br>
            <a:r>
              <a:rPr lang="en-US" dirty="0" smtClean="0"/>
              <a:t>Guest 2 W-Thecktntsrneis3:OOP.M. </a:t>
            </a:r>
            <a:br>
              <a:rPr lang="en-US" dirty="0" smtClean="0"/>
            </a:br>
            <a:r>
              <a:rPr lang="en-US" dirty="0" smtClean="0"/>
              <a:t>Arrival Time 4:00 P M Check out time is 9:00 P.M.</a:t>
            </a:r>
          </a:p>
          <a:p>
            <a:pPr>
              <a:buNone/>
            </a:pPr>
            <a:endParaRPr lang="en-US" dirty="0" smtClean="0"/>
          </a:p>
          <a:p>
            <a:pPr>
              <a:buNone/>
            </a:pPr>
            <a:r>
              <a:rPr lang="en-US" dirty="0" smtClean="0"/>
              <a:t>   Guest Name: Mr. &amp; Mrs. Wolf</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9392"/>
            <a:ext cx="8568000" cy="6048000"/>
          </a:xfrm>
        </p:spPr>
        <p:txBody>
          <a:bodyPr/>
          <a:lstStyle/>
          <a:p>
            <a:pPr>
              <a:buNone/>
            </a:pPr>
            <a:r>
              <a:rPr lang="en-US" b="1" dirty="0" smtClean="0"/>
              <a:t>1) Why is this card used?</a:t>
            </a:r>
          </a:p>
          <a:p>
            <a:pPr>
              <a:buNone/>
            </a:pPr>
            <a:r>
              <a:rPr lang="en-US" dirty="0" smtClean="0"/>
              <a:t>  a. To register at a hotel</a:t>
            </a:r>
          </a:p>
          <a:p>
            <a:pPr>
              <a:buNone/>
            </a:pPr>
            <a:r>
              <a:rPr lang="en-US" dirty="0" smtClean="0"/>
              <a:t>  b. To reserve space at a convention</a:t>
            </a:r>
          </a:p>
          <a:p>
            <a:pPr>
              <a:buNone/>
            </a:pPr>
            <a:r>
              <a:rPr lang="en-US" dirty="0" smtClean="0"/>
              <a:t>  c. To receive messages</a:t>
            </a:r>
          </a:p>
          <a:p>
            <a:pPr>
              <a:buNone/>
            </a:pPr>
            <a:r>
              <a:rPr lang="en-US" dirty="0" smtClean="0"/>
              <a:t>  d. To check out</a:t>
            </a:r>
            <a:br>
              <a:rPr lang="en-US" dirty="0" smtClean="0"/>
            </a:br>
            <a:endParaRPr lang="en-US" dirty="0" smtClean="0"/>
          </a:p>
          <a:p>
            <a:pPr>
              <a:buNone/>
            </a:pPr>
            <a:r>
              <a:rPr lang="en-US" b="1" dirty="0" smtClean="0"/>
              <a:t>2) What kind of room has been requested?</a:t>
            </a:r>
          </a:p>
          <a:p>
            <a:pPr>
              <a:buNone/>
            </a:pPr>
            <a:r>
              <a:rPr lang="en-US" dirty="0" smtClean="0"/>
              <a:t>  a. A single room</a:t>
            </a:r>
          </a:p>
          <a:p>
            <a:pPr>
              <a:buNone/>
            </a:pPr>
            <a:r>
              <a:rPr lang="en-US" dirty="0" smtClean="0"/>
              <a:t>  b. A double room</a:t>
            </a:r>
          </a:p>
          <a:p>
            <a:pPr>
              <a:buNone/>
            </a:pPr>
            <a:r>
              <a:rPr lang="en-US" dirty="0" smtClean="0"/>
              <a:t>  c. A comfortable room</a:t>
            </a:r>
          </a:p>
          <a:p>
            <a:pPr>
              <a:buNone/>
            </a:pPr>
            <a:r>
              <a:rPr lang="en-US" dirty="0" smtClean="0"/>
              <a:t>  d. A quiet room</a:t>
            </a:r>
            <a:br>
              <a:rPr lang="en-US" dirty="0" smtClean="0"/>
            </a:br>
            <a:endParaRPr lang="en-US" dirty="0" smtClean="0"/>
          </a:p>
          <a:p>
            <a:pPr>
              <a:buNone/>
            </a:pPr>
            <a:r>
              <a:rPr lang="en-US" b="1" dirty="0" smtClean="0"/>
              <a:t>3) What will be added to the daily room rate?</a:t>
            </a:r>
          </a:p>
          <a:p>
            <a:pPr>
              <a:buNone/>
            </a:pPr>
            <a:r>
              <a:rPr lang="en-US" dirty="0" smtClean="0"/>
              <a:t>  a. A service fee</a:t>
            </a:r>
          </a:p>
          <a:p>
            <a:pPr>
              <a:buNone/>
            </a:pPr>
            <a:r>
              <a:rPr lang="en-US" dirty="0" smtClean="0"/>
              <a:t>  b. A reservation charge</a:t>
            </a:r>
          </a:p>
          <a:p>
            <a:pPr>
              <a:buNone/>
            </a:pPr>
            <a:r>
              <a:rPr lang="en-US" dirty="0" smtClean="0"/>
              <a:t>  c. Tips for the maid</a:t>
            </a:r>
          </a:p>
          <a:p>
            <a:pPr>
              <a:buNone/>
            </a:pPr>
            <a:r>
              <a:rPr lang="en-US" dirty="0" smtClean="0"/>
              <a:t>  d. Tax</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9392"/>
            <a:ext cx="8568000" cy="6048000"/>
          </a:xfrm>
        </p:spPr>
        <p:txBody>
          <a:bodyPr/>
          <a:lstStyle/>
          <a:p>
            <a:pPr>
              <a:buNone/>
            </a:pPr>
            <a:r>
              <a:rPr lang="en-US" b="1" dirty="0" smtClean="0"/>
              <a:t>1) Why is this card used?</a:t>
            </a:r>
          </a:p>
          <a:p>
            <a:pPr>
              <a:buNone/>
            </a:pPr>
            <a:r>
              <a:rPr lang="en-US" dirty="0" smtClean="0"/>
              <a:t>  </a:t>
            </a:r>
            <a:r>
              <a:rPr lang="en-US" b="1" dirty="0" smtClean="0"/>
              <a:t>a. To register at a hotel</a:t>
            </a:r>
          </a:p>
          <a:p>
            <a:pPr>
              <a:buNone/>
            </a:pPr>
            <a:r>
              <a:rPr lang="en-US" dirty="0" smtClean="0"/>
              <a:t>  b. To reserve space at a convention</a:t>
            </a:r>
          </a:p>
          <a:p>
            <a:pPr>
              <a:buNone/>
            </a:pPr>
            <a:r>
              <a:rPr lang="en-US" dirty="0" smtClean="0"/>
              <a:t>  c. To receive messages</a:t>
            </a:r>
          </a:p>
          <a:p>
            <a:pPr>
              <a:buNone/>
            </a:pPr>
            <a:r>
              <a:rPr lang="en-US" dirty="0" smtClean="0"/>
              <a:t>  d. To check out</a:t>
            </a:r>
            <a:br>
              <a:rPr lang="en-US" dirty="0" smtClean="0"/>
            </a:br>
            <a:endParaRPr lang="en-US" dirty="0" smtClean="0"/>
          </a:p>
          <a:p>
            <a:pPr>
              <a:buNone/>
            </a:pPr>
            <a:r>
              <a:rPr lang="en-US" b="1" dirty="0" smtClean="0"/>
              <a:t>2) What kind of room has been requested?</a:t>
            </a:r>
          </a:p>
          <a:p>
            <a:pPr>
              <a:buNone/>
            </a:pPr>
            <a:r>
              <a:rPr lang="en-US" dirty="0" smtClean="0"/>
              <a:t>  a. A single room</a:t>
            </a:r>
          </a:p>
          <a:p>
            <a:pPr>
              <a:buNone/>
            </a:pPr>
            <a:r>
              <a:rPr lang="en-US" dirty="0" smtClean="0"/>
              <a:t>  </a:t>
            </a:r>
            <a:r>
              <a:rPr lang="en-US" b="1" dirty="0" smtClean="0"/>
              <a:t>b. A double room</a:t>
            </a:r>
          </a:p>
          <a:p>
            <a:pPr>
              <a:buNone/>
            </a:pPr>
            <a:r>
              <a:rPr lang="en-US" dirty="0" smtClean="0"/>
              <a:t>  c. A comfortable room</a:t>
            </a:r>
          </a:p>
          <a:p>
            <a:pPr>
              <a:buNone/>
            </a:pPr>
            <a:r>
              <a:rPr lang="en-US" dirty="0" smtClean="0"/>
              <a:t>  d. A quiet room</a:t>
            </a:r>
            <a:br>
              <a:rPr lang="en-US" dirty="0" smtClean="0"/>
            </a:br>
            <a:endParaRPr lang="en-US" dirty="0" smtClean="0"/>
          </a:p>
          <a:p>
            <a:pPr>
              <a:buNone/>
            </a:pPr>
            <a:r>
              <a:rPr lang="en-US" b="1" dirty="0" smtClean="0"/>
              <a:t>3) What will be added to the daily room rate?</a:t>
            </a:r>
          </a:p>
          <a:p>
            <a:pPr>
              <a:buNone/>
            </a:pPr>
            <a:r>
              <a:rPr lang="en-US" dirty="0" smtClean="0"/>
              <a:t>  a. A service fee</a:t>
            </a:r>
          </a:p>
          <a:p>
            <a:pPr>
              <a:buNone/>
            </a:pPr>
            <a:r>
              <a:rPr lang="en-US" dirty="0" smtClean="0"/>
              <a:t>  b. A reservation charge</a:t>
            </a:r>
          </a:p>
          <a:p>
            <a:pPr>
              <a:buNone/>
            </a:pPr>
            <a:r>
              <a:rPr lang="en-US" dirty="0" smtClean="0"/>
              <a:t>  c. Tips for the maid</a:t>
            </a:r>
          </a:p>
          <a:p>
            <a:pPr>
              <a:buNone/>
            </a:pPr>
            <a:r>
              <a:rPr lang="en-US" b="1" dirty="0" smtClean="0"/>
              <a:t>  d. Tax</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584" y="836712"/>
            <a:ext cx="8453437" cy="360363"/>
          </a:xfrm>
        </p:spPr>
        <p:txBody>
          <a:bodyPr/>
          <a:lstStyle/>
          <a:p>
            <a:r>
              <a:rPr lang="en-US" sz="2400" dirty="0" smtClean="0">
                <a:solidFill>
                  <a:schemeClr val="accent2">
                    <a:lumMod val="75000"/>
                  </a:schemeClr>
                </a:solidFill>
              </a:rPr>
              <a:t>Read the passage and answer the questions</a:t>
            </a:r>
            <a:r>
              <a:rPr lang="en-GB" dirty="0" smtClean="0"/>
              <a:t/>
            </a:r>
            <a:br>
              <a:rPr lang="en-GB" dirty="0" smtClean="0"/>
            </a:br>
            <a:endParaRPr lang="en-US" dirty="0"/>
          </a:p>
        </p:txBody>
      </p:sp>
      <p:sp>
        <p:nvSpPr>
          <p:cNvPr id="3" name="Content Placeholder 2"/>
          <p:cNvSpPr>
            <a:spLocks noGrp="1"/>
          </p:cNvSpPr>
          <p:nvPr>
            <p:ph idx="1"/>
          </p:nvPr>
        </p:nvSpPr>
        <p:spPr>
          <a:xfrm>
            <a:off x="539552" y="1844824"/>
            <a:ext cx="8108950" cy="4700588"/>
          </a:xfrm>
        </p:spPr>
        <p:txBody>
          <a:bodyPr>
            <a:normAutofit/>
          </a:bodyPr>
          <a:lstStyle/>
          <a:p>
            <a:pPr>
              <a:buNone/>
            </a:pPr>
            <a:r>
              <a:rPr lang="en-US" dirty="0" smtClean="0">
                <a:latin typeface="Arial" pitchFamily="34" charset="0"/>
                <a:cs typeface="Arial" pitchFamily="34" charset="0"/>
              </a:rPr>
              <a:t>   B</a:t>
            </a:r>
            <a:r>
              <a:rPr lang="en-US" sz="1600" dirty="0" smtClean="0">
                <a:latin typeface="Arial" pitchFamily="34" charset="0"/>
                <a:cs typeface="Arial" pitchFamily="34" charset="0"/>
              </a:rPr>
              <a:t>usiness travelers </a:t>
            </a:r>
            <a:r>
              <a:rPr lang="en-US" sz="1600" dirty="0">
                <a:latin typeface="Arial" pitchFamily="34" charset="0"/>
                <a:cs typeface="Arial" pitchFamily="34" charset="0"/>
              </a:rPr>
              <a:t>usually find they have little time to exercise, especially when their schedules are suddenly changed by late meetings or late flights. But everyone should get some exercise. There are ways to make exercise part of your day, even when you cannot make it to the hotel's exercise room. Experts suggest stretching your neck, arms, back, and shoulders while sitting in your airplane seat. At your hotel, you can stretch your legs and abdominal muscles. Then, you can run in place for a good aerobic workout.</a:t>
            </a:r>
            <a:r>
              <a:rPr lang="en-US" sz="1600" dirty="0" smtClean="0">
                <a:latin typeface="Arial" pitchFamily="34" charset="0"/>
                <a:cs typeface="Arial" pitchFamily="34" charset="0"/>
              </a:rPr>
              <a:t/>
            </a:r>
            <a:br>
              <a:rPr lang="en-US" sz="1600" dirty="0" smtClean="0">
                <a:latin typeface="Arial" pitchFamily="34" charset="0"/>
                <a:cs typeface="Arial" pitchFamily="34" charset="0"/>
              </a:rPr>
            </a:br>
            <a:r>
              <a:rPr lang="en-US" sz="1600" dirty="0">
                <a:latin typeface="Arial" pitchFamily="34" charset="0"/>
                <a:cs typeface="Arial" pitchFamily="34" charset="0"/>
              </a:rPr>
              <a:t>Exercise is not just for your </a:t>
            </a:r>
            <a:r>
              <a:rPr lang="en-US" sz="1600" dirty="0" smtClean="0">
                <a:latin typeface="Arial" pitchFamily="34" charset="0"/>
                <a:cs typeface="Arial" pitchFamily="34" charset="0"/>
              </a:rPr>
              <a:t>body, </a:t>
            </a:r>
            <a:r>
              <a:rPr lang="en-US" sz="1600" dirty="0">
                <a:latin typeface="Arial" pitchFamily="34" charset="0"/>
                <a:cs typeface="Arial" pitchFamily="34" charset="0"/>
              </a:rPr>
              <a:t>it is for your mind as well, The mind-body connection has long been established by professional medical associations. People who exercise regularly perform more efficiently at work and perform more effectively than their colleagues who don't </a:t>
            </a:r>
            <a:r>
              <a:rPr lang="en-US" sz="1600" dirty="0" smtClean="0">
                <a:latin typeface="Arial" pitchFamily="34" charset="0"/>
                <a:cs typeface="Arial" pitchFamily="34" charset="0"/>
              </a:rPr>
              <a:t>exercise. </a:t>
            </a:r>
            <a:r>
              <a:rPr lang="en-US" sz="1600" dirty="0">
                <a:latin typeface="Arial" pitchFamily="34" charset="0"/>
                <a:cs typeface="Arial" pitchFamily="34" charset="0"/>
              </a:rPr>
              <a:t>So to get ahead of everyone else, try to exercise every day, even when traveling.</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16632"/>
            <a:ext cx="8568000" cy="6048000"/>
          </a:xfrm>
        </p:spPr>
        <p:txBody>
          <a:bodyPr anchor="b">
            <a:normAutofit/>
          </a:bodyPr>
          <a:lstStyle/>
          <a:p>
            <a:pPr>
              <a:buNone/>
            </a:pPr>
            <a:r>
              <a:rPr lang="en-US" b="1" dirty="0" smtClean="0"/>
              <a:t>1)Who </a:t>
            </a:r>
            <a:r>
              <a:rPr lang="en-US" b="1" dirty="0"/>
              <a:t>would be likely to read this article'?</a:t>
            </a:r>
          </a:p>
          <a:p>
            <a:pPr>
              <a:buNone/>
            </a:pPr>
            <a:r>
              <a:rPr lang="en-US" dirty="0" smtClean="0"/>
              <a:t>  a. Overweight people</a:t>
            </a:r>
            <a:endParaRPr lang="en-US" dirty="0"/>
          </a:p>
          <a:p>
            <a:pPr>
              <a:buNone/>
            </a:pPr>
            <a:r>
              <a:rPr lang="en-US" dirty="0" smtClean="0"/>
              <a:t>  b. Frequent vacation-goers</a:t>
            </a:r>
            <a:endParaRPr lang="en-US" dirty="0"/>
          </a:p>
          <a:p>
            <a:pPr>
              <a:buNone/>
            </a:pPr>
            <a:r>
              <a:rPr lang="en-US" dirty="0" smtClean="0"/>
              <a:t>  c. Businesspeople </a:t>
            </a:r>
            <a:r>
              <a:rPr lang="en-US" dirty="0"/>
              <a:t>who take </a:t>
            </a:r>
            <a:r>
              <a:rPr lang="en-US" dirty="0" smtClean="0"/>
              <a:t>trips</a:t>
            </a:r>
            <a:endParaRPr lang="en-US" dirty="0"/>
          </a:p>
          <a:p>
            <a:pPr>
              <a:buNone/>
            </a:pPr>
            <a:r>
              <a:rPr lang="en-US" dirty="0" smtClean="0"/>
              <a:t>  d. Pilots </a:t>
            </a:r>
            <a:r>
              <a:rPr lang="en-US" dirty="0"/>
              <a:t>and flight </a:t>
            </a:r>
            <a:r>
              <a:rPr lang="en-US" dirty="0" smtClean="0"/>
              <a:t>attendants</a:t>
            </a:r>
            <a:r>
              <a:rPr lang="en-US" dirty="0"/>
              <a:t/>
            </a:r>
            <a:br>
              <a:rPr lang="en-US" dirty="0"/>
            </a:br>
            <a:endParaRPr lang="en-US" dirty="0" smtClean="0"/>
          </a:p>
          <a:p>
            <a:pPr>
              <a:buNone/>
            </a:pPr>
            <a:r>
              <a:rPr lang="en-US" b="1" dirty="0" smtClean="0"/>
              <a:t>2)Why </a:t>
            </a:r>
            <a:r>
              <a:rPr lang="en-US" b="1" dirty="0"/>
              <a:t>is it difficult for travelers to get exercise?</a:t>
            </a:r>
          </a:p>
          <a:p>
            <a:pPr>
              <a:buNone/>
            </a:pPr>
            <a:r>
              <a:rPr lang="en-US" dirty="0" smtClean="0"/>
              <a:t>  a. Their </a:t>
            </a:r>
            <a:r>
              <a:rPr lang="en-US" dirty="0"/>
              <a:t>schedules may change </a:t>
            </a:r>
            <a:r>
              <a:rPr lang="en-US" dirty="0" smtClean="0"/>
              <a:t>unexpectedly</a:t>
            </a:r>
            <a:endParaRPr lang="en-US" dirty="0"/>
          </a:p>
          <a:p>
            <a:pPr>
              <a:buNone/>
            </a:pPr>
            <a:r>
              <a:rPr lang="en-US" dirty="0" smtClean="0"/>
              <a:t>  b. They </a:t>
            </a:r>
            <a:r>
              <a:rPr lang="en-US" dirty="0"/>
              <a:t>work too </a:t>
            </a:r>
            <a:r>
              <a:rPr lang="en-US" dirty="0" smtClean="0"/>
              <a:t>hard</a:t>
            </a:r>
            <a:endParaRPr lang="en-US" dirty="0"/>
          </a:p>
          <a:p>
            <a:pPr>
              <a:buNone/>
            </a:pPr>
            <a:r>
              <a:rPr lang="en-US" dirty="0" smtClean="0"/>
              <a:t>  c. There </a:t>
            </a:r>
            <a:r>
              <a:rPr lang="en-US" dirty="0"/>
              <a:t>are no place to </a:t>
            </a:r>
            <a:r>
              <a:rPr lang="en-US" dirty="0" smtClean="0"/>
              <a:t>exercise</a:t>
            </a:r>
            <a:endParaRPr lang="en-US" dirty="0"/>
          </a:p>
          <a:p>
            <a:pPr>
              <a:buNone/>
            </a:pPr>
            <a:r>
              <a:rPr lang="en-US" dirty="0" smtClean="0"/>
              <a:t>  d. They </a:t>
            </a:r>
            <a:r>
              <a:rPr lang="en-US" dirty="0"/>
              <a:t>don't want to </a:t>
            </a:r>
            <a:r>
              <a:rPr lang="en-US" dirty="0" smtClean="0"/>
              <a:t>exercise</a:t>
            </a:r>
            <a:r>
              <a:rPr lang="en-US" dirty="0"/>
              <a:t/>
            </a:r>
            <a:br>
              <a:rPr lang="en-US" dirty="0"/>
            </a:br>
            <a:endParaRPr lang="en-US" dirty="0"/>
          </a:p>
          <a:p>
            <a:pPr>
              <a:buNone/>
            </a:pPr>
            <a:r>
              <a:rPr lang="en-US" b="1" dirty="0" smtClean="0"/>
              <a:t>3)Where </a:t>
            </a:r>
            <a:r>
              <a:rPr lang="en-US" b="1" dirty="0"/>
              <a:t>can you exercise if you can't go to the exercise room?</a:t>
            </a:r>
          </a:p>
          <a:p>
            <a:pPr>
              <a:buNone/>
            </a:pPr>
            <a:r>
              <a:rPr lang="en-US" dirty="0" smtClean="0"/>
              <a:t>  a. In </a:t>
            </a:r>
            <a:r>
              <a:rPr lang="en-US" dirty="0"/>
              <a:t>your </a:t>
            </a:r>
            <a:r>
              <a:rPr lang="en-US" dirty="0" smtClean="0"/>
              <a:t>meetings</a:t>
            </a:r>
            <a:endParaRPr lang="en-US" dirty="0"/>
          </a:p>
          <a:p>
            <a:pPr>
              <a:buNone/>
            </a:pPr>
            <a:r>
              <a:rPr lang="en-US" dirty="0" smtClean="0"/>
              <a:t>  b. In </a:t>
            </a:r>
            <a:r>
              <a:rPr lang="en-US" dirty="0"/>
              <a:t>your airplane </a:t>
            </a:r>
            <a:r>
              <a:rPr lang="en-US" dirty="0" smtClean="0"/>
              <a:t>seat</a:t>
            </a:r>
            <a:endParaRPr lang="en-US" dirty="0"/>
          </a:p>
          <a:p>
            <a:pPr>
              <a:buNone/>
            </a:pPr>
            <a:r>
              <a:rPr lang="en-US" dirty="0" smtClean="0"/>
              <a:t>  c. In </a:t>
            </a:r>
            <a:r>
              <a:rPr lang="en-US" dirty="0"/>
              <a:t>your </a:t>
            </a:r>
            <a:r>
              <a:rPr lang="en-US" dirty="0" smtClean="0"/>
              <a:t>car</a:t>
            </a:r>
            <a:endParaRPr lang="en-US" dirty="0"/>
          </a:p>
          <a:p>
            <a:pPr>
              <a:buNone/>
            </a:pPr>
            <a:r>
              <a:rPr lang="en-US" dirty="0" smtClean="0"/>
              <a:t>  d. On </a:t>
            </a:r>
            <a:r>
              <a:rPr lang="en-US" dirty="0"/>
              <a:t>the </a:t>
            </a:r>
            <a:r>
              <a:rPr lang="en-US" dirty="0" smtClean="0"/>
              <a:t>bus</a:t>
            </a:r>
            <a:endParaRPr lang="en-US" dirty="0"/>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16632"/>
            <a:ext cx="8568000" cy="6048000"/>
          </a:xfrm>
        </p:spPr>
        <p:txBody>
          <a:bodyPr anchor="b">
            <a:normAutofit/>
          </a:bodyPr>
          <a:lstStyle/>
          <a:p>
            <a:pPr>
              <a:buNone/>
            </a:pPr>
            <a:r>
              <a:rPr lang="en-US" b="1" dirty="0" smtClean="0"/>
              <a:t>1)Who </a:t>
            </a:r>
            <a:r>
              <a:rPr lang="en-US" b="1" dirty="0"/>
              <a:t>would be likely to read this article'?</a:t>
            </a:r>
          </a:p>
          <a:p>
            <a:pPr>
              <a:buNone/>
            </a:pPr>
            <a:r>
              <a:rPr lang="en-US" dirty="0" smtClean="0"/>
              <a:t>  a. Overweight people</a:t>
            </a:r>
            <a:endParaRPr lang="en-US" dirty="0"/>
          </a:p>
          <a:p>
            <a:pPr>
              <a:buNone/>
            </a:pPr>
            <a:r>
              <a:rPr lang="en-US" dirty="0" smtClean="0"/>
              <a:t>  b. Frequent vacation-goers</a:t>
            </a:r>
            <a:endParaRPr lang="en-US" dirty="0"/>
          </a:p>
          <a:p>
            <a:pPr>
              <a:buNone/>
            </a:pPr>
            <a:r>
              <a:rPr lang="en-US" b="1" dirty="0" smtClean="0"/>
              <a:t>  c. Businesspeople </a:t>
            </a:r>
            <a:r>
              <a:rPr lang="en-US" b="1" dirty="0"/>
              <a:t>who take </a:t>
            </a:r>
            <a:r>
              <a:rPr lang="en-US" b="1" dirty="0" smtClean="0"/>
              <a:t>trips</a:t>
            </a:r>
            <a:endParaRPr lang="en-US" b="1" dirty="0"/>
          </a:p>
          <a:p>
            <a:pPr>
              <a:buNone/>
            </a:pPr>
            <a:r>
              <a:rPr lang="en-US" dirty="0" smtClean="0"/>
              <a:t>  d. Pilots </a:t>
            </a:r>
            <a:r>
              <a:rPr lang="en-US" dirty="0"/>
              <a:t>and flight </a:t>
            </a:r>
            <a:r>
              <a:rPr lang="en-US" dirty="0" smtClean="0"/>
              <a:t>attendants</a:t>
            </a:r>
            <a:r>
              <a:rPr lang="en-US" dirty="0"/>
              <a:t/>
            </a:r>
            <a:br>
              <a:rPr lang="en-US" dirty="0"/>
            </a:br>
            <a:endParaRPr lang="en-US" dirty="0" smtClean="0"/>
          </a:p>
          <a:p>
            <a:pPr>
              <a:buNone/>
            </a:pPr>
            <a:r>
              <a:rPr lang="en-US" b="1" dirty="0" smtClean="0"/>
              <a:t>2)Why </a:t>
            </a:r>
            <a:r>
              <a:rPr lang="en-US" b="1" dirty="0"/>
              <a:t>is it difficult for travelers to get exercise?</a:t>
            </a:r>
          </a:p>
          <a:p>
            <a:pPr>
              <a:buNone/>
            </a:pPr>
            <a:r>
              <a:rPr lang="en-US" b="1" dirty="0" smtClean="0"/>
              <a:t>  a. Their </a:t>
            </a:r>
            <a:r>
              <a:rPr lang="en-US" b="1" dirty="0"/>
              <a:t>schedules may change </a:t>
            </a:r>
            <a:r>
              <a:rPr lang="en-US" b="1" dirty="0" smtClean="0"/>
              <a:t>unexpectedly</a:t>
            </a:r>
            <a:endParaRPr lang="en-US" b="1" dirty="0"/>
          </a:p>
          <a:p>
            <a:pPr>
              <a:buNone/>
            </a:pPr>
            <a:r>
              <a:rPr lang="en-US" dirty="0" smtClean="0"/>
              <a:t>  b. They </a:t>
            </a:r>
            <a:r>
              <a:rPr lang="en-US" dirty="0"/>
              <a:t>work too </a:t>
            </a:r>
            <a:r>
              <a:rPr lang="en-US" dirty="0" smtClean="0"/>
              <a:t>hard</a:t>
            </a:r>
            <a:endParaRPr lang="en-US" dirty="0"/>
          </a:p>
          <a:p>
            <a:pPr>
              <a:buNone/>
            </a:pPr>
            <a:r>
              <a:rPr lang="en-US" dirty="0" smtClean="0"/>
              <a:t>  c. There </a:t>
            </a:r>
            <a:r>
              <a:rPr lang="en-US" dirty="0"/>
              <a:t>are no place to </a:t>
            </a:r>
            <a:r>
              <a:rPr lang="en-US" dirty="0" smtClean="0"/>
              <a:t>exercise</a:t>
            </a:r>
            <a:endParaRPr lang="en-US" dirty="0"/>
          </a:p>
          <a:p>
            <a:pPr>
              <a:buNone/>
            </a:pPr>
            <a:r>
              <a:rPr lang="en-US" dirty="0" smtClean="0"/>
              <a:t>  d. They </a:t>
            </a:r>
            <a:r>
              <a:rPr lang="en-US" dirty="0"/>
              <a:t>don't want to </a:t>
            </a:r>
            <a:r>
              <a:rPr lang="en-US" dirty="0" smtClean="0"/>
              <a:t>exercise</a:t>
            </a:r>
            <a:r>
              <a:rPr lang="en-US" dirty="0"/>
              <a:t/>
            </a:r>
            <a:br>
              <a:rPr lang="en-US" dirty="0"/>
            </a:br>
            <a:endParaRPr lang="en-US" dirty="0"/>
          </a:p>
          <a:p>
            <a:pPr>
              <a:buNone/>
            </a:pPr>
            <a:r>
              <a:rPr lang="en-US" b="1" dirty="0" smtClean="0"/>
              <a:t>3)Where </a:t>
            </a:r>
            <a:r>
              <a:rPr lang="en-US" b="1" dirty="0"/>
              <a:t>can you exercise if you can't go to the exercise room?</a:t>
            </a:r>
          </a:p>
          <a:p>
            <a:pPr>
              <a:buNone/>
            </a:pPr>
            <a:r>
              <a:rPr lang="en-US" dirty="0" smtClean="0"/>
              <a:t>  a. In </a:t>
            </a:r>
            <a:r>
              <a:rPr lang="en-US" dirty="0"/>
              <a:t>your </a:t>
            </a:r>
            <a:r>
              <a:rPr lang="en-US" dirty="0" smtClean="0"/>
              <a:t>meetings</a:t>
            </a:r>
            <a:endParaRPr lang="en-US" dirty="0"/>
          </a:p>
          <a:p>
            <a:pPr>
              <a:buNone/>
            </a:pPr>
            <a:r>
              <a:rPr lang="en-US" b="1" dirty="0" smtClean="0"/>
              <a:t>  b. In </a:t>
            </a:r>
            <a:r>
              <a:rPr lang="en-US" b="1" dirty="0"/>
              <a:t>your airplane </a:t>
            </a:r>
            <a:r>
              <a:rPr lang="en-US" b="1" dirty="0" smtClean="0"/>
              <a:t>seat</a:t>
            </a:r>
            <a:endParaRPr lang="en-US" b="1" dirty="0"/>
          </a:p>
          <a:p>
            <a:pPr>
              <a:buNone/>
            </a:pPr>
            <a:r>
              <a:rPr lang="en-US" dirty="0" smtClean="0"/>
              <a:t>  c. In </a:t>
            </a:r>
            <a:r>
              <a:rPr lang="en-US" dirty="0"/>
              <a:t>your </a:t>
            </a:r>
            <a:r>
              <a:rPr lang="en-US" dirty="0" smtClean="0"/>
              <a:t>car</a:t>
            </a:r>
            <a:endParaRPr lang="en-US" dirty="0"/>
          </a:p>
          <a:p>
            <a:pPr>
              <a:buNone/>
            </a:pPr>
            <a:r>
              <a:rPr lang="en-US" dirty="0" smtClean="0"/>
              <a:t>  d. On </a:t>
            </a:r>
            <a:r>
              <a:rPr lang="en-US" dirty="0"/>
              <a:t>the </a:t>
            </a:r>
            <a:r>
              <a:rPr lang="en-US" dirty="0" smtClean="0"/>
              <a:t>bus</a:t>
            </a:r>
            <a:endParaRPr lang="en-US" dirty="0"/>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71400"/>
            <a:ext cx="8308800" cy="5788800"/>
          </a:xfrm>
        </p:spPr>
        <p:txBody>
          <a:bodyPr anchor="ctr">
            <a:normAutofit/>
          </a:bodyPr>
          <a:lstStyle/>
          <a:p>
            <a:pPr>
              <a:buNone/>
            </a:pPr>
            <a:r>
              <a:rPr lang="en-US" b="1" dirty="0" smtClean="0"/>
              <a:t>4)How </a:t>
            </a:r>
            <a:r>
              <a:rPr lang="en-US" b="1" dirty="0"/>
              <a:t>can you get aerobic exercise in the hotel?</a:t>
            </a:r>
          </a:p>
          <a:p>
            <a:pPr>
              <a:buNone/>
            </a:pPr>
            <a:r>
              <a:rPr lang="en-US" dirty="0" smtClean="0"/>
              <a:t>  a. Take </a:t>
            </a:r>
            <a:r>
              <a:rPr lang="en-US" dirty="0"/>
              <a:t>the </a:t>
            </a:r>
            <a:r>
              <a:rPr lang="en-US" dirty="0" smtClean="0"/>
              <a:t>stairs</a:t>
            </a:r>
            <a:endParaRPr lang="en-US" dirty="0"/>
          </a:p>
          <a:p>
            <a:pPr>
              <a:buNone/>
            </a:pPr>
            <a:r>
              <a:rPr lang="en-US" dirty="0" smtClean="0"/>
              <a:t>  b. Work </a:t>
            </a:r>
            <a:r>
              <a:rPr lang="en-US" dirty="0"/>
              <a:t>your </a:t>
            </a:r>
            <a:r>
              <a:rPr lang="en-US" dirty="0" smtClean="0"/>
              <a:t>abdomen</a:t>
            </a:r>
            <a:endParaRPr lang="en-US" dirty="0"/>
          </a:p>
          <a:p>
            <a:pPr>
              <a:buNone/>
            </a:pPr>
            <a:r>
              <a:rPr lang="en-US" dirty="0" smtClean="0"/>
              <a:t>  c. Stretch </a:t>
            </a:r>
            <a:r>
              <a:rPr lang="en-US" dirty="0"/>
              <a:t>your </a:t>
            </a:r>
            <a:r>
              <a:rPr lang="en-US" dirty="0" smtClean="0"/>
              <a:t>arms</a:t>
            </a:r>
            <a:endParaRPr lang="en-US" dirty="0"/>
          </a:p>
          <a:p>
            <a:pPr>
              <a:buNone/>
            </a:pPr>
            <a:r>
              <a:rPr lang="en-US" dirty="0" smtClean="0"/>
              <a:t>  d. Run </a:t>
            </a:r>
            <a:r>
              <a:rPr lang="en-US" dirty="0"/>
              <a:t>in </a:t>
            </a:r>
            <a:r>
              <a:rPr lang="en-US" dirty="0" smtClean="0"/>
              <a:t>place</a:t>
            </a:r>
            <a:r>
              <a:rPr lang="en-US" dirty="0"/>
              <a:t/>
            </a:r>
            <a:br>
              <a:rPr lang="en-US" dirty="0"/>
            </a:br>
            <a:endParaRPr lang="en-US" dirty="0" smtClean="0"/>
          </a:p>
          <a:p>
            <a:pPr>
              <a:buNone/>
            </a:pPr>
            <a:r>
              <a:rPr lang="en-US" b="1" dirty="0" smtClean="0"/>
              <a:t>5)According </a:t>
            </a:r>
            <a:r>
              <a:rPr lang="en-US" b="1" dirty="0"/>
              <a:t>to the report, why should one exercise?</a:t>
            </a:r>
          </a:p>
          <a:p>
            <a:pPr>
              <a:buNone/>
            </a:pPr>
            <a:r>
              <a:rPr lang="en-US" dirty="0" smtClean="0"/>
              <a:t>  a. To </a:t>
            </a:r>
            <a:r>
              <a:rPr lang="en-US" dirty="0"/>
              <a:t>perform better at </a:t>
            </a:r>
            <a:r>
              <a:rPr lang="en-US" dirty="0" smtClean="0"/>
              <a:t>work</a:t>
            </a:r>
            <a:endParaRPr lang="en-US" dirty="0"/>
          </a:p>
          <a:p>
            <a:pPr>
              <a:buNone/>
            </a:pPr>
            <a:r>
              <a:rPr lang="en-US" dirty="0" smtClean="0"/>
              <a:t>  b. To </a:t>
            </a:r>
            <a:r>
              <a:rPr lang="en-US" dirty="0"/>
              <a:t>lose </a:t>
            </a:r>
            <a:r>
              <a:rPr lang="en-US" dirty="0" smtClean="0"/>
              <a:t>weight</a:t>
            </a:r>
            <a:endParaRPr lang="en-US" dirty="0"/>
          </a:p>
          <a:p>
            <a:pPr>
              <a:buNone/>
            </a:pPr>
            <a:r>
              <a:rPr lang="en-US" dirty="0" smtClean="0"/>
              <a:t>  c. To </a:t>
            </a:r>
            <a:r>
              <a:rPr lang="en-US" dirty="0"/>
              <a:t>feel </a:t>
            </a:r>
            <a:r>
              <a:rPr lang="en-US" dirty="0" smtClean="0"/>
              <a:t>younger</a:t>
            </a:r>
            <a:endParaRPr lang="en-US" dirty="0"/>
          </a:p>
          <a:p>
            <a:pPr>
              <a:buNone/>
            </a:pPr>
            <a:r>
              <a:rPr lang="en-US" dirty="0" smtClean="0"/>
              <a:t>  d. To </a:t>
            </a:r>
            <a:r>
              <a:rPr lang="en-US" dirty="0"/>
              <a:t>be better at </a:t>
            </a:r>
            <a:r>
              <a:rPr lang="en-US" dirty="0" smtClean="0"/>
              <a:t>sports</a:t>
            </a:r>
            <a:endParaRPr lang="en-US" dirty="0"/>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71400"/>
            <a:ext cx="8308800" cy="5788800"/>
          </a:xfrm>
        </p:spPr>
        <p:txBody>
          <a:bodyPr anchor="ctr">
            <a:normAutofit/>
          </a:bodyPr>
          <a:lstStyle/>
          <a:p>
            <a:pPr>
              <a:buNone/>
            </a:pPr>
            <a:r>
              <a:rPr lang="en-US" b="1" dirty="0" smtClean="0"/>
              <a:t>4)How </a:t>
            </a:r>
            <a:r>
              <a:rPr lang="en-US" b="1" dirty="0"/>
              <a:t>can you get aerobic exercise in the hotel?</a:t>
            </a:r>
          </a:p>
          <a:p>
            <a:pPr>
              <a:buNone/>
            </a:pPr>
            <a:r>
              <a:rPr lang="en-US" dirty="0" smtClean="0"/>
              <a:t>  a. Take </a:t>
            </a:r>
            <a:r>
              <a:rPr lang="en-US" dirty="0"/>
              <a:t>the </a:t>
            </a:r>
            <a:r>
              <a:rPr lang="en-US" dirty="0" smtClean="0"/>
              <a:t>stairs</a:t>
            </a:r>
            <a:endParaRPr lang="en-US" dirty="0"/>
          </a:p>
          <a:p>
            <a:pPr>
              <a:buNone/>
            </a:pPr>
            <a:r>
              <a:rPr lang="en-US" dirty="0" smtClean="0"/>
              <a:t>  b. Work </a:t>
            </a:r>
            <a:r>
              <a:rPr lang="en-US" dirty="0"/>
              <a:t>your </a:t>
            </a:r>
            <a:r>
              <a:rPr lang="en-US" dirty="0" smtClean="0"/>
              <a:t>abdomen</a:t>
            </a:r>
            <a:endParaRPr lang="en-US" dirty="0"/>
          </a:p>
          <a:p>
            <a:pPr>
              <a:buNone/>
            </a:pPr>
            <a:r>
              <a:rPr lang="en-US" dirty="0" smtClean="0"/>
              <a:t>  c. Stretch </a:t>
            </a:r>
            <a:r>
              <a:rPr lang="en-US" dirty="0"/>
              <a:t>your </a:t>
            </a:r>
            <a:r>
              <a:rPr lang="en-US" dirty="0" smtClean="0"/>
              <a:t>arms</a:t>
            </a:r>
            <a:endParaRPr lang="en-US" dirty="0"/>
          </a:p>
          <a:p>
            <a:pPr>
              <a:buNone/>
            </a:pPr>
            <a:r>
              <a:rPr lang="en-US" b="1" dirty="0" smtClean="0"/>
              <a:t>  d. Run </a:t>
            </a:r>
            <a:r>
              <a:rPr lang="en-US" b="1" dirty="0"/>
              <a:t>in </a:t>
            </a:r>
            <a:r>
              <a:rPr lang="en-US" b="1" dirty="0" smtClean="0"/>
              <a:t>place</a:t>
            </a:r>
            <a:r>
              <a:rPr lang="en-US" dirty="0"/>
              <a:t/>
            </a:r>
            <a:br>
              <a:rPr lang="en-US" dirty="0"/>
            </a:br>
            <a:endParaRPr lang="en-US" dirty="0" smtClean="0"/>
          </a:p>
          <a:p>
            <a:pPr>
              <a:buNone/>
            </a:pPr>
            <a:r>
              <a:rPr lang="en-US" b="1" dirty="0" smtClean="0"/>
              <a:t>5)According </a:t>
            </a:r>
            <a:r>
              <a:rPr lang="en-US" b="1" dirty="0"/>
              <a:t>to the report, why should one exercise?</a:t>
            </a:r>
          </a:p>
          <a:p>
            <a:pPr>
              <a:buNone/>
            </a:pPr>
            <a:r>
              <a:rPr lang="en-US" dirty="0" smtClean="0"/>
              <a:t>  </a:t>
            </a:r>
            <a:r>
              <a:rPr lang="en-US" b="1" dirty="0" smtClean="0"/>
              <a:t>a. To </a:t>
            </a:r>
            <a:r>
              <a:rPr lang="en-US" b="1" dirty="0"/>
              <a:t>perform better at </a:t>
            </a:r>
            <a:r>
              <a:rPr lang="en-US" b="1" dirty="0" smtClean="0"/>
              <a:t>work</a:t>
            </a:r>
            <a:endParaRPr lang="en-US" b="1" dirty="0"/>
          </a:p>
          <a:p>
            <a:pPr>
              <a:buNone/>
            </a:pPr>
            <a:r>
              <a:rPr lang="en-US" dirty="0" smtClean="0"/>
              <a:t>  b. To </a:t>
            </a:r>
            <a:r>
              <a:rPr lang="en-US" dirty="0"/>
              <a:t>lose </a:t>
            </a:r>
            <a:r>
              <a:rPr lang="en-US" dirty="0" smtClean="0"/>
              <a:t>weight</a:t>
            </a:r>
            <a:endParaRPr lang="en-US" dirty="0"/>
          </a:p>
          <a:p>
            <a:pPr>
              <a:buNone/>
            </a:pPr>
            <a:r>
              <a:rPr lang="en-US" dirty="0" smtClean="0"/>
              <a:t>  c. To </a:t>
            </a:r>
            <a:r>
              <a:rPr lang="en-US" dirty="0"/>
              <a:t>feel </a:t>
            </a:r>
            <a:r>
              <a:rPr lang="en-US" dirty="0" smtClean="0"/>
              <a:t>younger</a:t>
            </a:r>
            <a:endParaRPr lang="en-US" dirty="0"/>
          </a:p>
          <a:p>
            <a:pPr>
              <a:buNone/>
            </a:pPr>
            <a:r>
              <a:rPr lang="en-US" dirty="0" smtClean="0"/>
              <a:t>  d. To </a:t>
            </a:r>
            <a:r>
              <a:rPr lang="en-US" dirty="0"/>
              <a:t>be better at </a:t>
            </a:r>
            <a:r>
              <a:rPr lang="en-US" dirty="0" smtClean="0"/>
              <a:t>sports</a:t>
            </a:r>
            <a:endParaRPr lang="en-US" dirty="0"/>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9069" y="857232"/>
            <a:ext cx="8453437" cy="360363"/>
          </a:xfrm>
        </p:spPr>
        <p:txBody>
          <a:bodyPr/>
          <a:lstStyle/>
          <a:p>
            <a:r>
              <a:rPr lang="en-US" sz="2400" dirty="0" smtClean="0">
                <a:solidFill>
                  <a:schemeClr val="accent2">
                    <a:lumMod val="75000"/>
                  </a:schemeClr>
                </a:solidFill>
              </a:rPr>
              <a:t>Read the passage and answer the questions</a:t>
            </a:r>
            <a:endParaRPr lang="en-US" sz="2400"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pPr>
              <a:buNone/>
            </a:pPr>
            <a:r>
              <a:rPr lang="en-US" dirty="0" smtClean="0"/>
              <a:t>   The Office Writer's Handbook is a necessary reference work for anyone who has to write for business purposes. It states the rules of English grammar accurately and clearly and also shows you how to apply them to your writing. It also gives approved formats for business letters, reports and even charts. A special section covers the most common writing mistakes and how to avoid them.                                               </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332656"/>
            <a:ext cx="8308800" cy="5788800"/>
          </a:xfrm>
        </p:spPr>
        <p:txBody>
          <a:bodyPr anchor="b"/>
          <a:lstStyle/>
          <a:p>
            <a:pPr>
              <a:buNone/>
            </a:pPr>
            <a:r>
              <a:rPr lang="en-US" b="1" dirty="0" smtClean="0"/>
              <a:t>1)Who is not a targeted buyer of this book?</a:t>
            </a:r>
          </a:p>
          <a:p>
            <a:pPr>
              <a:buNone/>
            </a:pPr>
            <a:r>
              <a:rPr lang="en-US" dirty="0" smtClean="0"/>
              <a:t>  a. Students</a:t>
            </a:r>
          </a:p>
          <a:p>
            <a:pPr>
              <a:buNone/>
            </a:pPr>
            <a:r>
              <a:rPr lang="en-US" dirty="0" smtClean="0"/>
              <a:t>  b. Legal assistants</a:t>
            </a:r>
          </a:p>
          <a:p>
            <a:pPr>
              <a:buNone/>
            </a:pPr>
            <a:r>
              <a:rPr lang="en-US" dirty="0" smtClean="0"/>
              <a:t>  c. Hotel managers</a:t>
            </a:r>
          </a:p>
          <a:p>
            <a:pPr>
              <a:buNone/>
            </a:pPr>
            <a:r>
              <a:rPr lang="en-US" dirty="0" smtClean="0"/>
              <a:t>  d. Airline executives</a:t>
            </a:r>
            <a:br>
              <a:rPr lang="en-US" dirty="0" smtClean="0"/>
            </a:br>
            <a:endParaRPr lang="en-US" dirty="0" smtClean="0"/>
          </a:p>
          <a:p>
            <a:pPr>
              <a:buNone/>
            </a:pPr>
            <a:r>
              <a:rPr lang="en-US" b="1" dirty="0" smtClean="0"/>
              <a:t>2)How does this book describe the rules of English grammar?</a:t>
            </a:r>
          </a:p>
          <a:p>
            <a:pPr>
              <a:buNone/>
            </a:pPr>
            <a:r>
              <a:rPr lang="en-US" dirty="0" smtClean="0"/>
              <a:t>  a. Clearly and correctly</a:t>
            </a:r>
          </a:p>
          <a:p>
            <a:pPr>
              <a:buNone/>
            </a:pPr>
            <a:r>
              <a:rPr lang="en-US" dirty="0" smtClean="0"/>
              <a:t>  b. Slowly and carefully</a:t>
            </a:r>
          </a:p>
          <a:p>
            <a:pPr>
              <a:buNone/>
            </a:pPr>
            <a:r>
              <a:rPr lang="en-US" dirty="0" smtClean="0"/>
              <a:t>  c. Quickly and easily</a:t>
            </a:r>
          </a:p>
          <a:p>
            <a:pPr>
              <a:buNone/>
            </a:pPr>
            <a:r>
              <a:rPr lang="en-US" dirty="0" smtClean="0"/>
              <a:t>  d. In great detail</a:t>
            </a:r>
            <a:br>
              <a:rPr lang="en-US" dirty="0" smtClean="0"/>
            </a:br>
            <a:endParaRPr lang="en-US" dirty="0" smtClean="0"/>
          </a:p>
          <a:p>
            <a:pPr>
              <a:buNone/>
            </a:pPr>
            <a:r>
              <a:rPr lang="en-US" b="1" dirty="0" smtClean="0"/>
              <a:t>3)What material is covered in the special section?</a:t>
            </a:r>
          </a:p>
          <a:p>
            <a:pPr>
              <a:buNone/>
            </a:pPr>
            <a:r>
              <a:rPr lang="en-US" dirty="0" smtClean="0"/>
              <a:t>  a. Sample charts</a:t>
            </a:r>
          </a:p>
          <a:p>
            <a:pPr>
              <a:buNone/>
            </a:pPr>
            <a:r>
              <a:rPr lang="en-US" dirty="0" smtClean="0"/>
              <a:t>  b. Writing formats</a:t>
            </a:r>
          </a:p>
          <a:p>
            <a:pPr>
              <a:buNone/>
            </a:pPr>
            <a:r>
              <a:rPr lang="en-US" dirty="0" smtClean="0"/>
              <a:t>  c. Sample business letters</a:t>
            </a:r>
          </a:p>
          <a:p>
            <a:pPr>
              <a:buNone/>
            </a:pPr>
            <a:r>
              <a:rPr lang="en-US" dirty="0" smtClean="0"/>
              <a:t>  d. Common mistakes</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332656"/>
            <a:ext cx="8308800" cy="5788800"/>
          </a:xfrm>
        </p:spPr>
        <p:txBody>
          <a:bodyPr anchor="b"/>
          <a:lstStyle/>
          <a:p>
            <a:pPr>
              <a:buNone/>
            </a:pPr>
            <a:r>
              <a:rPr lang="en-US" b="1" dirty="0" smtClean="0"/>
              <a:t>1)Who is not a targeted buyer of this book?</a:t>
            </a:r>
          </a:p>
          <a:p>
            <a:pPr>
              <a:buNone/>
            </a:pPr>
            <a:r>
              <a:rPr lang="en-US" b="1" dirty="0" smtClean="0"/>
              <a:t>  a. Students</a:t>
            </a:r>
          </a:p>
          <a:p>
            <a:pPr>
              <a:buNone/>
            </a:pPr>
            <a:r>
              <a:rPr lang="en-US" dirty="0" smtClean="0"/>
              <a:t>  b. Legal assistants</a:t>
            </a:r>
          </a:p>
          <a:p>
            <a:pPr>
              <a:buNone/>
            </a:pPr>
            <a:r>
              <a:rPr lang="en-US" dirty="0" smtClean="0"/>
              <a:t>  c. Hotel managers</a:t>
            </a:r>
          </a:p>
          <a:p>
            <a:pPr>
              <a:buNone/>
            </a:pPr>
            <a:r>
              <a:rPr lang="en-US" dirty="0" smtClean="0"/>
              <a:t>  d. Airline executives</a:t>
            </a:r>
            <a:br>
              <a:rPr lang="en-US" dirty="0" smtClean="0"/>
            </a:br>
            <a:endParaRPr lang="en-US" dirty="0" smtClean="0"/>
          </a:p>
          <a:p>
            <a:pPr>
              <a:buNone/>
            </a:pPr>
            <a:r>
              <a:rPr lang="en-US" b="1" dirty="0" smtClean="0"/>
              <a:t>2)How does this book describe the rules of English grammar?</a:t>
            </a:r>
          </a:p>
          <a:p>
            <a:pPr>
              <a:buNone/>
            </a:pPr>
            <a:r>
              <a:rPr lang="en-US" dirty="0" smtClean="0"/>
              <a:t>  </a:t>
            </a:r>
            <a:r>
              <a:rPr lang="en-US" b="1" dirty="0" smtClean="0"/>
              <a:t>a. Clearly and correctly</a:t>
            </a:r>
          </a:p>
          <a:p>
            <a:pPr>
              <a:buNone/>
            </a:pPr>
            <a:r>
              <a:rPr lang="en-US" dirty="0" smtClean="0"/>
              <a:t>  b. Slowly and carefully</a:t>
            </a:r>
          </a:p>
          <a:p>
            <a:pPr>
              <a:buNone/>
            </a:pPr>
            <a:r>
              <a:rPr lang="en-US" dirty="0" smtClean="0"/>
              <a:t>  c. Quickly and easily</a:t>
            </a:r>
          </a:p>
          <a:p>
            <a:pPr>
              <a:buNone/>
            </a:pPr>
            <a:r>
              <a:rPr lang="en-US" dirty="0" smtClean="0"/>
              <a:t>  d. In great detail</a:t>
            </a:r>
            <a:br>
              <a:rPr lang="en-US" dirty="0" smtClean="0"/>
            </a:br>
            <a:endParaRPr lang="en-US" dirty="0" smtClean="0"/>
          </a:p>
          <a:p>
            <a:pPr>
              <a:buNone/>
            </a:pPr>
            <a:r>
              <a:rPr lang="en-US" b="1" dirty="0" smtClean="0"/>
              <a:t>3)What material is covered in the special section?</a:t>
            </a:r>
          </a:p>
          <a:p>
            <a:pPr>
              <a:buNone/>
            </a:pPr>
            <a:r>
              <a:rPr lang="en-US" dirty="0" smtClean="0"/>
              <a:t>  a. Sample charts</a:t>
            </a:r>
          </a:p>
          <a:p>
            <a:pPr>
              <a:buNone/>
            </a:pPr>
            <a:r>
              <a:rPr lang="en-US" dirty="0" smtClean="0"/>
              <a:t>  b. Writing formats</a:t>
            </a:r>
          </a:p>
          <a:p>
            <a:pPr>
              <a:buNone/>
            </a:pPr>
            <a:r>
              <a:rPr lang="en-US" dirty="0" smtClean="0"/>
              <a:t>  c. Sample business letters</a:t>
            </a:r>
          </a:p>
          <a:p>
            <a:pPr>
              <a:buNone/>
            </a:pPr>
            <a:r>
              <a:rPr lang="en-US" b="1" dirty="0" smtClean="0"/>
              <a:t>  d. Common mistakes</a:t>
            </a:r>
            <a:endParaRPr lang="en-US" dirty="0" smtClean="0"/>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208</TotalTime>
  <Words>608</Words>
  <Application>Microsoft Office PowerPoint</Application>
  <PresentationFormat>On-screen Show (4:3)</PresentationFormat>
  <Paragraphs>202</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3_Default Design</vt:lpstr>
      <vt:lpstr>PowerPoint Presentation</vt:lpstr>
      <vt:lpstr>Read the passage and answer the questions </vt:lpstr>
      <vt:lpstr>PowerPoint Presentation</vt:lpstr>
      <vt:lpstr>PowerPoint Presentation</vt:lpstr>
      <vt:lpstr>PowerPoint Presentation</vt:lpstr>
      <vt:lpstr>PowerPoint Presentation</vt:lpstr>
      <vt:lpstr>Read the passage and answer the questions</vt:lpstr>
      <vt:lpstr>PowerPoint Presentation</vt:lpstr>
      <vt:lpstr>PowerPoint Presentation</vt:lpstr>
      <vt:lpstr>    Read the passage and answer the questions</vt:lpstr>
      <vt:lpstr>PowerPoint Presentation</vt:lpstr>
      <vt:lpstr>PowerPoint Presentation</vt:lpstr>
      <vt:lpstr>    Read the passage and answer the questions</vt:lpstr>
      <vt:lpstr>PowerPoint Presentation</vt:lpstr>
      <vt:lpstr>PowerPoint Presentation</vt:lpstr>
      <vt:lpstr>Read the passage and answer the questions</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c:creator>
  <cp:lastModifiedBy>a</cp:lastModifiedBy>
  <cp:revision>109</cp:revision>
  <dcterms:created xsi:type="dcterms:W3CDTF">2014-01-08T11:33:03Z</dcterms:created>
  <dcterms:modified xsi:type="dcterms:W3CDTF">2015-05-04T08:06:07Z</dcterms:modified>
</cp:coreProperties>
</file>