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57" r:id="rId3"/>
    <p:sldId id="269" r:id="rId4"/>
    <p:sldId id="268" r:id="rId5"/>
    <p:sldId id="260" r:id="rId6"/>
    <p:sldId id="261" r:id="rId7"/>
    <p:sldId id="270" r:id="rId8"/>
    <p:sldId id="262" r:id="rId9"/>
    <p:sldId id="271" r:id="rId10"/>
    <p:sldId id="263" r:id="rId11"/>
    <p:sldId id="264" r:id="rId12"/>
    <p:sldId id="272" r:id="rId13"/>
    <p:sldId id="265" r:id="rId14"/>
    <p:sldId id="273" r:id="rId15"/>
    <p:sldId id="266"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171736" y="658127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360" y="-387424"/>
            <a:ext cx="1152000" cy="1152000"/>
          </a:xfrm>
          <a:prstGeom prst="rect">
            <a:avLst/>
          </a:prstGeom>
        </p:spPr>
      </p:pic>
      <p:sp>
        <p:nvSpPr>
          <p:cNvPr id="2" name="TextBox 1"/>
          <p:cNvSpPr txBox="1"/>
          <p:nvPr userDrawn="1"/>
        </p:nvSpPr>
        <p:spPr>
          <a:xfrm>
            <a:off x="992188" y="0"/>
            <a:ext cx="5235996" cy="369332"/>
          </a:xfrm>
          <a:prstGeom prst="rect">
            <a:avLst/>
          </a:prstGeom>
          <a:noFill/>
        </p:spPr>
        <p:txBody>
          <a:bodyPr wrap="square" rtlCol="0">
            <a:spAutoFit/>
          </a:bodyPr>
          <a:lstStyle/>
          <a:p>
            <a:r>
              <a:rPr lang="en-IN" b="1" dirty="0" smtClean="0">
                <a:solidFill>
                  <a:schemeClr val="bg1"/>
                </a:solidFill>
              </a:rPr>
              <a:t>TOEIC Reading Comprehension Exercise 16</a:t>
            </a:r>
            <a:endParaRPr lang="en-IN"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smtClean="0">
                <a:solidFill>
                  <a:schemeClr val="accent6">
                    <a:lumMod val="50000"/>
                  </a:schemeClr>
                </a:solidFill>
              </a:rPr>
              <a:t>Exercise 16</a:t>
            </a:r>
          </a:p>
          <a:p>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560" y="620688"/>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24480" y="960660"/>
            <a:ext cx="8568000" cy="6048000"/>
          </a:xfrm>
        </p:spPr>
        <p:txBody>
          <a:bodyPr/>
          <a:lstStyle/>
          <a:p>
            <a:endParaRPr lang="en-US" dirty="0" smtClean="0"/>
          </a:p>
          <a:p>
            <a:pPr>
              <a:buNone/>
            </a:pPr>
            <a:r>
              <a:rPr lang="en-US" dirty="0" smtClean="0"/>
              <a:t>   The Arctic Fox is a small fox found commonly in the arctic regions of the world. Measuring a little less than three feet in length, this fox is mottled brown in the summer and pure white in the winter. Adult foxes weigh between six and twenty pounds, though most are closer to six. Its thick fur coat helps insulate it from the freezing temperatures and windswept snow.</a:t>
            </a:r>
          </a:p>
          <a:p>
            <a:pPr>
              <a:buNone/>
            </a:pPr>
            <a:r>
              <a:rPr lang="en-US" dirty="0" smtClean="0"/>
              <a:t>   The Arctic Fox is the ultimate survivor. It will east just about anything including insects, small mammals, birds, ducks, geese, eggs, and even an occasional Snowy Owl. Lemmings, small mouse-like mammals are its most common prey. In fact, when populations of Lemmings crash every three or four years, so do populations of foxes. Arctic Foxes will eat berries and seaweed as well. When food is scarce, Arctic Foxes become scavengers. The Arctic Fox is sometimes preyed upon by Polar Bears.</a:t>
            </a:r>
          </a:p>
          <a:p>
            <a:pPr>
              <a:buNone/>
            </a:pPr>
            <a:r>
              <a:rPr lang="en-US" dirty="0" smtClean="0"/>
              <a:t>   Arctic Fox Vixens (female foxes) can give birth to as many as 25 kits (baby foxes) in the springtime  (the largest of any carnivore). Most litters, however, contain between five and eight kits. Both male and female foxes help take care of the young.</a:t>
            </a:r>
          </a:p>
          <a:p>
            <a:pPr>
              <a:buNone/>
            </a:pPr>
            <a:r>
              <a:rPr lang="en-US" dirty="0" smtClean="0"/>
              <a:t>   While the Arctic Fox is common throughout much of the Arctic region, it is exceedingly rare in the Scandinavian nations of Norway, Sweden, and Finland, where populations never recovered from severe overhunting. In addition, recent movements of the Red Fox into Arctic Fox territory (probably as a result of global warming) threatens the Arctic Fox population as well.</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 What is the main prey of the Arctic Fox?</a:t>
            </a:r>
          </a:p>
          <a:p>
            <a:pPr>
              <a:buNone/>
            </a:pPr>
            <a:r>
              <a:rPr lang="en-US" dirty="0" smtClean="0"/>
              <a:t>  a. Insects</a:t>
            </a:r>
          </a:p>
          <a:p>
            <a:pPr>
              <a:buNone/>
            </a:pPr>
            <a:r>
              <a:rPr lang="en-US" dirty="0" smtClean="0"/>
              <a:t>  b. Lemmings</a:t>
            </a:r>
          </a:p>
          <a:p>
            <a:pPr>
              <a:buNone/>
            </a:pPr>
            <a:r>
              <a:rPr lang="en-US" dirty="0" smtClean="0"/>
              <a:t>  c. Birds</a:t>
            </a:r>
          </a:p>
          <a:p>
            <a:pPr>
              <a:buNone/>
            </a:pPr>
            <a:r>
              <a:rPr lang="en-US" dirty="0" smtClean="0"/>
              <a:t>  d. Eggs</a:t>
            </a:r>
          </a:p>
          <a:p>
            <a:endParaRPr lang="en-US" b="1" dirty="0" smtClean="0"/>
          </a:p>
          <a:p>
            <a:pPr>
              <a:buNone/>
            </a:pPr>
            <a:r>
              <a:rPr lang="en-US" b="1" dirty="0" smtClean="0"/>
              <a:t>2) Where would I find information about threats to the Arctic Fox?</a:t>
            </a:r>
          </a:p>
          <a:p>
            <a:pPr>
              <a:buNone/>
            </a:pPr>
            <a:r>
              <a:rPr lang="en-US" dirty="0" smtClean="0"/>
              <a:t>  a. Concluding paragraph</a:t>
            </a:r>
          </a:p>
          <a:p>
            <a:pPr>
              <a:buNone/>
            </a:pPr>
            <a:r>
              <a:rPr lang="en-US" dirty="0" smtClean="0"/>
              <a:t>  b. Introductory paragraph</a:t>
            </a:r>
          </a:p>
          <a:p>
            <a:pPr>
              <a:buNone/>
            </a:pPr>
            <a:r>
              <a:rPr lang="en-US" dirty="0" smtClean="0"/>
              <a:t>  c. Third paragraph</a:t>
            </a:r>
          </a:p>
          <a:p>
            <a:pPr>
              <a:buNone/>
            </a:pPr>
            <a:r>
              <a:rPr lang="en-US" dirty="0" smtClean="0"/>
              <a:t>  d. Second paragraph</a:t>
            </a:r>
          </a:p>
          <a:p>
            <a:endParaRPr lang="en-US" dirty="0" smtClean="0"/>
          </a:p>
          <a:p>
            <a:pPr>
              <a:buNone/>
            </a:pPr>
            <a:r>
              <a:rPr lang="en-US" b="1" dirty="0" smtClean="0"/>
              <a:t>3) Populations of Arctic Foxes rise and fall according to….</a:t>
            </a:r>
          </a:p>
          <a:p>
            <a:pPr>
              <a:buNone/>
            </a:pPr>
            <a:r>
              <a:rPr lang="en-US" dirty="0" smtClean="0"/>
              <a:t>  a. The population of lemmings</a:t>
            </a:r>
          </a:p>
          <a:p>
            <a:pPr>
              <a:buNone/>
            </a:pPr>
            <a:r>
              <a:rPr lang="en-US" dirty="0" smtClean="0"/>
              <a:t>  b. The severity of the winter</a:t>
            </a:r>
          </a:p>
          <a:p>
            <a:pPr>
              <a:buNone/>
            </a:pPr>
            <a:r>
              <a:rPr lang="en-US" dirty="0" smtClean="0"/>
              <a:t>  c. The population of polar bears</a:t>
            </a:r>
          </a:p>
          <a:p>
            <a:pPr>
              <a:buNone/>
            </a:pPr>
            <a:r>
              <a:rPr lang="en-US" dirty="0" smtClean="0"/>
              <a:t>  d. The warmth of the summer</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 What is the main prey of the Arctic Fox?</a:t>
            </a:r>
          </a:p>
          <a:p>
            <a:pPr>
              <a:buNone/>
            </a:pPr>
            <a:r>
              <a:rPr lang="en-US" dirty="0" smtClean="0"/>
              <a:t>  a. Insects</a:t>
            </a:r>
          </a:p>
          <a:p>
            <a:pPr>
              <a:buNone/>
            </a:pPr>
            <a:r>
              <a:rPr lang="en-US" b="1" dirty="0" smtClean="0"/>
              <a:t>  b. Lemmings</a:t>
            </a:r>
          </a:p>
          <a:p>
            <a:pPr>
              <a:buNone/>
            </a:pPr>
            <a:r>
              <a:rPr lang="en-US" dirty="0" smtClean="0"/>
              <a:t>  c. Birds</a:t>
            </a:r>
          </a:p>
          <a:p>
            <a:pPr>
              <a:buNone/>
            </a:pPr>
            <a:r>
              <a:rPr lang="en-US" dirty="0" smtClean="0"/>
              <a:t>  d. Eggs</a:t>
            </a:r>
          </a:p>
          <a:p>
            <a:endParaRPr lang="en-US" b="1" dirty="0" smtClean="0"/>
          </a:p>
          <a:p>
            <a:pPr>
              <a:buNone/>
            </a:pPr>
            <a:r>
              <a:rPr lang="en-US" b="1" dirty="0" smtClean="0"/>
              <a:t>2) Where would I find information about threats to the Arctic Fox?</a:t>
            </a:r>
          </a:p>
          <a:p>
            <a:pPr>
              <a:buNone/>
            </a:pPr>
            <a:r>
              <a:rPr lang="en-US" dirty="0" smtClean="0"/>
              <a:t>  </a:t>
            </a:r>
            <a:r>
              <a:rPr lang="en-US" b="1" dirty="0" smtClean="0"/>
              <a:t>a. Concluding paragraph</a:t>
            </a:r>
          </a:p>
          <a:p>
            <a:pPr>
              <a:buNone/>
            </a:pPr>
            <a:r>
              <a:rPr lang="en-US" dirty="0" smtClean="0"/>
              <a:t>  b. Introductory paragraph</a:t>
            </a:r>
          </a:p>
          <a:p>
            <a:pPr>
              <a:buNone/>
            </a:pPr>
            <a:r>
              <a:rPr lang="en-US" dirty="0" smtClean="0"/>
              <a:t>  c. Third paragraph</a:t>
            </a:r>
          </a:p>
          <a:p>
            <a:pPr>
              <a:buNone/>
            </a:pPr>
            <a:r>
              <a:rPr lang="en-US" dirty="0" smtClean="0"/>
              <a:t>  d. Second paragraph</a:t>
            </a:r>
          </a:p>
          <a:p>
            <a:endParaRPr lang="en-US" dirty="0" smtClean="0"/>
          </a:p>
          <a:p>
            <a:pPr>
              <a:buNone/>
            </a:pPr>
            <a:r>
              <a:rPr lang="en-US" b="1" dirty="0" smtClean="0"/>
              <a:t>3) Populations of Arctic Foxes rise and fall according to….</a:t>
            </a:r>
          </a:p>
          <a:p>
            <a:pPr>
              <a:buNone/>
            </a:pPr>
            <a:r>
              <a:rPr lang="en-US" b="1" dirty="0" smtClean="0"/>
              <a:t>  a. The population of lemmings</a:t>
            </a:r>
          </a:p>
          <a:p>
            <a:pPr>
              <a:buNone/>
            </a:pPr>
            <a:r>
              <a:rPr lang="en-US" dirty="0" smtClean="0"/>
              <a:t>  b. The severity of the winter</a:t>
            </a:r>
          </a:p>
          <a:p>
            <a:pPr>
              <a:buNone/>
            </a:pPr>
            <a:r>
              <a:rPr lang="en-US" dirty="0" smtClean="0"/>
              <a:t>  c. The population of polar bears</a:t>
            </a:r>
          </a:p>
          <a:p>
            <a:pPr>
              <a:buNone/>
            </a:pPr>
            <a:r>
              <a:rPr lang="en-US" dirty="0" smtClean="0"/>
              <a:t>  d. The warmth of the summer</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4) What to Arctic Foxes do when food is scarce?</a:t>
            </a:r>
          </a:p>
          <a:p>
            <a:pPr>
              <a:buNone/>
            </a:pPr>
            <a:r>
              <a:rPr lang="en-US" dirty="0" smtClean="0"/>
              <a:t>  a. Become prey for polar bears</a:t>
            </a:r>
          </a:p>
          <a:p>
            <a:pPr>
              <a:buNone/>
            </a:pPr>
            <a:r>
              <a:rPr lang="en-US" dirty="0" smtClean="0"/>
              <a:t>  b. Eat more berries and seaweed</a:t>
            </a:r>
          </a:p>
          <a:p>
            <a:pPr>
              <a:buNone/>
            </a:pPr>
            <a:r>
              <a:rPr lang="en-US" dirty="0" smtClean="0"/>
              <a:t>  c. Move south</a:t>
            </a:r>
          </a:p>
          <a:p>
            <a:pPr>
              <a:buNone/>
            </a:pPr>
            <a:r>
              <a:rPr lang="en-US" dirty="0" smtClean="0"/>
              <a:t>  d. Become scavengers</a:t>
            </a:r>
          </a:p>
          <a:p>
            <a:endParaRPr lang="en-US" dirty="0" smtClean="0"/>
          </a:p>
          <a:p>
            <a:pPr>
              <a:buNone/>
            </a:pPr>
            <a:r>
              <a:rPr lang="en-US" b="1" dirty="0" smtClean="0"/>
              <a:t>5) How often to Arctic Foxes eat Snowy Owls?</a:t>
            </a:r>
          </a:p>
          <a:p>
            <a:pPr>
              <a:buNone/>
            </a:pPr>
            <a:r>
              <a:rPr lang="en-US" dirty="0" smtClean="0"/>
              <a:t>  a. Not often</a:t>
            </a:r>
          </a:p>
          <a:p>
            <a:pPr>
              <a:buNone/>
            </a:pPr>
            <a:r>
              <a:rPr lang="en-US" dirty="0" smtClean="0"/>
              <a:t>  b. Very often</a:t>
            </a:r>
          </a:p>
          <a:p>
            <a:pPr>
              <a:buNone/>
            </a:pPr>
            <a:r>
              <a:rPr lang="en-US" dirty="0" smtClean="0"/>
              <a:t>  c. Somewhat often</a:t>
            </a:r>
          </a:p>
          <a:p>
            <a:pPr>
              <a:buNone/>
            </a:pPr>
            <a:r>
              <a:rPr lang="en-US" dirty="0" smtClean="0"/>
              <a:t>  d. Never</a:t>
            </a:r>
          </a:p>
          <a:p>
            <a:endParaRPr lang="en-US" dirty="0" smtClean="0"/>
          </a:p>
          <a:p>
            <a:pPr>
              <a:buNone/>
            </a:pPr>
            <a:r>
              <a:rPr lang="en-US" b="1" dirty="0" smtClean="0"/>
              <a:t>6) Which is NOT true about the size of an Arctic Fox?</a:t>
            </a:r>
          </a:p>
          <a:p>
            <a:pPr>
              <a:buNone/>
            </a:pPr>
            <a:r>
              <a:rPr lang="en-US" dirty="0" smtClean="0"/>
              <a:t>  a. Most are near six pounds</a:t>
            </a:r>
          </a:p>
          <a:p>
            <a:pPr>
              <a:buNone/>
            </a:pPr>
            <a:r>
              <a:rPr lang="en-US" dirty="0" smtClean="0"/>
              <a:t>  b. Most are close to 20 pounds</a:t>
            </a:r>
          </a:p>
          <a:p>
            <a:pPr>
              <a:buNone/>
            </a:pPr>
            <a:r>
              <a:rPr lang="en-US" dirty="0" smtClean="0"/>
              <a:t>  c. Some can reach 20 pounds</a:t>
            </a:r>
          </a:p>
          <a:p>
            <a:pPr>
              <a:buNone/>
            </a:pPr>
            <a:r>
              <a:rPr lang="en-US" dirty="0" smtClean="0"/>
              <a:t>  d. They can grow to three feet in length</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4) What to Arctic Foxes do when food is scarce?</a:t>
            </a:r>
          </a:p>
          <a:p>
            <a:pPr>
              <a:buNone/>
            </a:pPr>
            <a:r>
              <a:rPr lang="en-US" dirty="0" smtClean="0"/>
              <a:t>  a. Become prey for polar bears</a:t>
            </a:r>
          </a:p>
          <a:p>
            <a:pPr>
              <a:buNone/>
            </a:pPr>
            <a:r>
              <a:rPr lang="en-US" dirty="0" smtClean="0"/>
              <a:t>  b. Eat more berries and seaweed</a:t>
            </a:r>
          </a:p>
          <a:p>
            <a:pPr>
              <a:buNone/>
            </a:pPr>
            <a:r>
              <a:rPr lang="en-US" dirty="0" smtClean="0"/>
              <a:t>  c. Move south</a:t>
            </a:r>
          </a:p>
          <a:p>
            <a:pPr>
              <a:buNone/>
            </a:pPr>
            <a:r>
              <a:rPr lang="en-US" b="1" dirty="0" smtClean="0"/>
              <a:t>  d. Become scavengers</a:t>
            </a:r>
          </a:p>
          <a:p>
            <a:endParaRPr lang="en-US" dirty="0" smtClean="0"/>
          </a:p>
          <a:p>
            <a:pPr>
              <a:buNone/>
            </a:pPr>
            <a:r>
              <a:rPr lang="en-US" b="1" dirty="0" smtClean="0"/>
              <a:t>5) How often to Arctic Foxes eat Snowy Owls?</a:t>
            </a:r>
          </a:p>
          <a:p>
            <a:pPr>
              <a:buNone/>
            </a:pPr>
            <a:r>
              <a:rPr lang="en-US" b="1" dirty="0" smtClean="0"/>
              <a:t>  a. Not often</a:t>
            </a:r>
          </a:p>
          <a:p>
            <a:pPr>
              <a:buNone/>
            </a:pPr>
            <a:r>
              <a:rPr lang="en-US" dirty="0" smtClean="0"/>
              <a:t>  b. Very often</a:t>
            </a:r>
          </a:p>
          <a:p>
            <a:pPr>
              <a:buNone/>
            </a:pPr>
            <a:r>
              <a:rPr lang="en-US" dirty="0" smtClean="0"/>
              <a:t>  c. Somewhat often</a:t>
            </a:r>
          </a:p>
          <a:p>
            <a:pPr>
              <a:buNone/>
            </a:pPr>
            <a:r>
              <a:rPr lang="en-US" dirty="0" smtClean="0"/>
              <a:t>  d. Never</a:t>
            </a:r>
          </a:p>
          <a:p>
            <a:endParaRPr lang="en-US" dirty="0" smtClean="0"/>
          </a:p>
          <a:p>
            <a:pPr>
              <a:buNone/>
            </a:pPr>
            <a:r>
              <a:rPr lang="en-US" b="1" dirty="0" smtClean="0"/>
              <a:t>6) Which is NOT true about the size of an Arctic Fox?</a:t>
            </a:r>
          </a:p>
          <a:p>
            <a:pPr>
              <a:buNone/>
            </a:pPr>
            <a:r>
              <a:rPr lang="en-US" dirty="0" smtClean="0"/>
              <a:t>  a. Most are near six pounds</a:t>
            </a:r>
          </a:p>
          <a:p>
            <a:pPr>
              <a:buNone/>
            </a:pPr>
            <a:r>
              <a:rPr lang="en-US" dirty="0" smtClean="0"/>
              <a:t>  </a:t>
            </a:r>
            <a:r>
              <a:rPr lang="en-US" b="1" dirty="0" smtClean="0"/>
              <a:t>b. Most are close to 20 pounds</a:t>
            </a:r>
          </a:p>
          <a:p>
            <a:pPr>
              <a:buNone/>
            </a:pPr>
            <a:r>
              <a:rPr lang="en-US" dirty="0" smtClean="0"/>
              <a:t>  c. Some can reach 20 pounds</a:t>
            </a:r>
          </a:p>
          <a:p>
            <a:pPr>
              <a:buNone/>
            </a:pPr>
            <a:r>
              <a:rPr lang="en-US" dirty="0" smtClean="0"/>
              <a:t>  d. They can grow to three feet in length</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7) Complete the analogy: </a:t>
            </a:r>
          </a:p>
          <a:p>
            <a:pPr>
              <a:buNone/>
            </a:pPr>
            <a:r>
              <a:rPr lang="en-US" b="1" dirty="0" smtClean="0"/>
              <a:t>     Vixen: Fox :: ________ : Lion</a:t>
            </a:r>
          </a:p>
          <a:p>
            <a:pPr>
              <a:buNone/>
            </a:pPr>
            <a:r>
              <a:rPr lang="en-US" dirty="0" smtClean="0"/>
              <a:t>  a. Cub</a:t>
            </a:r>
          </a:p>
          <a:p>
            <a:pPr>
              <a:buNone/>
            </a:pPr>
            <a:r>
              <a:rPr lang="en-US" dirty="0" smtClean="0"/>
              <a:t>  b. Savanna</a:t>
            </a:r>
          </a:p>
          <a:p>
            <a:pPr>
              <a:buNone/>
            </a:pPr>
            <a:r>
              <a:rPr lang="en-US" dirty="0" smtClean="0"/>
              <a:t>  c. Tiger</a:t>
            </a:r>
          </a:p>
          <a:p>
            <a:pPr>
              <a:buNone/>
            </a:pPr>
            <a:r>
              <a:rPr lang="en-US" dirty="0" smtClean="0"/>
              <a:t>  d. Lioness</a:t>
            </a:r>
          </a:p>
          <a:p>
            <a:endParaRPr lang="en-US" dirty="0" smtClean="0"/>
          </a:p>
          <a:p>
            <a:pPr>
              <a:buNone/>
            </a:pPr>
            <a:r>
              <a:rPr lang="en-US" b="1" dirty="0" smtClean="0"/>
              <a:t>8) What does the word “insulate” mean in the sentence below?</a:t>
            </a:r>
          </a:p>
          <a:p>
            <a:pPr>
              <a:buNone/>
            </a:pPr>
            <a:r>
              <a:rPr lang="en-US" b="1" dirty="0" smtClean="0"/>
              <a:t>    Its thick fur coat helps insulate it from the freezing temperatures and windswept snow.</a:t>
            </a:r>
          </a:p>
          <a:p>
            <a:pPr>
              <a:buNone/>
            </a:pPr>
            <a:r>
              <a:rPr lang="en-US" dirty="0" smtClean="0"/>
              <a:t>  a. Warn</a:t>
            </a:r>
          </a:p>
          <a:p>
            <a:pPr>
              <a:buNone/>
            </a:pPr>
            <a:r>
              <a:rPr lang="en-US" dirty="0" smtClean="0"/>
              <a:t>  b. Cool</a:t>
            </a:r>
          </a:p>
          <a:p>
            <a:pPr>
              <a:buNone/>
            </a:pPr>
            <a:r>
              <a:rPr lang="en-US" dirty="0" smtClean="0"/>
              <a:t>  c. Catch</a:t>
            </a:r>
          </a:p>
          <a:p>
            <a:pPr>
              <a:buNone/>
            </a:pPr>
            <a:r>
              <a:rPr lang="en-US" dirty="0" smtClean="0"/>
              <a:t>  d. Protect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7) Complete the analogy: </a:t>
            </a:r>
          </a:p>
          <a:p>
            <a:pPr>
              <a:buNone/>
            </a:pPr>
            <a:r>
              <a:rPr lang="en-US" b="1" dirty="0" smtClean="0"/>
              <a:t>     Vixen: Fox :: ________ : Lion</a:t>
            </a:r>
          </a:p>
          <a:p>
            <a:pPr>
              <a:buNone/>
            </a:pPr>
            <a:r>
              <a:rPr lang="en-US" dirty="0" smtClean="0"/>
              <a:t>  a. Cub</a:t>
            </a:r>
          </a:p>
          <a:p>
            <a:pPr>
              <a:buNone/>
            </a:pPr>
            <a:r>
              <a:rPr lang="en-US" dirty="0" smtClean="0"/>
              <a:t>  b. Savanna</a:t>
            </a:r>
          </a:p>
          <a:p>
            <a:pPr>
              <a:buNone/>
            </a:pPr>
            <a:r>
              <a:rPr lang="en-US" dirty="0" smtClean="0"/>
              <a:t>  c. Tiger</a:t>
            </a:r>
          </a:p>
          <a:p>
            <a:pPr>
              <a:buNone/>
            </a:pPr>
            <a:r>
              <a:rPr lang="en-US" b="1" dirty="0" smtClean="0"/>
              <a:t>  d. Lioness</a:t>
            </a:r>
          </a:p>
          <a:p>
            <a:endParaRPr lang="en-US" dirty="0" smtClean="0"/>
          </a:p>
          <a:p>
            <a:pPr>
              <a:buNone/>
            </a:pPr>
            <a:r>
              <a:rPr lang="en-US" b="1" dirty="0" smtClean="0"/>
              <a:t>8) What does the word “insulate” mean in the sentence below?</a:t>
            </a:r>
          </a:p>
          <a:p>
            <a:pPr>
              <a:buNone/>
            </a:pPr>
            <a:r>
              <a:rPr lang="en-US" b="1" dirty="0" smtClean="0"/>
              <a:t>    Its thick fur coat helps insulate it from the freezing temperatures and windswept snow.</a:t>
            </a:r>
          </a:p>
          <a:p>
            <a:pPr>
              <a:buNone/>
            </a:pPr>
            <a:r>
              <a:rPr lang="en-US" dirty="0" smtClean="0"/>
              <a:t>  a. Warn</a:t>
            </a:r>
          </a:p>
          <a:p>
            <a:pPr>
              <a:buNone/>
            </a:pPr>
            <a:r>
              <a:rPr lang="en-US" dirty="0" smtClean="0"/>
              <a:t>  b. Cool</a:t>
            </a:r>
          </a:p>
          <a:p>
            <a:pPr>
              <a:buNone/>
            </a:pPr>
            <a:r>
              <a:rPr lang="en-US" dirty="0" smtClean="0"/>
              <a:t>  c. Catch</a:t>
            </a:r>
          </a:p>
          <a:p>
            <a:pPr>
              <a:buNone/>
            </a:pPr>
            <a:r>
              <a:rPr lang="en-US" dirty="0" smtClean="0"/>
              <a:t>  </a:t>
            </a:r>
            <a:r>
              <a:rPr lang="en-US" b="1" dirty="0" smtClean="0"/>
              <a:t>d. Protect</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576" y="692696"/>
            <a:ext cx="8453437" cy="360363"/>
          </a:xfrm>
        </p:spPr>
        <p:txBody>
          <a:bodyPr/>
          <a:lstStyle/>
          <a:p>
            <a:r>
              <a:rPr lang="en-US" sz="2400" dirty="0" smtClean="0">
                <a:solidFill>
                  <a:schemeClr val="accent2">
                    <a:lumMod val="75000"/>
                  </a:schemeClr>
                </a:solidFill>
              </a:rPr>
              <a:t>Read the passage and answer the questions</a:t>
            </a:r>
            <a:r>
              <a:rPr lang="en-GB" dirty="0" smtClean="0"/>
              <a:t/>
            </a:r>
            <a:br>
              <a:rPr lang="en-GB" dirty="0" smtClean="0"/>
            </a:br>
            <a:endParaRPr lang="en-US" dirty="0"/>
          </a:p>
        </p:txBody>
      </p:sp>
      <p:sp>
        <p:nvSpPr>
          <p:cNvPr id="3" name="Content Placeholder 2"/>
          <p:cNvSpPr>
            <a:spLocks noGrp="1"/>
          </p:cNvSpPr>
          <p:nvPr>
            <p:ph idx="1"/>
          </p:nvPr>
        </p:nvSpPr>
        <p:spPr>
          <a:xfrm>
            <a:off x="251520" y="908720"/>
            <a:ext cx="8568000" cy="6048000"/>
          </a:xfrm>
        </p:spPr>
        <p:txBody>
          <a:bodyPr/>
          <a:lstStyle/>
          <a:p>
            <a:endParaRPr lang="en-US" dirty="0" smtClean="0"/>
          </a:p>
          <a:p>
            <a:endParaRPr lang="en-US" dirty="0" smtClean="0"/>
          </a:p>
          <a:p>
            <a:pPr>
              <a:buNone/>
            </a:pPr>
            <a:r>
              <a:rPr lang="en-US" dirty="0" smtClean="0"/>
              <a:t>   Patience is better than wisdom: An ounce of patience is worth a pound of brains. All men praise patience, but few can practice it. It is medicine which is good for all diseases, but it is not every garden that grows the herbs to make it with. Many people are born crying, live complaining and die disappointed. They think every person’s burden to be light and their own feathers to be heavy as lead, and yet if the truth were known, it is their fancy rather than their fate that makes thing go so hard with them. Many would be well off they could but think so.</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472" y="476672"/>
            <a:ext cx="8568000" cy="6048000"/>
          </a:xfrm>
        </p:spPr>
        <p:txBody>
          <a:bodyPr/>
          <a:lstStyle/>
          <a:p>
            <a:pPr>
              <a:buNone/>
            </a:pPr>
            <a:r>
              <a:rPr lang="en-US" b="1" dirty="0" smtClean="0">
                <a:solidFill>
                  <a:schemeClr val="tx1"/>
                </a:solidFill>
              </a:rPr>
              <a:t>1) Which one is the most likely explanation, among the following, of the author’s metaphorical statement that ‘it is not every garden that grows the herb to make it with’?</a:t>
            </a:r>
          </a:p>
          <a:p>
            <a:pPr>
              <a:buNone/>
            </a:pPr>
            <a:r>
              <a:rPr lang="en-US" dirty="0" smtClean="0"/>
              <a:t>  a. Patience is a must to solve all our problems in life</a:t>
            </a:r>
          </a:p>
          <a:p>
            <a:pPr>
              <a:buNone/>
            </a:pPr>
            <a:r>
              <a:rPr lang="en-US" dirty="0" smtClean="0"/>
              <a:t>  b. Patience is a rare herb that cures all diseases</a:t>
            </a:r>
          </a:p>
          <a:p>
            <a:pPr>
              <a:buNone/>
            </a:pPr>
            <a:r>
              <a:rPr lang="en-US" dirty="0" smtClean="0"/>
              <a:t>  c. Patience is quite difficult to practice</a:t>
            </a:r>
          </a:p>
          <a:p>
            <a:pPr>
              <a:buNone/>
            </a:pPr>
            <a:r>
              <a:rPr lang="en-US" dirty="0" smtClean="0"/>
              <a:t>  d. It is only a small number of people that are found observing patience in life</a:t>
            </a:r>
          </a:p>
          <a:p>
            <a:endParaRPr lang="en-US" dirty="0" smtClean="0">
              <a:solidFill>
                <a:schemeClr val="accent2"/>
              </a:solidFill>
            </a:endParaRPr>
          </a:p>
          <a:p>
            <a:pPr>
              <a:buNone/>
            </a:pPr>
            <a:r>
              <a:rPr lang="en-US" b="1" dirty="0" smtClean="0">
                <a:solidFill>
                  <a:schemeClr val="tx1"/>
                </a:solidFill>
              </a:rPr>
              <a:t>2) The writer’s remark ‘they think every person’s burden to be light and their own feathers to be heavy as lead’ is very significant. It means </a:t>
            </a:r>
          </a:p>
          <a:p>
            <a:pPr>
              <a:buNone/>
            </a:pPr>
            <a:r>
              <a:rPr lang="en-US" dirty="0" smtClean="0"/>
              <a:t>  a. They are always worried and dejected</a:t>
            </a:r>
          </a:p>
          <a:p>
            <a:pPr>
              <a:buNone/>
            </a:pPr>
            <a:r>
              <a:rPr lang="en-US" dirty="0" smtClean="0"/>
              <a:t>  b. They consider their own problem to be difficult to solve as compared with problems of other people</a:t>
            </a:r>
          </a:p>
          <a:p>
            <a:pPr>
              <a:buNone/>
            </a:pPr>
            <a:r>
              <a:rPr lang="en-US" dirty="0" smtClean="0"/>
              <a:t>  c. They feel that they alone face serious problems while alone have nice time</a:t>
            </a:r>
          </a:p>
          <a:p>
            <a:pPr>
              <a:buNone/>
            </a:pPr>
            <a:r>
              <a:rPr lang="en-US" dirty="0" smtClean="0"/>
              <a:t>  d. They remain very much worried about their problem</a:t>
            </a:r>
          </a:p>
          <a:p>
            <a:pPr>
              <a:buNone/>
            </a:pPr>
            <a:endParaRPr lang="en-US" dirty="0" smtClean="0">
              <a:solidFill>
                <a:schemeClr val="accent2"/>
              </a:solidFill>
            </a:endParaRPr>
          </a:p>
          <a:p>
            <a:pPr>
              <a:buNone/>
            </a:pPr>
            <a:r>
              <a:rPr lang="en-US" b="1" dirty="0" smtClean="0">
                <a:solidFill>
                  <a:schemeClr val="tx1"/>
                </a:solidFill>
              </a:rPr>
              <a:t>3) The writer’s remark ‘it is their fancy rather than their fate’ means </a:t>
            </a:r>
          </a:p>
          <a:p>
            <a:pPr>
              <a:buNone/>
            </a:pPr>
            <a:r>
              <a:rPr lang="en-US" dirty="0" smtClean="0"/>
              <a:t>  a. They are unhappy because they think that way and not because it is their destiny</a:t>
            </a:r>
          </a:p>
          <a:p>
            <a:pPr>
              <a:buNone/>
            </a:pPr>
            <a:r>
              <a:rPr lang="en-US" dirty="0" smtClean="0"/>
              <a:t>  b. They are fatalists rather than imaginative</a:t>
            </a:r>
          </a:p>
          <a:p>
            <a:pPr>
              <a:buNone/>
            </a:pPr>
            <a:r>
              <a:rPr lang="en-US" dirty="0" smtClean="0"/>
              <a:t>  c. They have a wrong approach to life</a:t>
            </a:r>
          </a:p>
          <a:p>
            <a:pPr>
              <a:buNone/>
            </a:pPr>
            <a:r>
              <a:rPr lang="en-US" dirty="0" smtClean="0"/>
              <a:t>  d. They have a negative attitude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472" y="476672"/>
            <a:ext cx="8568000" cy="6048000"/>
          </a:xfrm>
        </p:spPr>
        <p:txBody>
          <a:bodyPr/>
          <a:lstStyle/>
          <a:p>
            <a:pPr>
              <a:buNone/>
            </a:pPr>
            <a:r>
              <a:rPr lang="en-US" b="1" dirty="0" smtClean="0">
                <a:solidFill>
                  <a:schemeClr val="tx1"/>
                </a:solidFill>
              </a:rPr>
              <a:t>1) Which one is the most likely explanation, among the following, of the author’s metaphorical statement that ‘it is not every garden that grows the herb to make it with’?</a:t>
            </a:r>
          </a:p>
          <a:p>
            <a:pPr>
              <a:buNone/>
            </a:pPr>
            <a:r>
              <a:rPr lang="en-US" dirty="0" smtClean="0"/>
              <a:t>  a. Patience is a must to solve all our problems in life</a:t>
            </a:r>
          </a:p>
          <a:p>
            <a:pPr>
              <a:buNone/>
            </a:pPr>
            <a:r>
              <a:rPr lang="en-US" dirty="0" smtClean="0"/>
              <a:t>  b. Patience is a rare herb that cures all diseases</a:t>
            </a:r>
          </a:p>
          <a:p>
            <a:pPr>
              <a:buNone/>
            </a:pPr>
            <a:r>
              <a:rPr lang="en-US" dirty="0" smtClean="0"/>
              <a:t>  c. Patience is quite difficult to practice</a:t>
            </a:r>
          </a:p>
          <a:p>
            <a:pPr>
              <a:buNone/>
            </a:pPr>
            <a:r>
              <a:rPr lang="en-US" dirty="0" smtClean="0"/>
              <a:t>  </a:t>
            </a:r>
            <a:r>
              <a:rPr lang="en-US" b="1" dirty="0" smtClean="0"/>
              <a:t>d. It is only a small number of people that are found observing patience in life</a:t>
            </a:r>
          </a:p>
          <a:p>
            <a:endParaRPr lang="en-US" dirty="0" smtClean="0">
              <a:solidFill>
                <a:schemeClr val="accent2"/>
              </a:solidFill>
            </a:endParaRPr>
          </a:p>
          <a:p>
            <a:pPr>
              <a:buNone/>
            </a:pPr>
            <a:r>
              <a:rPr lang="en-US" b="1" dirty="0" smtClean="0">
                <a:solidFill>
                  <a:schemeClr val="tx1"/>
                </a:solidFill>
              </a:rPr>
              <a:t>2) The writer’s remark ‘they think every person’s burden to be light and their own feathers to be heavy as lead’ is very significant. It means </a:t>
            </a:r>
          </a:p>
          <a:p>
            <a:pPr>
              <a:buNone/>
            </a:pPr>
            <a:r>
              <a:rPr lang="en-US" dirty="0" smtClean="0"/>
              <a:t>  a. They are always worried and dejected</a:t>
            </a:r>
          </a:p>
          <a:p>
            <a:pPr>
              <a:buNone/>
            </a:pPr>
            <a:r>
              <a:rPr lang="en-US" dirty="0" smtClean="0"/>
              <a:t>  b. They consider their own problem to be difficult to solve as compared with problems of other people</a:t>
            </a:r>
          </a:p>
          <a:p>
            <a:pPr>
              <a:buNone/>
            </a:pPr>
            <a:r>
              <a:rPr lang="en-US" b="1" dirty="0" smtClean="0"/>
              <a:t>  c. They feel that they alone face serious problems while alone have nice time</a:t>
            </a:r>
          </a:p>
          <a:p>
            <a:pPr>
              <a:buNone/>
            </a:pPr>
            <a:r>
              <a:rPr lang="en-US" dirty="0" smtClean="0"/>
              <a:t>  d. They remain very much worried about their problem</a:t>
            </a:r>
          </a:p>
          <a:p>
            <a:pPr>
              <a:buNone/>
            </a:pPr>
            <a:endParaRPr lang="en-US" dirty="0" smtClean="0">
              <a:solidFill>
                <a:schemeClr val="accent2"/>
              </a:solidFill>
            </a:endParaRPr>
          </a:p>
          <a:p>
            <a:pPr>
              <a:buNone/>
            </a:pPr>
            <a:r>
              <a:rPr lang="en-US" b="1" dirty="0" smtClean="0">
                <a:solidFill>
                  <a:schemeClr val="tx1"/>
                </a:solidFill>
              </a:rPr>
              <a:t>3) The writer’s remark ‘it is their fancy rather than their fate’ means </a:t>
            </a:r>
          </a:p>
          <a:p>
            <a:pPr>
              <a:buNone/>
            </a:pPr>
            <a:r>
              <a:rPr lang="en-US" dirty="0" smtClean="0"/>
              <a:t>  </a:t>
            </a:r>
            <a:r>
              <a:rPr lang="en-US" b="1" dirty="0" smtClean="0"/>
              <a:t>a. they are unhappy because they think that way and not because it is their destiny</a:t>
            </a:r>
          </a:p>
          <a:p>
            <a:pPr>
              <a:buNone/>
            </a:pPr>
            <a:r>
              <a:rPr lang="en-US" dirty="0" smtClean="0"/>
              <a:t>  b. They are fatalists rather than imaginative</a:t>
            </a:r>
          </a:p>
          <a:p>
            <a:pPr>
              <a:buNone/>
            </a:pPr>
            <a:r>
              <a:rPr lang="en-US" dirty="0" smtClean="0"/>
              <a:t>  c. They have a wrong approach to life</a:t>
            </a:r>
          </a:p>
          <a:p>
            <a:pPr>
              <a:buNone/>
            </a:pPr>
            <a:r>
              <a:rPr lang="en-US" dirty="0" smtClean="0"/>
              <a:t>  d. They have a negative attitude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584" y="836712"/>
            <a:ext cx="8453437" cy="360363"/>
          </a:xfrm>
        </p:spPr>
        <p:txBody>
          <a:bodyPr/>
          <a:lstStyle/>
          <a:p>
            <a:r>
              <a:rPr lang="en-US" sz="2400" dirty="0" smtClean="0">
                <a:solidFill>
                  <a:schemeClr val="accent2">
                    <a:lumMod val="75000"/>
                  </a:schemeClr>
                </a:solidFill>
              </a:rPr>
              <a:t>Read the passage and answer the questions</a:t>
            </a:r>
            <a:r>
              <a:rPr lang="en-GB" dirty="0" smtClean="0"/>
              <a:t/>
            </a:r>
            <a:br>
              <a:rPr lang="en-GB" dirty="0" smtClean="0"/>
            </a:br>
            <a:endParaRPr lang="en-US" dirty="0"/>
          </a:p>
        </p:txBody>
      </p:sp>
      <p:sp>
        <p:nvSpPr>
          <p:cNvPr id="3" name="Content Placeholder 2"/>
          <p:cNvSpPr>
            <a:spLocks noGrp="1"/>
          </p:cNvSpPr>
          <p:nvPr>
            <p:ph idx="1"/>
          </p:nvPr>
        </p:nvSpPr>
        <p:spPr>
          <a:xfrm>
            <a:off x="323528" y="908720"/>
            <a:ext cx="8568000" cy="6048000"/>
          </a:xfrm>
        </p:spPr>
        <p:txBody>
          <a:bodyPr/>
          <a:lstStyle/>
          <a:p>
            <a:endParaRPr lang="en-US" dirty="0" smtClean="0"/>
          </a:p>
          <a:p>
            <a:endParaRPr lang="en-US" dirty="0" smtClean="0"/>
          </a:p>
          <a:p>
            <a:endParaRPr lang="en-US" dirty="0" smtClean="0"/>
          </a:p>
          <a:p>
            <a:pPr>
              <a:buNone/>
            </a:pPr>
            <a:r>
              <a:rPr lang="en-US" dirty="0" smtClean="0"/>
              <a:t>   Journalism combines writing with news gathering and interpretation. While the journalist’s work obviously varies from newspaper to newspaper and from magazine to magazine, all journalists are as much as research workers, as they are writers. They cannot write their news or future stories, unless  they locate it and research them first. They must be able to read the in-between lines of the main source-news and interpret that. A great many stories hunt the journalist, who rejects most of them. He carefully sorts and sifts those, taking only a relatively very small proportion of news, may be, coming from an unexpected source. A successful journalist may gather news to the tune of 100 % but he can use them for his profession only 3-5 % He must be able to see or forecast to himself, the news for tomorrow or the day after, from the news of today; because newspapers want advance news or advance warning to give a good, exclusive and exhaustive courage to anything of interest. But a real ‘scoop’ is a very rare event. And bogus scoops also brings disrepute to the newspaper.</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marL="342900" indent="-342900">
              <a:buNone/>
            </a:pPr>
            <a:r>
              <a:rPr lang="en-US" b="1" dirty="0" smtClean="0">
                <a:solidFill>
                  <a:schemeClr val="tx1"/>
                </a:solidFill>
              </a:rPr>
              <a:t>1) According to the passage a journalist’s work includes</a:t>
            </a:r>
          </a:p>
          <a:p>
            <a:pPr marL="342900" indent="-342900">
              <a:buNone/>
            </a:pPr>
            <a:r>
              <a:rPr lang="en-US" dirty="0" smtClean="0"/>
              <a:t>  a. Writing</a:t>
            </a:r>
          </a:p>
          <a:p>
            <a:pPr marL="342900" indent="-342900">
              <a:buNone/>
            </a:pPr>
            <a:r>
              <a:rPr lang="en-US" dirty="0" smtClean="0"/>
              <a:t>  b. News gathering</a:t>
            </a:r>
          </a:p>
          <a:p>
            <a:pPr marL="342900" indent="-342900">
              <a:buNone/>
            </a:pPr>
            <a:r>
              <a:rPr lang="en-US" dirty="0" smtClean="0"/>
              <a:t>  c. Sorting out the news</a:t>
            </a:r>
          </a:p>
          <a:p>
            <a:pPr marL="342900" indent="-342900">
              <a:buNone/>
            </a:pPr>
            <a:r>
              <a:rPr lang="en-US" dirty="0" smtClean="0"/>
              <a:t>  d. All of the above</a:t>
            </a:r>
          </a:p>
          <a:p>
            <a:endParaRPr lang="en-US" dirty="0" smtClean="0"/>
          </a:p>
          <a:p>
            <a:pPr>
              <a:buNone/>
            </a:pPr>
            <a:r>
              <a:rPr lang="en-US" b="1" dirty="0" smtClean="0">
                <a:solidFill>
                  <a:schemeClr val="tx1"/>
                </a:solidFill>
              </a:rPr>
              <a:t>2) What according to the passage is the common characteristic of all journalists?</a:t>
            </a:r>
          </a:p>
          <a:p>
            <a:pPr>
              <a:buNone/>
            </a:pPr>
            <a:r>
              <a:rPr lang="en-US" dirty="0" smtClean="0"/>
              <a:t>  a. They all write for the newspapers</a:t>
            </a:r>
          </a:p>
          <a:p>
            <a:pPr>
              <a:buNone/>
            </a:pPr>
            <a:r>
              <a:rPr lang="en-US" dirty="0" smtClean="0"/>
              <a:t>  b. They all have to first probe into the news they gather</a:t>
            </a:r>
          </a:p>
          <a:p>
            <a:pPr>
              <a:buNone/>
            </a:pPr>
            <a:r>
              <a:rPr lang="en-US" dirty="0" smtClean="0"/>
              <a:t>  c. They all make an adventure to find a worthy news</a:t>
            </a:r>
          </a:p>
          <a:p>
            <a:pPr>
              <a:buNone/>
            </a:pPr>
            <a:r>
              <a:rPr lang="en-US" dirty="0" smtClean="0"/>
              <a:t>  d. They all can forecast future news</a:t>
            </a:r>
          </a:p>
          <a:p>
            <a:endParaRPr lang="en-US" dirty="0" smtClean="0"/>
          </a:p>
          <a:p>
            <a:pPr>
              <a:buNone/>
            </a:pPr>
            <a:r>
              <a:rPr lang="en-US" b="1" dirty="0" smtClean="0">
                <a:solidFill>
                  <a:schemeClr val="tx1"/>
                </a:solidFill>
              </a:rPr>
              <a:t>3) What is most important for a journalist?</a:t>
            </a:r>
          </a:p>
          <a:p>
            <a:pPr>
              <a:buNone/>
            </a:pPr>
            <a:r>
              <a:rPr lang="en-US" dirty="0" smtClean="0"/>
              <a:t>  a. He must be able to interpret the news correctly</a:t>
            </a:r>
          </a:p>
          <a:p>
            <a:pPr>
              <a:buNone/>
            </a:pPr>
            <a:r>
              <a:rPr lang="en-US" dirty="0" smtClean="0"/>
              <a:t>  b. He must know how to sort out the news</a:t>
            </a:r>
          </a:p>
          <a:p>
            <a:pPr>
              <a:buNone/>
            </a:pPr>
            <a:r>
              <a:rPr lang="en-US" dirty="0" smtClean="0"/>
              <a:t>  c. he must be able to write effectively</a:t>
            </a:r>
          </a:p>
          <a:p>
            <a:pPr>
              <a:buNone/>
            </a:pPr>
            <a:r>
              <a:rPr lang="en-US" dirty="0" smtClean="0"/>
              <a:t>  d. He must know how to gather the correct news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marL="342900" indent="-342900">
              <a:buNone/>
            </a:pPr>
            <a:r>
              <a:rPr lang="en-US" b="1" dirty="0" smtClean="0">
                <a:solidFill>
                  <a:schemeClr val="tx1"/>
                </a:solidFill>
              </a:rPr>
              <a:t>1) According to the passage a journalist’s work includes</a:t>
            </a:r>
          </a:p>
          <a:p>
            <a:pPr marL="342900" indent="-342900">
              <a:buNone/>
            </a:pPr>
            <a:r>
              <a:rPr lang="en-US" dirty="0" smtClean="0"/>
              <a:t>  a. Writing</a:t>
            </a:r>
          </a:p>
          <a:p>
            <a:pPr marL="342900" indent="-342900">
              <a:buNone/>
            </a:pPr>
            <a:r>
              <a:rPr lang="en-US" dirty="0" smtClean="0"/>
              <a:t>  b. News gathering</a:t>
            </a:r>
          </a:p>
          <a:p>
            <a:pPr marL="342900" indent="-342900">
              <a:buNone/>
            </a:pPr>
            <a:r>
              <a:rPr lang="en-US" dirty="0" smtClean="0"/>
              <a:t>  c. Sorting out the news</a:t>
            </a:r>
          </a:p>
          <a:p>
            <a:pPr marL="342900" indent="-342900">
              <a:buNone/>
            </a:pPr>
            <a:r>
              <a:rPr lang="en-US" b="1" dirty="0" smtClean="0"/>
              <a:t>  d. All of the above</a:t>
            </a:r>
          </a:p>
          <a:p>
            <a:endParaRPr lang="en-US" dirty="0" smtClean="0"/>
          </a:p>
          <a:p>
            <a:pPr>
              <a:buNone/>
            </a:pPr>
            <a:r>
              <a:rPr lang="en-US" b="1" dirty="0" smtClean="0">
                <a:solidFill>
                  <a:schemeClr val="tx1"/>
                </a:solidFill>
              </a:rPr>
              <a:t>2) What according to the passage is the common characteristic of all journalists?</a:t>
            </a:r>
          </a:p>
          <a:p>
            <a:pPr>
              <a:buNone/>
            </a:pPr>
            <a:r>
              <a:rPr lang="en-US" dirty="0" smtClean="0"/>
              <a:t>  a. They all write for the newspapers</a:t>
            </a:r>
          </a:p>
          <a:p>
            <a:pPr>
              <a:buNone/>
            </a:pPr>
            <a:r>
              <a:rPr lang="en-US" dirty="0" smtClean="0"/>
              <a:t>  </a:t>
            </a:r>
            <a:r>
              <a:rPr lang="en-US" b="1" dirty="0" smtClean="0"/>
              <a:t>b. They all have to first probe into the news they gather</a:t>
            </a:r>
          </a:p>
          <a:p>
            <a:pPr>
              <a:buNone/>
            </a:pPr>
            <a:r>
              <a:rPr lang="en-US" dirty="0" smtClean="0"/>
              <a:t>  c. They all make an adventure to find a worthy news</a:t>
            </a:r>
          </a:p>
          <a:p>
            <a:pPr>
              <a:buNone/>
            </a:pPr>
            <a:r>
              <a:rPr lang="en-US" dirty="0" smtClean="0"/>
              <a:t>  d. They all can forecast future news</a:t>
            </a:r>
          </a:p>
          <a:p>
            <a:endParaRPr lang="en-US" dirty="0" smtClean="0"/>
          </a:p>
          <a:p>
            <a:pPr>
              <a:buNone/>
            </a:pPr>
            <a:r>
              <a:rPr lang="en-US" b="1" dirty="0" smtClean="0">
                <a:solidFill>
                  <a:schemeClr val="tx1"/>
                </a:solidFill>
              </a:rPr>
              <a:t>3) What is most important for a journalist?</a:t>
            </a:r>
          </a:p>
          <a:p>
            <a:pPr>
              <a:buNone/>
            </a:pPr>
            <a:r>
              <a:rPr lang="en-US" dirty="0" smtClean="0"/>
              <a:t>  </a:t>
            </a:r>
            <a:r>
              <a:rPr lang="en-US" b="1" dirty="0" smtClean="0"/>
              <a:t>a. He must be able to interpret the news correctly</a:t>
            </a:r>
          </a:p>
          <a:p>
            <a:pPr>
              <a:buNone/>
            </a:pPr>
            <a:r>
              <a:rPr lang="en-US" dirty="0" smtClean="0"/>
              <a:t>  b. He must know how to sort out the news</a:t>
            </a:r>
          </a:p>
          <a:p>
            <a:pPr>
              <a:buNone/>
            </a:pPr>
            <a:r>
              <a:rPr lang="en-US" dirty="0" smtClean="0"/>
              <a:t>  c. He must be able to write effectively</a:t>
            </a:r>
          </a:p>
          <a:p>
            <a:pPr>
              <a:buNone/>
            </a:pPr>
            <a:r>
              <a:rPr lang="en-US" dirty="0" smtClean="0"/>
              <a:t>  d. He must know how to gather the correct news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What does the passage say about the successful journalists?</a:t>
            </a:r>
          </a:p>
          <a:p>
            <a:pPr>
              <a:buNone/>
            </a:pPr>
            <a:r>
              <a:rPr lang="en-US" dirty="0" smtClean="0"/>
              <a:t>  a. They reject a major portion of the gathered news</a:t>
            </a:r>
          </a:p>
          <a:p>
            <a:pPr>
              <a:buNone/>
            </a:pPr>
            <a:r>
              <a:rPr lang="en-US" dirty="0" smtClean="0"/>
              <a:t>  b. They can use a relatively small portion of the news</a:t>
            </a:r>
          </a:p>
          <a:p>
            <a:pPr>
              <a:buNone/>
            </a:pPr>
            <a:r>
              <a:rPr lang="en-US" dirty="0" smtClean="0"/>
              <a:t>  c. Their news comes from unexpected sources</a:t>
            </a:r>
          </a:p>
          <a:p>
            <a:pPr>
              <a:buNone/>
            </a:pPr>
            <a:r>
              <a:rPr lang="en-US" dirty="0" smtClean="0"/>
              <a:t>  d. They present advance news</a:t>
            </a:r>
          </a:p>
          <a:p>
            <a:endParaRPr lang="en-US" dirty="0" smtClean="0"/>
          </a:p>
          <a:p>
            <a:pPr>
              <a:buNone/>
            </a:pPr>
            <a:r>
              <a:rPr lang="en-US" b="1" dirty="0" smtClean="0">
                <a:solidFill>
                  <a:schemeClr val="tx1"/>
                </a:solidFill>
              </a:rPr>
              <a:t>5) What is the basic requisite for exclusive and exhaustive coverage of newspapers?</a:t>
            </a:r>
          </a:p>
          <a:p>
            <a:pPr>
              <a:buNone/>
            </a:pPr>
            <a:r>
              <a:rPr lang="en-US" dirty="0" smtClean="0"/>
              <a:t>  a. Forecast of tomorrow’s news from today’s news</a:t>
            </a:r>
          </a:p>
          <a:p>
            <a:pPr>
              <a:buNone/>
            </a:pPr>
            <a:r>
              <a:rPr lang="en-US" dirty="0" smtClean="0"/>
              <a:t>  b. Collecting the news of a ‘real scoop’</a:t>
            </a:r>
          </a:p>
          <a:p>
            <a:pPr>
              <a:buNone/>
            </a:pPr>
            <a:r>
              <a:rPr lang="en-US" dirty="0" smtClean="0"/>
              <a:t>  c. Selection of a small portion of the gathered news</a:t>
            </a:r>
          </a:p>
          <a:p>
            <a:pPr>
              <a:buNone/>
            </a:pPr>
            <a:r>
              <a:rPr lang="en-US" dirty="0" smtClean="0"/>
              <a:t>  d. Effective style of writing</a:t>
            </a:r>
          </a:p>
          <a:p>
            <a:endParaRPr lang="en-US" dirty="0" smtClean="0"/>
          </a:p>
          <a:p>
            <a:pPr>
              <a:buNone/>
            </a:pPr>
            <a:r>
              <a:rPr lang="en-US" b="1" dirty="0" smtClean="0">
                <a:solidFill>
                  <a:schemeClr val="tx1"/>
                </a:solidFill>
              </a:rPr>
              <a:t>6) Which of the following do not relate to journalist?</a:t>
            </a:r>
          </a:p>
          <a:p>
            <a:pPr>
              <a:buNone/>
            </a:pPr>
            <a:r>
              <a:rPr lang="en-US" dirty="0" smtClean="0"/>
              <a:t>  a. Reporter</a:t>
            </a:r>
          </a:p>
          <a:p>
            <a:pPr>
              <a:buNone/>
            </a:pPr>
            <a:r>
              <a:rPr lang="en-US" dirty="0" smtClean="0"/>
              <a:t>  b. Host</a:t>
            </a:r>
          </a:p>
          <a:p>
            <a:pPr>
              <a:buNone/>
            </a:pPr>
            <a:r>
              <a:rPr lang="en-US" dirty="0" smtClean="0"/>
              <a:t>  c. Blogger</a:t>
            </a:r>
          </a:p>
          <a:p>
            <a:pPr>
              <a:buNone/>
            </a:pPr>
            <a:r>
              <a:rPr lang="en-US" dirty="0" smtClean="0"/>
              <a:t>  d. Commentator</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What does the passage say about the successful journalists?</a:t>
            </a:r>
          </a:p>
          <a:p>
            <a:pPr>
              <a:buNone/>
            </a:pPr>
            <a:r>
              <a:rPr lang="en-US" dirty="0" smtClean="0"/>
              <a:t>  a. They reject a major portion of the gathered news</a:t>
            </a:r>
          </a:p>
          <a:p>
            <a:pPr>
              <a:buNone/>
            </a:pPr>
            <a:r>
              <a:rPr lang="en-US" dirty="0" smtClean="0"/>
              <a:t>  </a:t>
            </a:r>
            <a:r>
              <a:rPr lang="en-US" b="1" dirty="0" smtClean="0"/>
              <a:t>b. They can use a relatively small portion of the news</a:t>
            </a:r>
          </a:p>
          <a:p>
            <a:pPr>
              <a:buNone/>
            </a:pPr>
            <a:r>
              <a:rPr lang="en-US" dirty="0" smtClean="0"/>
              <a:t>  c. Their news comes from unexpected sources</a:t>
            </a:r>
          </a:p>
          <a:p>
            <a:pPr>
              <a:buNone/>
            </a:pPr>
            <a:r>
              <a:rPr lang="en-US" dirty="0" smtClean="0"/>
              <a:t>  d. They present advance news</a:t>
            </a:r>
          </a:p>
          <a:p>
            <a:endParaRPr lang="en-US" dirty="0" smtClean="0"/>
          </a:p>
          <a:p>
            <a:pPr>
              <a:buNone/>
            </a:pPr>
            <a:r>
              <a:rPr lang="en-US" b="1" dirty="0" smtClean="0">
                <a:solidFill>
                  <a:schemeClr val="tx1"/>
                </a:solidFill>
              </a:rPr>
              <a:t>5) What is the basic requisite for exclusive and exhaustive coverage of newspapers?</a:t>
            </a:r>
          </a:p>
          <a:p>
            <a:pPr>
              <a:buNone/>
            </a:pPr>
            <a:r>
              <a:rPr lang="en-US" dirty="0" smtClean="0"/>
              <a:t>  </a:t>
            </a:r>
            <a:r>
              <a:rPr lang="en-US" b="1" dirty="0" smtClean="0"/>
              <a:t>a. Forecast of tomorrow’s news from today’s news</a:t>
            </a:r>
          </a:p>
          <a:p>
            <a:pPr>
              <a:buNone/>
            </a:pPr>
            <a:r>
              <a:rPr lang="en-US" dirty="0" smtClean="0"/>
              <a:t>  b. Collecting the news of a ‘real scoop’</a:t>
            </a:r>
          </a:p>
          <a:p>
            <a:pPr>
              <a:buNone/>
            </a:pPr>
            <a:r>
              <a:rPr lang="en-US" dirty="0" smtClean="0"/>
              <a:t>  c. Selection of a small portion of the gathered news</a:t>
            </a:r>
          </a:p>
          <a:p>
            <a:pPr>
              <a:buNone/>
            </a:pPr>
            <a:r>
              <a:rPr lang="en-US" dirty="0" smtClean="0"/>
              <a:t>  d. Effective style of writing</a:t>
            </a:r>
          </a:p>
          <a:p>
            <a:endParaRPr lang="en-US" dirty="0" smtClean="0"/>
          </a:p>
          <a:p>
            <a:pPr>
              <a:buNone/>
            </a:pPr>
            <a:r>
              <a:rPr lang="en-US" b="1" dirty="0" smtClean="0">
                <a:solidFill>
                  <a:schemeClr val="tx1"/>
                </a:solidFill>
              </a:rPr>
              <a:t>6) Which of the following do not relate to journalist?</a:t>
            </a:r>
          </a:p>
          <a:p>
            <a:pPr>
              <a:buNone/>
            </a:pPr>
            <a:r>
              <a:rPr lang="en-US" dirty="0" smtClean="0"/>
              <a:t>  a. Reporter</a:t>
            </a:r>
          </a:p>
          <a:p>
            <a:pPr>
              <a:buNone/>
            </a:pPr>
            <a:r>
              <a:rPr lang="en-US" dirty="0" smtClean="0"/>
              <a:t>  </a:t>
            </a:r>
            <a:r>
              <a:rPr lang="en-US" b="1" dirty="0" smtClean="0"/>
              <a:t>b. </a:t>
            </a:r>
            <a:r>
              <a:rPr lang="en-US" b="1" smtClean="0"/>
              <a:t>Host</a:t>
            </a:r>
            <a:endParaRPr lang="en-US" b="1" dirty="0" smtClean="0"/>
          </a:p>
          <a:p>
            <a:pPr>
              <a:buNone/>
            </a:pPr>
            <a:r>
              <a:rPr lang="en-US" dirty="0" smtClean="0"/>
              <a:t>  c. Blogger</a:t>
            </a:r>
          </a:p>
          <a:p>
            <a:pPr>
              <a:buNone/>
            </a:pPr>
            <a:r>
              <a:rPr lang="en-US" dirty="0" smtClean="0"/>
              <a:t>  d. Commentator</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58</TotalTime>
  <Words>2290</Words>
  <Application>Microsoft Office PowerPoint</Application>
  <PresentationFormat>On-screen Show (4:3)</PresentationFormat>
  <Paragraphs>214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PowerPoint Presentation</vt:lpstr>
      <vt:lpstr>Read the passage and answer the questions </vt:lpstr>
      <vt:lpstr>PowerPoint Presentation</vt:lpstr>
      <vt:lpstr>PowerPoint Presentation</vt:lpstr>
      <vt:lpstr>Read the passage and answer the questions </vt:lpstr>
      <vt:lpstr>PowerPoint Presentation</vt:lpstr>
      <vt:lpstr>PowerPoint Presentation</vt:lpstr>
      <vt:lpstr>PowerPoint Presentation</vt:lpstr>
      <vt:lpstr>PowerPoint Presentation</vt:lpstr>
      <vt:lpstr>Read the passage and answer the questions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73</cp:revision>
  <dcterms:created xsi:type="dcterms:W3CDTF">2014-02-01T06:28:46Z</dcterms:created>
  <dcterms:modified xsi:type="dcterms:W3CDTF">2015-04-07T16:01:35Z</dcterms:modified>
</cp:coreProperties>
</file>