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8" r:id="rId3"/>
    <p:sldId id="257" r:id="rId4"/>
    <p:sldId id="259" r:id="rId5"/>
    <p:sldId id="260" r:id="rId6"/>
    <p:sldId id="261" r:id="rId7"/>
    <p:sldId id="269" r:id="rId8"/>
    <p:sldId id="270" r:id="rId9"/>
    <p:sldId id="271" r:id="rId10"/>
    <p:sldId id="27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42" autoAdjust="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5E5017-3CF3-4E04-9FD6-450BC6703647}"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B9BFE0-287D-4680-8835-F17F5B9C6419}" type="slidenum">
              <a:rPr lang="en-US" smtClean="0"/>
              <a:pPr/>
              <a:t>‹#›</a:t>
            </a:fld>
            <a:endParaRPr lang="en-US"/>
          </a:p>
        </p:txBody>
      </p:sp>
    </p:spTree>
    <p:extLst>
      <p:ext uri="{BB962C8B-B14F-4D97-AF65-F5344CB8AC3E}">
        <p14:creationId xmlns:p14="http://schemas.microsoft.com/office/powerpoint/2010/main" val="1309730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Where are you going?</a:t>
            </a:r>
            <a:r>
              <a:rPr lang="en-US" dirty="0" smtClean="0"/>
              <a:t/>
            </a:r>
            <a:br>
              <a:rPr lang="en-US" dirty="0" smtClean="0"/>
            </a:br>
            <a:r>
              <a:rPr lang="en-US" sz="1200" b="0" i="0" kern="1200" dirty="0" smtClean="0">
                <a:solidFill>
                  <a:schemeClr val="tx1"/>
                </a:solidFill>
                <a:latin typeface="+mn-lt"/>
                <a:ea typeface="+mn-ea"/>
                <a:cs typeface="+mn-cs"/>
              </a:rPr>
              <a:t>— London. How about you?</a:t>
            </a:r>
            <a:r>
              <a:rPr lang="en-US" dirty="0" smtClean="0"/>
              <a:t/>
            </a:r>
            <a:br>
              <a:rPr lang="en-US" dirty="0" smtClean="0"/>
            </a:br>
            <a:r>
              <a:rPr lang="en-US" sz="1200" b="0" i="0" kern="1200" dirty="0" smtClean="0">
                <a:solidFill>
                  <a:schemeClr val="tx1"/>
                </a:solidFill>
                <a:latin typeface="+mn-lt"/>
                <a:ea typeface="+mn-ea"/>
                <a:cs typeface="+mn-cs"/>
              </a:rPr>
              <a:t>— New York first, then Atlanta and Chicago. I've got meetings in each city the next three days.</a:t>
            </a:r>
            <a:r>
              <a:rPr lang="en-US" dirty="0" smtClean="0"/>
              <a:t/>
            </a:r>
            <a:br>
              <a:rPr lang="en-US" dirty="0" smtClean="0"/>
            </a:br>
            <a:r>
              <a:rPr lang="en-US" sz="1200" b="0" i="0" kern="1200" dirty="0" smtClean="0">
                <a:solidFill>
                  <a:schemeClr val="tx1"/>
                </a:solidFill>
                <a:latin typeface="+mn-lt"/>
                <a:ea typeface="+mn-ea"/>
                <a:cs typeface="+mn-cs"/>
              </a:rPr>
              <a:t>— Wow, that's a tight schedule. I'm going to hook up with friends and relax for a couple of weeks. I don't want to even think about work for awhile.</a:t>
            </a:r>
          </a:p>
          <a:p>
            <a:endParaRPr lang="en-US" sz="1200" b="0" i="0" kern="1200" dirty="0" smtClean="0">
              <a:solidFill>
                <a:schemeClr val="tx1"/>
              </a:solidFill>
              <a:latin typeface="+mn-lt"/>
              <a:ea typeface="+mn-ea"/>
              <a:cs typeface="+mn-cs"/>
            </a:endParaRPr>
          </a:p>
          <a:p>
            <a:r>
              <a:rPr lang="en-US" sz="1200" b="0" i="0" kern="1200" baseline="0" dirty="0" smtClean="0">
                <a:solidFill>
                  <a:schemeClr val="tx1"/>
                </a:solidFill>
                <a:latin typeface="+mn-lt"/>
                <a:ea typeface="+mn-ea"/>
                <a:cs typeface="+mn-cs"/>
              </a:rPr>
              <a:t>Answers  -- 1)a  2)a  3)a </a:t>
            </a:r>
            <a:endParaRPr lang="en-US" dirty="0"/>
          </a:p>
        </p:txBody>
      </p:sp>
      <p:sp>
        <p:nvSpPr>
          <p:cNvPr id="4" name="Slide Number Placeholder 3"/>
          <p:cNvSpPr>
            <a:spLocks noGrp="1"/>
          </p:cNvSpPr>
          <p:nvPr>
            <p:ph type="sldNum" sz="quarter" idx="10"/>
          </p:nvPr>
        </p:nvSpPr>
        <p:spPr/>
        <p:txBody>
          <a:bodyPr/>
          <a:lstStyle/>
          <a:p>
            <a:fld id="{86B9BFE0-287D-4680-8835-F17F5B9C6419}"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Martha, have you met Benjamin yet? He's our new summer intern from State University.</a:t>
            </a:r>
            <a:r>
              <a:rPr lang="en-US" dirty="0" smtClean="0"/>
              <a:t/>
            </a:r>
            <a:br>
              <a:rPr lang="en-US" dirty="0" smtClean="0"/>
            </a:br>
            <a:r>
              <a:rPr lang="en-US" sz="1200" b="0" i="0" kern="1200" dirty="0" smtClean="0">
                <a:solidFill>
                  <a:schemeClr val="tx1"/>
                </a:solidFill>
                <a:latin typeface="+mn-lt"/>
                <a:ea typeface="+mn-ea"/>
                <a:cs typeface="+mn-cs"/>
              </a:rPr>
              <a:t>— No Scott, I haven't. I hope he's as good as the intern we had last summer. That young man worked really hard.</a:t>
            </a:r>
            <a:r>
              <a:rPr lang="en-US" dirty="0" smtClean="0"/>
              <a:t/>
            </a:r>
            <a:br>
              <a:rPr lang="en-US" dirty="0" smtClean="0"/>
            </a:br>
            <a:r>
              <a:rPr lang="en-US" sz="1200" b="0" i="0" kern="1200" dirty="0" smtClean="0">
                <a:solidFill>
                  <a:schemeClr val="tx1"/>
                </a:solidFill>
                <a:latin typeface="+mn-lt"/>
                <a:ea typeface="+mn-ea"/>
                <a:cs typeface="+mn-cs"/>
              </a:rPr>
              <a:t>— Benjamin seems sharp. And he's ambitious too. He said after he gets his business degree, he wants to go to law school and become a criminal lawyer.</a:t>
            </a:r>
            <a:r>
              <a:rPr lang="en-US" dirty="0" smtClean="0"/>
              <a:t/>
            </a:r>
            <a:br>
              <a:rPr lang="en-US" dirty="0" smtClean="0"/>
            </a:br>
            <a:r>
              <a:rPr lang="en-US" sz="1200" b="0" i="0" kern="1200" dirty="0" smtClean="0">
                <a:solidFill>
                  <a:schemeClr val="tx1"/>
                </a:solidFill>
                <a:latin typeface="+mn-lt"/>
                <a:ea typeface="+mn-ea"/>
                <a:cs typeface="+mn-cs"/>
              </a:rPr>
              <a:t>— Oh my. Maybe we'll see him on TV one day, defending a celebrity in a famous trial!</a:t>
            </a:r>
          </a:p>
          <a:p>
            <a:endParaRPr lang="en-US" dirty="0" smtClean="0"/>
          </a:p>
          <a:p>
            <a:r>
              <a:rPr lang="en-US" dirty="0" smtClean="0"/>
              <a:t>Answers</a:t>
            </a:r>
            <a:r>
              <a:rPr lang="en-US" baseline="0" dirty="0" smtClean="0"/>
              <a:t>  -- 4)c  5)a  6)b </a:t>
            </a:r>
            <a:endParaRPr lang="en-US" dirty="0"/>
          </a:p>
        </p:txBody>
      </p:sp>
      <p:sp>
        <p:nvSpPr>
          <p:cNvPr id="4" name="Slide Number Placeholder 3"/>
          <p:cNvSpPr>
            <a:spLocks noGrp="1"/>
          </p:cNvSpPr>
          <p:nvPr>
            <p:ph type="sldNum" sz="quarter" idx="10"/>
          </p:nvPr>
        </p:nvSpPr>
        <p:spPr/>
        <p:txBody>
          <a:bodyPr/>
          <a:lstStyle/>
          <a:p>
            <a:fld id="{86B9BFE0-287D-4680-8835-F17F5B9C6419}"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Excuse me, how much does a case of these printer cartridges cost?</a:t>
            </a:r>
            <a:r>
              <a:rPr lang="en-US" dirty="0" smtClean="0"/>
              <a:t/>
            </a:r>
            <a:br>
              <a:rPr lang="en-US" dirty="0" smtClean="0"/>
            </a:br>
            <a:r>
              <a:rPr lang="en-US" sz="1200" b="0" i="0" kern="1200" dirty="0" smtClean="0">
                <a:solidFill>
                  <a:schemeClr val="tx1"/>
                </a:solidFill>
                <a:latin typeface="+mn-lt"/>
                <a:ea typeface="+mn-ea"/>
                <a:cs typeface="+mn-cs"/>
              </a:rPr>
              <a:t>— A case would be $150.</a:t>
            </a:r>
            <a:r>
              <a:rPr lang="en-US" dirty="0" smtClean="0"/>
              <a:t/>
            </a:r>
            <a:br>
              <a:rPr lang="en-US" dirty="0" smtClean="0"/>
            </a:br>
            <a:r>
              <a:rPr lang="en-US" sz="1200" b="0" i="0" kern="1200" dirty="0" smtClean="0">
                <a:solidFill>
                  <a:schemeClr val="tx1"/>
                </a:solidFill>
                <a:latin typeface="+mn-lt"/>
                <a:ea typeface="+mn-ea"/>
                <a:cs typeface="+mn-cs"/>
              </a:rPr>
              <a:t>— I see. And are there bulk discounts available?</a:t>
            </a:r>
            <a:r>
              <a:rPr lang="en-US" dirty="0" smtClean="0"/>
              <a:t/>
            </a:r>
            <a:br>
              <a:rPr lang="en-US" dirty="0" smtClean="0"/>
            </a:br>
            <a:r>
              <a:rPr lang="en-US" sz="1200" b="0" i="0" kern="1200" dirty="0" smtClean="0">
                <a:solidFill>
                  <a:schemeClr val="tx1"/>
                </a:solidFill>
                <a:latin typeface="+mn-lt"/>
                <a:ea typeface="+mn-ea"/>
                <a:cs typeface="+mn-cs"/>
              </a:rPr>
              <a:t>— Yes there are. If you buy three cases, they're $125 each. For five or more, they're $100 apiece.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7)a  8)b  9)c</a:t>
            </a:r>
            <a:endParaRPr lang="en-US" dirty="0"/>
          </a:p>
        </p:txBody>
      </p:sp>
      <p:sp>
        <p:nvSpPr>
          <p:cNvPr id="4" name="Slide Number Placeholder 3"/>
          <p:cNvSpPr>
            <a:spLocks noGrp="1"/>
          </p:cNvSpPr>
          <p:nvPr>
            <p:ph type="sldNum" sz="quarter" idx="10"/>
          </p:nvPr>
        </p:nvSpPr>
        <p:spPr/>
        <p:txBody>
          <a:bodyPr/>
          <a:lstStyle/>
          <a:p>
            <a:fld id="{86B9BFE0-287D-4680-8835-F17F5B9C6419}"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Your total is $52.79. Will that be cash, check, credit, or debit?</a:t>
            </a:r>
            <a:r>
              <a:rPr lang="en-US" dirty="0" smtClean="0"/>
              <a:t/>
            </a:r>
            <a:br>
              <a:rPr lang="en-US" dirty="0" smtClean="0"/>
            </a:br>
            <a:r>
              <a:rPr lang="en-US" sz="1200" b="0" i="0" kern="1200" dirty="0" smtClean="0">
                <a:solidFill>
                  <a:schemeClr val="tx1"/>
                </a:solidFill>
                <a:latin typeface="+mn-lt"/>
                <a:ea typeface="+mn-ea"/>
                <a:cs typeface="+mn-cs"/>
              </a:rPr>
              <a:t>— If I use a debit card, can I get cash back? I need change for the bus.</a:t>
            </a:r>
            <a:r>
              <a:rPr lang="en-US" dirty="0" smtClean="0"/>
              <a:t/>
            </a:r>
            <a:br>
              <a:rPr lang="en-US" dirty="0" smtClean="0"/>
            </a:br>
            <a:r>
              <a:rPr lang="en-US" sz="1200" b="0" i="0" kern="1200" dirty="0" smtClean="0">
                <a:solidFill>
                  <a:schemeClr val="tx1"/>
                </a:solidFill>
                <a:latin typeface="+mn-lt"/>
                <a:ea typeface="+mn-ea"/>
                <a:cs typeface="+mn-cs"/>
              </a:rPr>
              <a:t>— Yes you can, up to $50.</a:t>
            </a:r>
            <a:r>
              <a:rPr lang="en-US" dirty="0" smtClean="0"/>
              <a:t/>
            </a:r>
            <a:br>
              <a:rPr lang="en-US" dirty="0" smtClean="0"/>
            </a:br>
            <a:r>
              <a:rPr lang="en-US" sz="1200" b="0" i="0" kern="1200" dirty="0" smtClean="0">
                <a:solidFill>
                  <a:schemeClr val="tx1"/>
                </a:solidFill>
                <a:latin typeface="+mn-lt"/>
                <a:ea typeface="+mn-ea"/>
                <a:cs typeface="+mn-cs"/>
              </a:rPr>
              <a:t>— Debit, then, and I'd like to get $30 cash please. Oh, and could you please give me $2 worth of quarters?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10)a  11)c  12)b </a:t>
            </a:r>
            <a:endParaRPr lang="en-US" dirty="0"/>
          </a:p>
        </p:txBody>
      </p:sp>
      <p:sp>
        <p:nvSpPr>
          <p:cNvPr id="4" name="Slide Number Placeholder 3"/>
          <p:cNvSpPr>
            <a:spLocks noGrp="1"/>
          </p:cNvSpPr>
          <p:nvPr>
            <p:ph type="sldNum" sz="quarter" idx="10"/>
          </p:nvPr>
        </p:nvSpPr>
        <p:spPr/>
        <p:txBody>
          <a:bodyPr/>
          <a:lstStyle/>
          <a:p>
            <a:fld id="{86B9BFE0-287D-4680-8835-F17F5B9C6419}"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a:t>
            </a:r>
            <a:r>
              <a:rPr lang="en-US" sz="1200" b="0" i="0" kern="1200" dirty="0" err="1" smtClean="0">
                <a:solidFill>
                  <a:schemeClr val="tx1"/>
                </a:solidFill>
                <a:latin typeface="+mn-lt"/>
                <a:ea typeface="+mn-ea"/>
                <a:cs typeface="+mn-cs"/>
              </a:rPr>
              <a:t>Selynn</a:t>
            </a:r>
            <a:r>
              <a:rPr lang="en-US" sz="1200" b="0" i="0" kern="1200" dirty="0" smtClean="0">
                <a:solidFill>
                  <a:schemeClr val="tx1"/>
                </a:solidFill>
                <a:latin typeface="+mn-lt"/>
                <a:ea typeface="+mn-ea"/>
                <a:cs typeface="+mn-cs"/>
              </a:rPr>
              <a:t>. What are you working on?</a:t>
            </a:r>
            <a:r>
              <a:rPr lang="en-US" dirty="0" smtClean="0"/>
              <a:t/>
            </a:r>
            <a:br>
              <a:rPr lang="en-US" dirty="0" smtClean="0"/>
            </a:br>
            <a:r>
              <a:rPr lang="en-US" sz="1200" b="0" i="0" kern="1200" dirty="0" smtClean="0">
                <a:solidFill>
                  <a:schemeClr val="tx1"/>
                </a:solidFill>
                <a:latin typeface="+mn-lt"/>
                <a:ea typeface="+mn-ea"/>
                <a:cs typeface="+mn-cs"/>
              </a:rPr>
              <a:t>— Oh hi Peter. I'm trying to finish my presentation for tomorrow's meeting. I'm way behind.</a:t>
            </a:r>
            <a:r>
              <a:rPr lang="en-US" dirty="0" smtClean="0"/>
              <a:t/>
            </a:r>
            <a:br>
              <a:rPr lang="en-US" dirty="0" smtClean="0"/>
            </a:br>
            <a:r>
              <a:rPr lang="en-US" sz="1200" b="0" i="0" kern="1200" dirty="0" smtClean="0">
                <a:solidFill>
                  <a:schemeClr val="tx1"/>
                </a:solidFill>
                <a:latin typeface="+mn-lt"/>
                <a:ea typeface="+mn-ea"/>
                <a:cs typeface="+mn-cs"/>
              </a:rPr>
              <a:t>— I worked late yesterday finishing mine. Is there anything I can do to help you?</a:t>
            </a:r>
            <a:r>
              <a:rPr lang="en-US" dirty="0" smtClean="0"/>
              <a:t/>
            </a:r>
            <a:br>
              <a:rPr lang="en-US" dirty="0" smtClean="0"/>
            </a:br>
            <a:r>
              <a:rPr lang="en-US" sz="1200" b="0" i="0" kern="1200" dirty="0" smtClean="0">
                <a:solidFill>
                  <a:schemeClr val="tx1"/>
                </a:solidFill>
                <a:latin typeface="+mn-lt"/>
                <a:ea typeface="+mn-ea"/>
                <a:cs typeface="+mn-cs"/>
              </a:rPr>
              <a:t>— Thanks, but not right now. I'll let you know if I need anything later.</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-- 13)b  14)c  15)a</a:t>
            </a:r>
            <a:endParaRPr lang="en-US" dirty="0"/>
          </a:p>
        </p:txBody>
      </p:sp>
      <p:sp>
        <p:nvSpPr>
          <p:cNvPr id="4" name="Slide Number Placeholder 3"/>
          <p:cNvSpPr>
            <a:spLocks noGrp="1"/>
          </p:cNvSpPr>
          <p:nvPr>
            <p:ph type="sldNum" sz="quarter" idx="10"/>
          </p:nvPr>
        </p:nvSpPr>
        <p:spPr/>
        <p:txBody>
          <a:bodyPr/>
          <a:lstStyle/>
          <a:p>
            <a:fld id="{86B9BFE0-287D-4680-8835-F17F5B9C6419}"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Look at the price of this bread. Three-ninety-nine a loaf? Can you believe it? Last summer it was only two-seventy-five!</a:t>
            </a:r>
            <a:r>
              <a:rPr lang="en-US" dirty="0" smtClean="0"/>
              <a:t/>
            </a:r>
            <a:br>
              <a:rPr lang="en-US" dirty="0" smtClean="0"/>
            </a:br>
            <a:r>
              <a:rPr lang="en-US" sz="1200" b="0" i="0" kern="1200" dirty="0" smtClean="0">
                <a:solidFill>
                  <a:schemeClr val="tx1"/>
                </a:solidFill>
                <a:latin typeface="+mn-lt"/>
                <a:ea typeface="+mn-ea"/>
                <a:cs typeface="+mn-cs"/>
              </a:rPr>
              <a:t>— I know. Everything's going up so fast. This coffee has jumped from four dollars to five twenty five. And eggs went from one eighty nine to three thirty two.</a:t>
            </a:r>
            <a:r>
              <a:rPr lang="en-US" dirty="0" smtClean="0"/>
              <a:t/>
            </a:r>
            <a:br>
              <a:rPr lang="en-US" dirty="0" smtClean="0"/>
            </a:br>
            <a:r>
              <a:rPr lang="en-US" sz="1200" b="0" i="0" kern="1200" dirty="0" smtClean="0">
                <a:solidFill>
                  <a:schemeClr val="tx1"/>
                </a:solidFill>
                <a:latin typeface="+mn-lt"/>
                <a:ea typeface="+mn-ea"/>
                <a:cs typeface="+mn-cs"/>
              </a:rPr>
              <a:t>— It's not just food either. My electricity bill's soaring, and I read this morning that garbage collection is going up 15 percent next year. I don't know how I'm going to afford it.</a:t>
            </a:r>
            <a:r>
              <a:rPr lang="en-US" dirty="0" smtClean="0"/>
              <a:t/>
            </a:r>
            <a:br>
              <a:rPr lang="en-US" dirty="0" smtClean="0"/>
            </a:br>
            <a:r>
              <a:rPr lang="en-US" sz="1200" b="0" i="0" kern="1200" dirty="0" smtClean="0">
                <a:solidFill>
                  <a:schemeClr val="tx1"/>
                </a:solidFill>
                <a:latin typeface="+mn-lt"/>
                <a:ea typeface="+mn-ea"/>
                <a:cs typeface="+mn-cs"/>
              </a:rPr>
              <a:t>— Me either. My salary can't keep up with inflation. Our family's had to cut back on lots of things. We just got rid of our cable television, and we're going down to one car soon.</a:t>
            </a:r>
            <a:r>
              <a:rPr lang="en-US" dirty="0" smtClean="0"/>
              <a:t/>
            </a:r>
            <a:br>
              <a:rPr lang="en-US" dirty="0" smtClean="0"/>
            </a:br>
            <a:endParaRPr lang="en-US" dirty="0" smtClean="0"/>
          </a:p>
          <a:p>
            <a:r>
              <a:rPr lang="en-US" dirty="0" smtClean="0"/>
              <a:t>Answers  -- 16)b  17)d  18)a  </a:t>
            </a:r>
            <a:endParaRPr lang="en-US" dirty="0"/>
          </a:p>
        </p:txBody>
      </p:sp>
      <p:sp>
        <p:nvSpPr>
          <p:cNvPr id="4" name="Slide Number Placeholder 3"/>
          <p:cNvSpPr>
            <a:spLocks noGrp="1"/>
          </p:cNvSpPr>
          <p:nvPr>
            <p:ph type="sldNum" sz="quarter" idx="10"/>
          </p:nvPr>
        </p:nvSpPr>
        <p:spPr/>
        <p:txBody>
          <a:bodyPr/>
          <a:lstStyle/>
          <a:p>
            <a:fld id="{86B9BFE0-287D-4680-8835-F17F5B9C6419}"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Well, Ms. </a:t>
            </a:r>
            <a:r>
              <a:rPr lang="en-US" sz="1200" b="0" i="0" kern="1200" dirty="0" err="1" smtClean="0">
                <a:solidFill>
                  <a:schemeClr val="tx1"/>
                </a:solidFill>
                <a:latin typeface="+mn-lt"/>
                <a:ea typeface="+mn-ea"/>
                <a:cs typeface="+mn-cs"/>
              </a:rPr>
              <a:t>Gantz</a:t>
            </a:r>
            <a:r>
              <a:rPr lang="en-US" sz="1200" b="0" i="0" kern="1200" dirty="0" smtClean="0">
                <a:solidFill>
                  <a:schemeClr val="tx1"/>
                </a:solidFill>
                <a:latin typeface="+mn-lt"/>
                <a:ea typeface="+mn-ea"/>
                <a:cs typeface="+mn-cs"/>
              </a:rPr>
              <a:t>, your resume is certainly impressive, and I see you have a lot of experience in the electronics field. Now I'd like to ask you a few questions. First, why do you want to join our firm?</a:t>
            </a:r>
            <a:r>
              <a:rPr lang="en-US" dirty="0" smtClean="0"/>
              <a:t/>
            </a:r>
            <a:br>
              <a:rPr lang="en-US" dirty="0" smtClean="0"/>
            </a:br>
            <a:r>
              <a:rPr lang="en-US" sz="1200" b="0" i="0" kern="1200" dirty="0" smtClean="0">
                <a:solidFill>
                  <a:schemeClr val="tx1"/>
                </a:solidFill>
                <a:latin typeface="+mn-lt"/>
                <a:ea typeface="+mn-ea"/>
                <a:cs typeface="+mn-cs"/>
              </a:rPr>
              <a:t>— Eldridge Electronics is one of the most well-respected companies in the industry. Not only for the quality of your products, but for the way employees are treated. Eldridge offers an opportunity to challenge myself, and to be fairly rewarded for doing so.</a:t>
            </a:r>
            <a:r>
              <a:rPr lang="en-US" dirty="0" smtClean="0"/>
              <a:t/>
            </a:r>
            <a:br>
              <a:rPr lang="en-US" dirty="0" smtClean="0"/>
            </a:br>
            <a:r>
              <a:rPr lang="en-US" sz="1200" b="0" i="0" kern="1200" dirty="0" smtClean="0">
                <a:solidFill>
                  <a:schemeClr val="tx1"/>
                </a:solidFill>
                <a:latin typeface="+mn-lt"/>
                <a:ea typeface="+mn-ea"/>
                <a:cs typeface="+mn-cs"/>
              </a:rPr>
              <a:t>— I see. And does your current employer know that you are in the market for a new position?</a:t>
            </a:r>
            <a:r>
              <a:rPr lang="en-US" dirty="0" smtClean="0"/>
              <a:t/>
            </a:r>
            <a:br>
              <a:rPr lang="en-US" dirty="0" smtClean="0"/>
            </a:br>
            <a:r>
              <a:rPr lang="en-US" sz="1200" b="0" i="0" kern="1200" dirty="0" smtClean="0">
                <a:solidFill>
                  <a:schemeClr val="tx1"/>
                </a:solidFill>
                <a:latin typeface="+mn-lt"/>
                <a:ea typeface="+mn-ea"/>
                <a:cs typeface="+mn-cs"/>
              </a:rPr>
              <a:t>— Not explicitly, but my manager understands that I've been there six years now, and I've basically reached the top of the ladder in terms of what I can do with them. In fact, he recently joked that he'd better find a way to keep me busy or else he'd lose me.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19)a  20)c  21)b</a:t>
            </a:r>
            <a:endParaRPr lang="en-US" dirty="0"/>
          </a:p>
        </p:txBody>
      </p:sp>
      <p:sp>
        <p:nvSpPr>
          <p:cNvPr id="4" name="Slide Number Placeholder 3"/>
          <p:cNvSpPr>
            <a:spLocks noGrp="1"/>
          </p:cNvSpPr>
          <p:nvPr>
            <p:ph type="sldNum" sz="quarter" idx="10"/>
          </p:nvPr>
        </p:nvSpPr>
        <p:spPr/>
        <p:txBody>
          <a:bodyPr/>
          <a:lstStyle/>
          <a:p>
            <a:fld id="{86B9BFE0-287D-4680-8835-F17F5B9C6419}"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Jessica, Merry Christmas! I haven't seen you since the last company party. What's new in the sales department?</a:t>
            </a:r>
            <a:r>
              <a:rPr lang="en-US" dirty="0" smtClean="0"/>
              <a:t/>
            </a:r>
            <a:br>
              <a:rPr lang="en-US" dirty="0" smtClean="0"/>
            </a:br>
            <a:r>
              <a:rPr lang="en-US" sz="1200" b="0" i="0" kern="1200" dirty="0" smtClean="0">
                <a:solidFill>
                  <a:schemeClr val="tx1"/>
                </a:solidFill>
                <a:latin typeface="+mn-lt"/>
                <a:ea typeface="+mn-ea"/>
                <a:cs typeface="+mn-cs"/>
              </a:rPr>
              <a:t>— Hello there Henry. Merry Christmas to you too! I've been busy, mate. I just got back from Hong Kong, and after the holidays I leave again for Europe. The new XP3000 is selling like hot cakes. We can't seem to keep enough in stock. How are things in accounting?</a:t>
            </a:r>
            <a:r>
              <a:rPr lang="en-US" dirty="0" smtClean="0"/>
              <a:t/>
            </a:r>
            <a:br>
              <a:rPr lang="en-US" dirty="0" smtClean="0"/>
            </a:br>
            <a:r>
              <a:rPr lang="en-US" sz="1200" b="0" i="0" kern="1200" dirty="0" smtClean="0">
                <a:solidFill>
                  <a:schemeClr val="tx1"/>
                </a:solidFill>
                <a:latin typeface="+mn-lt"/>
                <a:ea typeface="+mn-ea"/>
                <a:cs typeface="+mn-cs"/>
              </a:rPr>
              <a:t>— We've been hopping too, trying to get all the end-of-the-year sales figures done by next week. It looks like we're going to beat the industry analysts' fourth-quarter estimates by about 15 percent.</a:t>
            </a:r>
            <a:r>
              <a:rPr lang="en-US" dirty="0" smtClean="0"/>
              <a:t/>
            </a:r>
            <a:br>
              <a:rPr lang="en-US" dirty="0" smtClean="0"/>
            </a:br>
            <a:r>
              <a:rPr lang="en-US" sz="1200" b="0" i="0" kern="1200" dirty="0" smtClean="0">
                <a:solidFill>
                  <a:schemeClr val="tx1"/>
                </a:solidFill>
                <a:latin typeface="+mn-lt"/>
                <a:ea typeface="+mn-ea"/>
                <a:cs typeface="+mn-cs"/>
              </a:rPr>
              <a:t>— That's wonderful news, of course. But frankly, I could do with a bit of a rest. I hope things either cool down or we make some new hires. I've hardly had time to do Christmas shopping for my family! But anyway... cheers!</a:t>
            </a:r>
          </a:p>
          <a:p>
            <a:r>
              <a:rPr lang="en-US" sz="1200" b="0" i="0" kern="1200" dirty="0" smtClean="0">
                <a:solidFill>
                  <a:schemeClr val="tx1"/>
                </a:solidFill>
                <a:latin typeface="+mn-lt"/>
                <a:ea typeface="+mn-ea"/>
                <a:cs typeface="+mn-cs"/>
              </a:rPr>
              <a:t>Answers  22)d  23)c  24)b</a:t>
            </a:r>
            <a:endParaRPr lang="en-US" dirty="0"/>
          </a:p>
        </p:txBody>
      </p:sp>
      <p:sp>
        <p:nvSpPr>
          <p:cNvPr id="4" name="Slide Number Placeholder 3"/>
          <p:cNvSpPr>
            <a:spLocks noGrp="1"/>
          </p:cNvSpPr>
          <p:nvPr>
            <p:ph type="sldNum" sz="quarter" idx="10"/>
          </p:nvPr>
        </p:nvSpPr>
        <p:spPr/>
        <p:txBody>
          <a:bodyPr/>
          <a:lstStyle/>
          <a:p>
            <a:fld id="{86B9BFE0-287D-4680-8835-F17F5B9C6419}"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308304"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44624"/>
            <a:ext cx="4425250" cy="369332"/>
          </a:xfrm>
          <a:prstGeom prst="rect">
            <a:avLst/>
          </a:prstGeom>
          <a:noFill/>
        </p:spPr>
        <p:txBody>
          <a:bodyPr wrap="none" rtlCol="0">
            <a:spAutoFit/>
          </a:bodyPr>
          <a:lstStyle/>
          <a:p>
            <a:r>
              <a:rPr lang="en-US" b="1" dirty="0" smtClean="0">
                <a:solidFill>
                  <a:schemeClr val="bg1"/>
                </a:solidFill>
              </a:rPr>
              <a:t>TOEIC Short Conversations Exercise</a:t>
            </a:r>
            <a:r>
              <a:rPr lang="en-US" b="1" baseline="0" dirty="0" smtClean="0">
                <a:solidFill>
                  <a:schemeClr val="bg1"/>
                </a:solidFill>
              </a:rPr>
              <a:t> </a:t>
            </a:r>
            <a:r>
              <a:rPr lang="en-US" b="1" dirty="0" smtClean="0">
                <a:solidFill>
                  <a:schemeClr val="bg1"/>
                </a:solidFill>
              </a:rPr>
              <a:t>1</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344"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dirty="0" smtClean="0">
                <a:solidFill>
                  <a:schemeClr val="accent6">
                    <a:lumMod val="75000"/>
                  </a:schemeClr>
                </a:solidFill>
                <a:latin typeface="+mj-lt"/>
              </a:rPr>
              <a:t>Exercise 1 </a:t>
            </a:r>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837384"/>
            <a:ext cx="8568000" cy="6048000"/>
          </a:xfrm>
        </p:spPr>
        <p:txBody>
          <a:bodyPr/>
          <a:lstStyle/>
          <a:p>
            <a:pPr>
              <a:buNone/>
            </a:pPr>
            <a:r>
              <a:rPr lang="en-US" b="1" dirty="0" smtClean="0"/>
              <a:t>22) Where is the conversation probably taking place?</a:t>
            </a:r>
          </a:p>
          <a:p>
            <a:pPr>
              <a:buNone/>
            </a:pPr>
            <a:r>
              <a:rPr lang="en-US" dirty="0" smtClean="0"/>
              <a:t>  A. In the accounting department</a:t>
            </a:r>
          </a:p>
          <a:p>
            <a:pPr>
              <a:buNone/>
            </a:pPr>
            <a:r>
              <a:rPr lang="en-US" dirty="0" smtClean="0"/>
              <a:t>  B. At a restaurant</a:t>
            </a:r>
          </a:p>
          <a:p>
            <a:pPr>
              <a:buNone/>
            </a:pPr>
            <a:r>
              <a:rPr lang="en-US" dirty="0" smtClean="0"/>
              <a:t>  C. In the woman's home</a:t>
            </a:r>
          </a:p>
          <a:p>
            <a:pPr>
              <a:buNone/>
            </a:pPr>
            <a:r>
              <a:rPr lang="en-US" dirty="0" smtClean="0"/>
              <a:t>  D. At a Christmas party</a:t>
            </a:r>
          </a:p>
          <a:p>
            <a:pPr>
              <a:buNone/>
            </a:pPr>
            <a:endParaRPr lang="en-US" dirty="0" smtClean="0"/>
          </a:p>
          <a:p>
            <a:pPr>
              <a:buNone/>
            </a:pPr>
            <a:r>
              <a:rPr lang="en-US" b="1" dirty="0" smtClean="0"/>
              <a:t>23) What position does the woman hold?</a:t>
            </a:r>
          </a:p>
          <a:p>
            <a:pPr>
              <a:buNone/>
            </a:pPr>
            <a:r>
              <a:rPr lang="en-US" dirty="0" smtClean="0"/>
              <a:t>  A. Accounting manager</a:t>
            </a:r>
          </a:p>
          <a:p>
            <a:pPr>
              <a:buNone/>
            </a:pPr>
            <a:r>
              <a:rPr lang="en-US" dirty="0" smtClean="0"/>
              <a:t>  B. Industry analyst</a:t>
            </a:r>
          </a:p>
          <a:p>
            <a:pPr>
              <a:buNone/>
            </a:pPr>
            <a:r>
              <a:rPr lang="en-US" dirty="0" smtClean="0"/>
              <a:t>  C. Sales representative</a:t>
            </a:r>
          </a:p>
          <a:p>
            <a:pPr>
              <a:buNone/>
            </a:pPr>
            <a:r>
              <a:rPr lang="en-US" dirty="0" smtClean="0"/>
              <a:t>  D. CEO</a:t>
            </a:r>
          </a:p>
          <a:p>
            <a:pPr>
              <a:buNone/>
            </a:pPr>
            <a:endParaRPr lang="en-US" dirty="0" smtClean="0"/>
          </a:p>
          <a:p>
            <a:pPr>
              <a:buNone/>
            </a:pPr>
            <a:r>
              <a:rPr lang="en-US" b="1" dirty="0" smtClean="0"/>
              <a:t>24) What will the man and woman do next?</a:t>
            </a:r>
          </a:p>
          <a:p>
            <a:pPr>
              <a:buNone/>
            </a:pPr>
            <a:r>
              <a:rPr lang="en-US" dirty="0" smtClean="0"/>
              <a:t>  A. Go Christmas shopping</a:t>
            </a:r>
          </a:p>
          <a:p>
            <a:pPr>
              <a:buNone/>
            </a:pPr>
            <a:r>
              <a:rPr lang="en-US" dirty="0" smtClean="0"/>
              <a:t>  B. Drink a toast</a:t>
            </a:r>
          </a:p>
          <a:p>
            <a:pPr>
              <a:buNone/>
            </a:pPr>
            <a:r>
              <a:rPr lang="en-US" dirty="0" smtClean="0"/>
              <a:t>  C. Travel to Hong Kong</a:t>
            </a:r>
          </a:p>
          <a:p>
            <a:pPr>
              <a:buNone/>
            </a:pPr>
            <a:r>
              <a:rPr lang="en-US" dirty="0" smtClean="0"/>
              <a:t>  D. Hire new people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837384"/>
            <a:ext cx="8568000" cy="6048000"/>
          </a:xfrm>
        </p:spPr>
        <p:txBody>
          <a:bodyPr/>
          <a:lstStyle/>
          <a:p>
            <a:pPr>
              <a:buNone/>
            </a:pPr>
            <a:r>
              <a:rPr lang="en-US" b="1" dirty="0" smtClean="0"/>
              <a:t>1) Where is this conversation most probably taking place?</a:t>
            </a:r>
          </a:p>
          <a:p>
            <a:pPr>
              <a:buNone/>
            </a:pPr>
            <a:r>
              <a:rPr lang="en-US" dirty="0" smtClean="0"/>
              <a:t>  A. In an office</a:t>
            </a:r>
          </a:p>
          <a:p>
            <a:pPr>
              <a:buNone/>
            </a:pPr>
            <a:r>
              <a:rPr lang="en-US" dirty="0" smtClean="0"/>
              <a:t>  B. At a bus stop</a:t>
            </a:r>
          </a:p>
          <a:p>
            <a:pPr>
              <a:buNone/>
            </a:pPr>
            <a:r>
              <a:rPr lang="en-US" dirty="0" smtClean="0"/>
              <a:t>  C. In an airport</a:t>
            </a:r>
          </a:p>
          <a:p>
            <a:pPr>
              <a:buNone/>
            </a:pPr>
            <a:r>
              <a:rPr lang="en-US" dirty="0" smtClean="0"/>
              <a:t>  D. At a train station</a:t>
            </a:r>
            <a:br>
              <a:rPr lang="en-US" dirty="0" smtClean="0"/>
            </a:br>
            <a:endParaRPr lang="en-US" dirty="0" smtClean="0"/>
          </a:p>
          <a:p>
            <a:pPr>
              <a:buNone/>
            </a:pPr>
            <a:r>
              <a:rPr lang="en-US" b="1" dirty="0" smtClean="0"/>
              <a:t>2) What is the purpose of the man's trip?</a:t>
            </a:r>
          </a:p>
          <a:p>
            <a:pPr>
              <a:buNone/>
            </a:pPr>
            <a:r>
              <a:rPr lang="en-US" dirty="0" smtClean="0"/>
              <a:t>  A. Business</a:t>
            </a:r>
          </a:p>
          <a:p>
            <a:pPr>
              <a:buNone/>
            </a:pPr>
            <a:r>
              <a:rPr lang="en-US" dirty="0" smtClean="0"/>
              <a:t>  B. Pleasure</a:t>
            </a:r>
          </a:p>
          <a:p>
            <a:pPr>
              <a:buNone/>
            </a:pPr>
            <a:r>
              <a:rPr lang="en-US" dirty="0" smtClean="0"/>
              <a:t>  C. Personal</a:t>
            </a:r>
          </a:p>
          <a:p>
            <a:pPr>
              <a:buNone/>
            </a:pPr>
            <a:r>
              <a:rPr lang="en-US" dirty="0" smtClean="0"/>
              <a:t>  D. Camping</a:t>
            </a:r>
            <a:br>
              <a:rPr lang="en-US" dirty="0" smtClean="0"/>
            </a:br>
            <a:endParaRPr lang="en-US" dirty="0" smtClean="0"/>
          </a:p>
          <a:p>
            <a:pPr>
              <a:buNone/>
            </a:pPr>
            <a:r>
              <a:rPr lang="en-US" b="1" dirty="0" smtClean="0"/>
              <a:t>3) What does the man plan to do?</a:t>
            </a:r>
          </a:p>
          <a:p>
            <a:pPr>
              <a:buNone/>
            </a:pPr>
            <a:r>
              <a:rPr lang="en-US" dirty="0" smtClean="0"/>
              <a:t>  A. Take a vacation</a:t>
            </a:r>
          </a:p>
          <a:p>
            <a:pPr>
              <a:buNone/>
            </a:pPr>
            <a:r>
              <a:rPr lang="en-US" dirty="0" smtClean="0"/>
              <a:t>  B. Work for two weeks</a:t>
            </a:r>
          </a:p>
          <a:p>
            <a:pPr>
              <a:buNone/>
            </a:pPr>
            <a:r>
              <a:rPr lang="en-US" dirty="0" smtClean="0"/>
              <a:t>  C. Visit family</a:t>
            </a:r>
          </a:p>
          <a:p>
            <a:pPr>
              <a:buNone/>
            </a:pPr>
            <a:r>
              <a:rPr lang="en-US" dirty="0" smtClean="0"/>
              <a:t>  D. Go to Chicago</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837384"/>
            <a:ext cx="8568000" cy="6048000"/>
          </a:xfrm>
        </p:spPr>
        <p:txBody>
          <a:bodyPr/>
          <a:lstStyle/>
          <a:p>
            <a:pPr>
              <a:buNone/>
            </a:pPr>
            <a:r>
              <a:rPr lang="en-US" b="1" dirty="0" smtClean="0"/>
              <a:t>4) Who are the speakers talking about?</a:t>
            </a:r>
          </a:p>
          <a:p>
            <a:pPr>
              <a:buNone/>
            </a:pPr>
            <a:r>
              <a:rPr lang="en-US" b="1" dirty="0" smtClean="0"/>
              <a:t>  </a:t>
            </a:r>
            <a:r>
              <a:rPr lang="en-US" dirty="0" smtClean="0"/>
              <a:t>A. A lawyer</a:t>
            </a:r>
          </a:p>
          <a:p>
            <a:pPr>
              <a:buNone/>
            </a:pPr>
            <a:r>
              <a:rPr lang="en-US" dirty="0" smtClean="0"/>
              <a:t>  B. Martha</a:t>
            </a:r>
          </a:p>
          <a:p>
            <a:pPr>
              <a:buNone/>
            </a:pPr>
            <a:r>
              <a:rPr lang="en-US" dirty="0" smtClean="0"/>
              <a:t>  C. A college student</a:t>
            </a:r>
          </a:p>
          <a:p>
            <a:pPr>
              <a:buNone/>
            </a:pPr>
            <a:r>
              <a:rPr lang="en-US" dirty="0" smtClean="0"/>
              <a:t>  D. Scott</a:t>
            </a:r>
            <a:endParaRPr lang="fr-FR" u="sng" dirty="0"/>
          </a:p>
          <a:p>
            <a:pPr>
              <a:buNone/>
            </a:pPr>
            <a:endParaRPr lang="fr-FR" b="1" u="sng" dirty="0" smtClean="0"/>
          </a:p>
          <a:p>
            <a:pPr>
              <a:buNone/>
            </a:pPr>
            <a:r>
              <a:rPr lang="en-US" b="1" dirty="0" smtClean="0"/>
              <a:t>5) What does the man say about Benjamin?</a:t>
            </a:r>
          </a:p>
          <a:p>
            <a:pPr>
              <a:buNone/>
            </a:pPr>
            <a:r>
              <a:rPr lang="en-US" dirty="0" smtClean="0"/>
              <a:t>  A. He's intelligent</a:t>
            </a:r>
          </a:p>
          <a:p>
            <a:pPr>
              <a:buNone/>
            </a:pPr>
            <a:r>
              <a:rPr lang="en-US" dirty="0" smtClean="0"/>
              <a:t>  B. He's a hard worker</a:t>
            </a:r>
          </a:p>
          <a:p>
            <a:pPr>
              <a:buNone/>
            </a:pPr>
            <a:r>
              <a:rPr lang="en-US" dirty="0" smtClean="0"/>
              <a:t>  C. He's lazy</a:t>
            </a:r>
          </a:p>
          <a:p>
            <a:pPr>
              <a:buNone/>
            </a:pPr>
            <a:r>
              <a:rPr lang="en-US" dirty="0" smtClean="0"/>
              <a:t>  D. He's going to be famous</a:t>
            </a:r>
            <a:br>
              <a:rPr lang="en-US" dirty="0" smtClean="0"/>
            </a:br>
            <a:endParaRPr lang="en-US" dirty="0" smtClean="0"/>
          </a:p>
          <a:p>
            <a:pPr>
              <a:buNone/>
            </a:pPr>
            <a:r>
              <a:rPr lang="en-US" b="1" dirty="0" smtClean="0"/>
              <a:t>6) What does Benjamin plan to do?</a:t>
            </a:r>
          </a:p>
          <a:p>
            <a:pPr>
              <a:buNone/>
            </a:pPr>
            <a:r>
              <a:rPr lang="en-US" b="1" dirty="0" smtClean="0"/>
              <a:t>  </a:t>
            </a:r>
            <a:r>
              <a:rPr lang="en-US" dirty="0" smtClean="0"/>
              <a:t>A. Get married</a:t>
            </a:r>
          </a:p>
          <a:p>
            <a:pPr>
              <a:buNone/>
            </a:pPr>
            <a:r>
              <a:rPr lang="en-US" dirty="0" smtClean="0"/>
              <a:t>  B. Attend graduate school</a:t>
            </a:r>
          </a:p>
          <a:p>
            <a:pPr>
              <a:buNone/>
            </a:pPr>
            <a:r>
              <a:rPr lang="en-US" dirty="0" smtClean="0"/>
              <a:t>  C. Defend a celebrity</a:t>
            </a:r>
          </a:p>
          <a:p>
            <a:pPr>
              <a:buNone/>
            </a:pPr>
            <a:r>
              <a:rPr lang="en-US" dirty="0" smtClean="0"/>
              <a:t>  D. Become a TV star</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837384"/>
            <a:ext cx="8568000" cy="6048000"/>
          </a:xfrm>
        </p:spPr>
        <p:txBody>
          <a:bodyPr/>
          <a:lstStyle/>
          <a:p>
            <a:pPr>
              <a:buNone/>
            </a:pPr>
            <a:r>
              <a:rPr lang="en-US" b="1" dirty="0" smtClean="0"/>
              <a:t>7) Where is the conversation taking place?</a:t>
            </a:r>
          </a:p>
          <a:p>
            <a:pPr>
              <a:buNone/>
            </a:pPr>
            <a:r>
              <a:rPr lang="en-US" b="1" dirty="0" smtClean="0"/>
              <a:t>  </a:t>
            </a:r>
            <a:r>
              <a:rPr lang="en-US" dirty="0" smtClean="0"/>
              <a:t>A. In a store</a:t>
            </a:r>
          </a:p>
          <a:p>
            <a:pPr>
              <a:buNone/>
            </a:pPr>
            <a:r>
              <a:rPr lang="en-US" dirty="0" smtClean="0"/>
              <a:t>  B. In an office</a:t>
            </a:r>
          </a:p>
          <a:p>
            <a:pPr>
              <a:buNone/>
            </a:pPr>
            <a:r>
              <a:rPr lang="en-US" dirty="0" smtClean="0"/>
              <a:t>  C. At a school </a:t>
            </a:r>
          </a:p>
          <a:p>
            <a:pPr>
              <a:buNone/>
            </a:pPr>
            <a:r>
              <a:rPr lang="en-US" dirty="0" smtClean="0"/>
              <a:t>  D. At a bank</a:t>
            </a:r>
            <a:endParaRPr lang="en-US" dirty="0"/>
          </a:p>
          <a:p>
            <a:pPr>
              <a:buNone/>
            </a:pPr>
            <a:endParaRPr lang="en-US" b="1" dirty="0" smtClean="0"/>
          </a:p>
          <a:p>
            <a:pPr>
              <a:buNone/>
            </a:pPr>
            <a:r>
              <a:rPr lang="en-US" b="1" dirty="0" smtClean="0"/>
              <a:t>8) What does the woman ask the man?</a:t>
            </a:r>
          </a:p>
          <a:p>
            <a:pPr>
              <a:buNone/>
            </a:pPr>
            <a:r>
              <a:rPr lang="en-US" b="1" dirty="0" smtClean="0"/>
              <a:t>  </a:t>
            </a:r>
            <a:r>
              <a:rPr lang="en-US" dirty="0" smtClean="0"/>
              <a:t>A. To place an order</a:t>
            </a:r>
          </a:p>
          <a:p>
            <a:pPr>
              <a:buNone/>
            </a:pPr>
            <a:r>
              <a:rPr lang="en-US" dirty="0" smtClean="0"/>
              <a:t>  B. For price information</a:t>
            </a:r>
          </a:p>
          <a:p>
            <a:pPr>
              <a:buNone/>
            </a:pPr>
            <a:r>
              <a:rPr lang="en-US" dirty="0" smtClean="0"/>
              <a:t>  C. For change for $100</a:t>
            </a:r>
          </a:p>
          <a:p>
            <a:pPr>
              <a:buNone/>
            </a:pPr>
            <a:r>
              <a:rPr lang="en-US" dirty="0" smtClean="0"/>
              <a:t>  D. If she can pay by check </a:t>
            </a:r>
            <a:br>
              <a:rPr lang="en-US" dirty="0" smtClean="0"/>
            </a:br>
            <a:endParaRPr lang="en-US" dirty="0" smtClean="0"/>
          </a:p>
          <a:p>
            <a:pPr>
              <a:buNone/>
            </a:pPr>
            <a:r>
              <a:rPr lang="en-US" b="1" dirty="0" smtClean="0"/>
              <a:t>9) What does the man say about bulk discounts?</a:t>
            </a:r>
          </a:p>
          <a:p>
            <a:pPr>
              <a:buNone/>
            </a:pPr>
            <a:r>
              <a:rPr lang="en-US" b="1" dirty="0" smtClean="0"/>
              <a:t>  </a:t>
            </a:r>
            <a:r>
              <a:rPr lang="en-US" dirty="0" smtClean="0"/>
              <a:t>A. There are none available</a:t>
            </a:r>
          </a:p>
          <a:p>
            <a:pPr>
              <a:buNone/>
            </a:pPr>
            <a:r>
              <a:rPr lang="en-US" dirty="0" smtClean="0"/>
              <a:t>  B. They are available for five or more cases</a:t>
            </a:r>
          </a:p>
          <a:p>
            <a:pPr>
              <a:buNone/>
            </a:pPr>
            <a:r>
              <a:rPr lang="en-US" dirty="0" smtClean="0"/>
              <a:t>  C. They are available for three or more cases</a:t>
            </a:r>
          </a:p>
          <a:p>
            <a:pPr>
              <a:buNone/>
            </a:pPr>
            <a:r>
              <a:rPr lang="en-US" dirty="0" smtClean="0"/>
              <a:t>  D. They are available only on the first case.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836712"/>
            <a:ext cx="8568000" cy="6048000"/>
          </a:xfrm>
        </p:spPr>
        <p:txBody>
          <a:bodyPr/>
          <a:lstStyle/>
          <a:p>
            <a:pPr>
              <a:buNone/>
            </a:pPr>
            <a:r>
              <a:rPr lang="en-US" b="1" dirty="0" smtClean="0"/>
              <a:t>10) Where is the conversation taking place?</a:t>
            </a:r>
          </a:p>
          <a:p>
            <a:pPr>
              <a:buNone/>
            </a:pPr>
            <a:r>
              <a:rPr lang="en-US" b="1" dirty="0" smtClean="0"/>
              <a:t>  </a:t>
            </a:r>
            <a:r>
              <a:rPr lang="en-US" dirty="0" smtClean="0"/>
              <a:t>A. In a store</a:t>
            </a:r>
          </a:p>
          <a:p>
            <a:pPr>
              <a:buNone/>
            </a:pPr>
            <a:r>
              <a:rPr lang="en-US" dirty="0" smtClean="0"/>
              <a:t>  B. On an airplane</a:t>
            </a:r>
          </a:p>
          <a:p>
            <a:pPr>
              <a:buNone/>
            </a:pPr>
            <a:r>
              <a:rPr lang="en-US" dirty="0" smtClean="0"/>
              <a:t>  C. In an office</a:t>
            </a:r>
          </a:p>
          <a:p>
            <a:pPr>
              <a:buNone/>
            </a:pPr>
            <a:r>
              <a:rPr lang="en-US" dirty="0" smtClean="0"/>
              <a:t>  D. At a party</a:t>
            </a:r>
          </a:p>
          <a:p>
            <a:pPr>
              <a:buNone/>
            </a:pPr>
            <a:endParaRPr lang="en-US" b="1" dirty="0" smtClean="0"/>
          </a:p>
          <a:p>
            <a:pPr>
              <a:buNone/>
            </a:pPr>
            <a:r>
              <a:rPr lang="en-US" b="1" dirty="0" smtClean="0"/>
              <a:t>11) What problem does the man have?</a:t>
            </a:r>
          </a:p>
          <a:p>
            <a:pPr>
              <a:buNone/>
            </a:pPr>
            <a:r>
              <a:rPr lang="en-US" b="1" dirty="0" smtClean="0"/>
              <a:t>  </a:t>
            </a:r>
            <a:r>
              <a:rPr lang="en-US" dirty="0" smtClean="0"/>
              <a:t>A. He forgot his credit card</a:t>
            </a:r>
          </a:p>
          <a:p>
            <a:pPr>
              <a:buNone/>
            </a:pPr>
            <a:r>
              <a:rPr lang="en-US" dirty="0" smtClean="0"/>
              <a:t>  B. He lost his wallet</a:t>
            </a:r>
          </a:p>
          <a:p>
            <a:pPr>
              <a:buNone/>
            </a:pPr>
            <a:r>
              <a:rPr lang="en-US" dirty="0" smtClean="0"/>
              <a:t>  C. He doesn't have bus fare</a:t>
            </a:r>
          </a:p>
          <a:p>
            <a:pPr>
              <a:buNone/>
            </a:pPr>
            <a:r>
              <a:rPr lang="en-US" dirty="0" smtClean="0"/>
              <a:t>  D. He has too much money</a:t>
            </a:r>
            <a:br>
              <a:rPr lang="en-US" dirty="0" smtClean="0"/>
            </a:br>
            <a:endParaRPr lang="en-US" dirty="0" smtClean="0"/>
          </a:p>
          <a:p>
            <a:pPr>
              <a:buNone/>
            </a:pPr>
            <a:r>
              <a:rPr lang="en-US" b="1" dirty="0" smtClean="0"/>
              <a:t>12) What does the man want to do?</a:t>
            </a:r>
          </a:p>
          <a:p>
            <a:pPr>
              <a:buNone/>
            </a:pPr>
            <a:r>
              <a:rPr lang="en-US" b="1" dirty="0" smtClean="0"/>
              <a:t>  </a:t>
            </a:r>
            <a:r>
              <a:rPr lang="en-US" dirty="0" smtClean="0"/>
              <a:t>A. Write a check</a:t>
            </a:r>
          </a:p>
          <a:p>
            <a:pPr>
              <a:buNone/>
            </a:pPr>
            <a:r>
              <a:rPr lang="en-US" dirty="0" smtClean="0"/>
              <a:t>  B. Receive cash</a:t>
            </a:r>
          </a:p>
          <a:p>
            <a:pPr>
              <a:buNone/>
            </a:pPr>
            <a:r>
              <a:rPr lang="en-US" dirty="0" smtClean="0"/>
              <a:t>  C. Buy clothes</a:t>
            </a:r>
          </a:p>
          <a:p>
            <a:pPr>
              <a:buNone/>
            </a:pPr>
            <a:r>
              <a:rPr lang="en-US" dirty="0" smtClean="0"/>
              <a:t>  D. Pay a bill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836712"/>
            <a:ext cx="8568000" cy="6048000"/>
          </a:xfrm>
        </p:spPr>
        <p:txBody>
          <a:bodyPr/>
          <a:lstStyle/>
          <a:p>
            <a:pPr>
              <a:buNone/>
            </a:pPr>
            <a:r>
              <a:rPr lang="en-US" b="1" dirty="0" smtClean="0"/>
              <a:t>13) Where is the conversation taking place?</a:t>
            </a:r>
          </a:p>
          <a:p>
            <a:pPr>
              <a:buNone/>
            </a:pPr>
            <a:r>
              <a:rPr lang="en-US" dirty="0" smtClean="0"/>
              <a:t>  A. In a church</a:t>
            </a:r>
          </a:p>
          <a:p>
            <a:pPr>
              <a:buNone/>
            </a:pPr>
            <a:r>
              <a:rPr lang="en-US" dirty="0" smtClean="0"/>
              <a:t>  B. In an office</a:t>
            </a:r>
          </a:p>
          <a:p>
            <a:pPr>
              <a:buNone/>
            </a:pPr>
            <a:r>
              <a:rPr lang="en-US" dirty="0" smtClean="0"/>
              <a:t>  C. In a classroom</a:t>
            </a:r>
          </a:p>
          <a:p>
            <a:pPr>
              <a:buNone/>
            </a:pPr>
            <a:r>
              <a:rPr lang="en-US" dirty="0" smtClean="0"/>
              <a:t>  D. In a park</a:t>
            </a:r>
          </a:p>
          <a:p>
            <a:pPr>
              <a:buNone/>
            </a:pPr>
            <a:endParaRPr lang="en-US" dirty="0" smtClean="0"/>
          </a:p>
          <a:p>
            <a:pPr>
              <a:buNone/>
            </a:pPr>
            <a:r>
              <a:rPr lang="en-US" b="1" dirty="0" smtClean="0"/>
              <a:t>14) What problem does the woman have?</a:t>
            </a:r>
          </a:p>
          <a:p>
            <a:pPr>
              <a:buNone/>
            </a:pPr>
            <a:r>
              <a:rPr lang="en-US" dirty="0" smtClean="0"/>
              <a:t>  A. She will be late for work</a:t>
            </a:r>
          </a:p>
          <a:p>
            <a:pPr>
              <a:buNone/>
            </a:pPr>
            <a:r>
              <a:rPr lang="en-US" dirty="0" smtClean="0"/>
              <a:t>  B. She cannot make the meeting</a:t>
            </a:r>
          </a:p>
          <a:p>
            <a:pPr>
              <a:buNone/>
            </a:pPr>
            <a:r>
              <a:rPr lang="en-US" dirty="0" smtClean="0"/>
              <a:t>  C. She is struggling with her presentation</a:t>
            </a:r>
          </a:p>
          <a:p>
            <a:pPr>
              <a:buNone/>
            </a:pPr>
            <a:r>
              <a:rPr lang="en-US" dirty="0" smtClean="0"/>
              <a:t>  D. She worked late yesterday</a:t>
            </a:r>
          </a:p>
          <a:p>
            <a:pPr>
              <a:buNone/>
            </a:pPr>
            <a:endParaRPr lang="en-US" dirty="0" smtClean="0"/>
          </a:p>
          <a:p>
            <a:pPr>
              <a:buNone/>
            </a:pPr>
            <a:r>
              <a:rPr lang="en-US" b="1" dirty="0" smtClean="0"/>
              <a:t>15) What does the man offer?</a:t>
            </a:r>
          </a:p>
          <a:p>
            <a:pPr>
              <a:buNone/>
            </a:pPr>
            <a:r>
              <a:rPr lang="en-US" dirty="0" smtClean="0"/>
              <a:t>  A. To help</a:t>
            </a:r>
          </a:p>
          <a:p>
            <a:pPr>
              <a:buNone/>
            </a:pPr>
            <a:r>
              <a:rPr lang="en-US" dirty="0" smtClean="0"/>
              <a:t>  B. To write her report</a:t>
            </a:r>
          </a:p>
          <a:p>
            <a:pPr>
              <a:buNone/>
            </a:pPr>
            <a:r>
              <a:rPr lang="en-US" dirty="0" smtClean="0"/>
              <a:t>  C. To get coffee</a:t>
            </a:r>
          </a:p>
          <a:p>
            <a:pPr>
              <a:buNone/>
            </a:pPr>
            <a:r>
              <a:rPr lang="en-US" dirty="0" smtClean="0"/>
              <a:t>  D. To make copies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836712"/>
            <a:ext cx="8568000" cy="6048000"/>
          </a:xfrm>
        </p:spPr>
        <p:txBody>
          <a:bodyPr/>
          <a:lstStyle/>
          <a:p>
            <a:pPr marL="90488" indent="-90488">
              <a:buNone/>
            </a:pPr>
            <a:r>
              <a:rPr lang="en-US" b="1" dirty="0" smtClean="0"/>
              <a:t>16) What are the speakers doing?</a:t>
            </a:r>
          </a:p>
          <a:p>
            <a:pPr>
              <a:buNone/>
            </a:pPr>
            <a:r>
              <a:rPr lang="en-US" dirty="0" smtClean="0"/>
              <a:t>  A. Riding a bus</a:t>
            </a:r>
          </a:p>
          <a:p>
            <a:pPr>
              <a:buNone/>
            </a:pPr>
            <a:r>
              <a:rPr lang="en-US" dirty="0" smtClean="0"/>
              <a:t>  B. Shopping for groceries</a:t>
            </a:r>
          </a:p>
          <a:p>
            <a:pPr>
              <a:buNone/>
            </a:pPr>
            <a:r>
              <a:rPr lang="en-US" dirty="0" smtClean="0"/>
              <a:t>  C. Waiting to buy coffee</a:t>
            </a:r>
          </a:p>
          <a:p>
            <a:pPr>
              <a:buNone/>
            </a:pPr>
            <a:r>
              <a:rPr lang="en-US" dirty="0" smtClean="0"/>
              <a:t>  D. Watching TV</a:t>
            </a:r>
          </a:p>
          <a:p>
            <a:pPr>
              <a:buNone/>
            </a:pPr>
            <a:endParaRPr lang="en-US" b="1" dirty="0" smtClean="0"/>
          </a:p>
          <a:p>
            <a:pPr>
              <a:buNone/>
            </a:pPr>
            <a:r>
              <a:rPr lang="en-US" b="1" dirty="0" smtClean="0"/>
              <a:t>17) What is the main purpose of the discussion?</a:t>
            </a:r>
          </a:p>
          <a:p>
            <a:pPr>
              <a:buNone/>
            </a:pPr>
            <a:r>
              <a:rPr lang="en-US" dirty="0" smtClean="0"/>
              <a:t>  A. To inform</a:t>
            </a:r>
          </a:p>
          <a:p>
            <a:pPr>
              <a:buNone/>
            </a:pPr>
            <a:r>
              <a:rPr lang="en-US" dirty="0" smtClean="0"/>
              <a:t>  B. To comfort</a:t>
            </a:r>
          </a:p>
          <a:p>
            <a:pPr>
              <a:buNone/>
            </a:pPr>
            <a:r>
              <a:rPr lang="en-US" dirty="0" smtClean="0"/>
              <a:t>  C. To debate</a:t>
            </a:r>
          </a:p>
          <a:p>
            <a:pPr>
              <a:buNone/>
            </a:pPr>
            <a:r>
              <a:rPr lang="en-US" dirty="0" smtClean="0"/>
              <a:t>  D. To complain</a:t>
            </a:r>
          </a:p>
          <a:p>
            <a:pPr>
              <a:buNone/>
            </a:pPr>
            <a:endParaRPr lang="en-US" dirty="0" smtClean="0"/>
          </a:p>
          <a:p>
            <a:pPr marL="342900" indent="-342900">
              <a:buNone/>
            </a:pPr>
            <a:r>
              <a:rPr lang="en-US" b="1" dirty="0" smtClean="0"/>
              <a:t>18) What does the man plan to do?</a:t>
            </a:r>
          </a:p>
          <a:p>
            <a:pPr marL="342900" indent="-342900">
              <a:buNone/>
            </a:pPr>
            <a:r>
              <a:rPr lang="en-US" dirty="0" smtClean="0"/>
              <a:t>  A. Get rid of his second car</a:t>
            </a:r>
          </a:p>
          <a:p>
            <a:pPr>
              <a:buNone/>
            </a:pPr>
            <a:r>
              <a:rPr lang="en-US" dirty="0" smtClean="0"/>
              <a:t>  B. Stop paying for cable TV</a:t>
            </a:r>
          </a:p>
          <a:p>
            <a:pPr>
              <a:buNone/>
            </a:pPr>
            <a:r>
              <a:rPr lang="en-US" dirty="0" smtClean="0"/>
              <a:t>  C. Request a salary increase</a:t>
            </a:r>
          </a:p>
          <a:p>
            <a:pPr>
              <a:buNone/>
            </a:pPr>
            <a:r>
              <a:rPr lang="en-US" dirty="0" smtClean="0"/>
              <a:t>  D. Buy some eggs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837384"/>
            <a:ext cx="8568000" cy="6048000"/>
          </a:xfrm>
        </p:spPr>
        <p:txBody>
          <a:bodyPr/>
          <a:lstStyle/>
          <a:p>
            <a:pPr>
              <a:buNone/>
            </a:pPr>
            <a:r>
              <a:rPr lang="en-US" b="1" dirty="0" smtClean="0"/>
              <a:t>19) What is the relationship between the speakers? </a:t>
            </a:r>
          </a:p>
          <a:p>
            <a:pPr>
              <a:buNone/>
            </a:pPr>
            <a:r>
              <a:rPr lang="en-US" dirty="0" smtClean="0"/>
              <a:t>  A. Manager-applicant</a:t>
            </a:r>
          </a:p>
          <a:p>
            <a:pPr>
              <a:buNone/>
            </a:pPr>
            <a:r>
              <a:rPr lang="en-US" dirty="0" smtClean="0"/>
              <a:t>  B. Colleague-colleague</a:t>
            </a:r>
          </a:p>
          <a:p>
            <a:pPr>
              <a:buNone/>
            </a:pPr>
            <a:r>
              <a:rPr lang="en-US" dirty="0" smtClean="0"/>
              <a:t>  C. CEO-manager</a:t>
            </a:r>
          </a:p>
          <a:p>
            <a:pPr>
              <a:buNone/>
            </a:pPr>
            <a:r>
              <a:rPr lang="en-US" dirty="0" smtClean="0"/>
              <a:t>  D. Buyer-client</a:t>
            </a:r>
          </a:p>
          <a:p>
            <a:pPr>
              <a:buNone/>
            </a:pPr>
            <a:endParaRPr lang="en-US" dirty="0" smtClean="0"/>
          </a:p>
          <a:p>
            <a:pPr>
              <a:buNone/>
            </a:pPr>
            <a:r>
              <a:rPr lang="en-US" b="1" dirty="0" smtClean="0"/>
              <a:t>20) What does the woman want to do?</a:t>
            </a:r>
          </a:p>
          <a:p>
            <a:pPr>
              <a:buNone/>
            </a:pPr>
            <a:r>
              <a:rPr lang="en-US" dirty="0" smtClean="0"/>
              <a:t>  A. Purchase electronics</a:t>
            </a:r>
          </a:p>
          <a:p>
            <a:pPr>
              <a:buNone/>
            </a:pPr>
            <a:r>
              <a:rPr lang="en-US" dirty="0" smtClean="0"/>
              <a:t>  B. Get a raise</a:t>
            </a:r>
          </a:p>
          <a:p>
            <a:pPr>
              <a:buNone/>
            </a:pPr>
            <a:r>
              <a:rPr lang="en-US" dirty="0" smtClean="0"/>
              <a:t>  C. Change jobs</a:t>
            </a:r>
          </a:p>
          <a:p>
            <a:pPr>
              <a:buNone/>
            </a:pPr>
            <a:r>
              <a:rPr lang="en-US" dirty="0" smtClean="0"/>
              <a:t>  D. Climb a ladder</a:t>
            </a:r>
          </a:p>
          <a:p>
            <a:pPr>
              <a:buNone/>
            </a:pPr>
            <a:endParaRPr lang="en-US" dirty="0" smtClean="0"/>
          </a:p>
          <a:p>
            <a:pPr>
              <a:buNone/>
            </a:pPr>
            <a:r>
              <a:rPr lang="en-US" b="1" dirty="0" smtClean="0"/>
              <a:t>21) What does the woman say about her current position?</a:t>
            </a:r>
          </a:p>
          <a:p>
            <a:pPr>
              <a:buNone/>
            </a:pPr>
            <a:r>
              <a:rPr lang="en-US" dirty="0" smtClean="0"/>
              <a:t>  A. It doesn't pay enough money</a:t>
            </a:r>
          </a:p>
          <a:p>
            <a:pPr>
              <a:buNone/>
            </a:pPr>
            <a:r>
              <a:rPr lang="en-US" dirty="0" smtClean="0"/>
              <a:t>  B. It's not challenging enough</a:t>
            </a:r>
          </a:p>
          <a:p>
            <a:pPr>
              <a:buNone/>
            </a:pPr>
            <a:r>
              <a:rPr lang="en-US" dirty="0" smtClean="0"/>
              <a:t>  C. It's completely satisfying</a:t>
            </a:r>
          </a:p>
          <a:p>
            <a:pPr>
              <a:buNone/>
            </a:pPr>
            <a:r>
              <a:rPr lang="en-US" dirty="0" smtClean="0"/>
              <a:t>  D. It would be difficult to leave</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415</TotalTime>
  <Words>726</Words>
  <Application>Microsoft Office PowerPoint</Application>
  <PresentationFormat>On-screen Show (4:3)</PresentationFormat>
  <Paragraphs>168</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pc</cp:lastModifiedBy>
  <cp:revision>139</cp:revision>
  <dcterms:created xsi:type="dcterms:W3CDTF">2014-01-23T11:04:00Z</dcterms:created>
  <dcterms:modified xsi:type="dcterms:W3CDTF">2015-05-21T11:24:18Z</dcterms:modified>
</cp:coreProperties>
</file>