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4" r:id="rId2"/>
    <p:sldId id="265" r:id="rId3"/>
    <p:sldId id="259" r:id="rId4"/>
    <p:sldId id="260" r:id="rId5"/>
    <p:sldId id="261" r:id="rId6"/>
    <p:sldId id="262" r:id="rId7"/>
    <p:sldId id="266" r:id="rId8"/>
    <p:sldId id="267" r:id="rId9"/>
    <p:sldId id="268"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65" autoAdjust="0"/>
  </p:normalViewPr>
  <p:slideViewPr>
    <p:cSldViewPr>
      <p:cViewPr varScale="1">
        <p:scale>
          <a:sx n="69" d="100"/>
          <a:sy n="69" d="100"/>
        </p:scale>
        <p:origin x="-1416"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BC9954-A216-4D1B-9005-211EDEF30D8D}"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0AD5D9-6026-4D72-BC84-2F4BF2A9C11E}" type="slidenum">
              <a:rPr lang="en-US" smtClean="0"/>
              <a:pPr/>
              <a:t>‹#›</a:t>
            </a:fld>
            <a:endParaRPr lang="en-US"/>
          </a:p>
        </p:txBody>
      </p:sp>
    </p:spTree>
    <p:extLst>
      <p:ext uri="{BB962C8B-B14F-4D97-AF65-F5344CB8AC3E}">
        <p14:creationId xmlns:p14="http://schemas.microsoft.com/office/powerpoint/2010/main" val="2388299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Samuel, have you heard the news about Nathan Richmond? He's going to go over to the Herald. They're giving him his own column.</a:t>
            </a:r>
            <a:r>
              <a:rPr lang="en-US" dirty="0" smtClean="0"/>
              <a:t/>
            </a:r>
            <a:br>
              <a:rPr lang="en-US" dirty="0" smtClean="0"/>
            </a:br>
            <a:r>
              <a:rPr lang="en-US" sz="1200" b="0" i="0" kern="1200" dirty="0" smtClean="0">
                <a:solidFill>
                  <a:schemeClr val="tx1"/>
                </a:solidFill>
                <a:latin typeface="+mn-lt"/>
                <a:ea typeface="+mn-ea"/>
                <a:cs typeface="+mn-cs"/>
              </a:rPr>
              <a:t>— Really? Well, good for him, but I'm sorry we're losing him. He's a great reporter, and I'll miss his stupid jokes around the newsroom. How long has he been with us, about 50 years?</a:t>
            </a:r>
            <a:r>
              <a:rPr lang="en-US" dirty="0" smtClean="0"/>
              <a:t/>
            </a:r>
            <a:br>
              <a:rPr lang="en-US" dirty="0" smtClean="0"/>
            </a:br>
            <a:r>
              <a:rPr lang="en-US" sz="1200" b="0" i="0" kern="1200" dirty="0" smtClean="0">
                <a:solidFill>
                  <a:schemeClr val="tx1"/>
                </a:solidFill>
                <a:latin typeface="+mn-lt"/>
                <a:ea typeface="+mn-ea"/>
                <a:cs typeface="+mn-cs"/>
              </a:rPr>
              <a:t>— (chuckles). Only about 10 I think, but it does seem longer. He's kind of an institution at this paper. Word is that he asked the publisher, Mr. Frankel, for a column last year, but he was turned down.</a:t>
            </a:r>
            <a:r>
              <a:rPr lang="en-US" dirty="0" smtClean="0"/>
              <a:t/>
            </a:r>
            <a:br>
              <a:rPr lang="en-US" dirty="0" smtClean="0"/>
            </a:br>
            <a:r>
              <a:rPr lang="en-US" sz="1200" b="0" i="0" kern="1200" dirty="0" smtClean="0">
                <a:solidFill>
                  <a:schemeClr val="tx1"/>
                </a:solidFill>
                <a:latin typeface="+mn-lt"/>
                <a:ea typeface="+mn-ea"/>
                <a:cs typeface="+mn-cs"/>
              </a:rPr>
              <a:t>— What a shame. If anyone deserves his own column, it's Nathan Richmond. He's paid his dues, covering city politics all these years. I wonder who'll cover that beat now. Have you heard, Carla?</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-- 1)c  2)d  3)a                                       </a:t>
            </a:r>
            <a:endParaRPr lang="en-US" dirty="0"/>
          </a:p>
        </p:txBody>
      </p:sp>
      <p:sp>
        <p:nvSpPr>
          <p:cNvPr id="4" name="Slide Number Placeholder 3"/>
          <p:cNvSpPr>
            <a:spLocks noGrp="1"/>
          </p:cNvSpPr>
          <p:nvPr>
            <p:ph type="sldNum" sz="quarter" idx="10"/>
          </p:nvPr>
        </p:nvSpPr>
        <p:spPr/>
        <p:txBody>
          <a:bodyPr/>
          <a:lstStyle/>
          <a:p>
            <a:fld id="{1B0AD5D9-6026-4D72-BC84-2F4BF2A9C11E}"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Morning, Sally. Did you have a good weekend?</a:t>
            </a:r>
            <a:r>
              <a:rPr lang="en-US" dirty="0" smtClean="0"/>
              <a:t/>
            </a:r>
            <a:br>
              <a:rPr lang="en-US" dirty="0" smtClean="0"/>
            </a:br>
            <a:r>
              <a:rPr lang="en-US" sz="1200" b="0" i="0" kern="1200" dirty="0" smtClean="0">
                <a:solidFill>
                  <a:schemeClr val="tx1"/>
                </a:solidFill>
                <a:latin typeface="+mn-lt"/>
                <a:ea typeface="+mn-ea"/>
                <a:cs typeface="+mn-cs"/>
              </a:rPr>
              <a:t>— Yes, I did. On Saturday we went hiking at Trout Lake, and yesterday we saw Titanium Man.</a:t>
            </a:r>
            <a:r>
              <a:rPr lang="en-US" dirty="0" smtClean="0"/>
              <a:t/>
            </a:r>
            <a:br>
              <a:rPr lang="en-US" dirty="0" smtClean="0"/>
            </a:br>
            <a:r>
              <a:rPr lang="en-US" sz="1200" b="0" i="0" kern="1200" dirty="0" smtClean="0">
                <a:solidFill>
                  <a:schemeClr val="tx1"/>
                </a:solidFill>
                <a:latin typeface="+mn-lt"/>
                <a:ea typeface="+mn-ea"/>
                <a:cs typeface="+mn-cs"/>
              </a:rPr>
              <a:t>— Oh I've seen that. Isn't it great? The action scenes were awesome! And I think Richard Crowley Jr. should win the Oscar for best actor!</a:t>
            </a:r>
            <a:r>
              <a:rPr lang="en-US" dirty="0" smtClean="0"/>
              <a:t/>
            </a:r>
            <a:br>
              <a:rPr lang="en-US" dirty="0" smtClean="0"/>
            </a:br>
            <a:r>
              <a:rPr lang="en-US" sz="1200" b="0" i="0" kern="1200" dirty="0" smtClean="0">
                <a:solidFill>
                  <a:schemeClr val="tx1"/>
                </a:solidFill>
                <a:latin typeface="+mn-lt"/>
                <a:ea typeface="+mn-ea"/>
                <a:cs typeface="+mn-cs"/>
              </a:rPr>
              <a:t>— Yeah, Crowley Jr. was superb. But I thought the movie was so-so. It was too long, and wasn't as suspenseful as I thought.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-- 4)a  5)d  6)a</a:t>
            </a:r>
            <a:r>
              <a:rPr lang="en-US" sz="1200" b="0" i="0" kern="120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1B0AD5D9-6026-4D72-BC84-2F4BF2A9C11E}"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Maryanne, is that you? I haven't seen you since the company dinner last spring. Are you still in the accounts department in the McClure Building?</a:t>
            </a:r>
            <a:r>
              <a:rPr lang="en-US" dirty="0" smtClean="0"/>
              <a:t/>
            </a:r>
            <a:br>
              <a:rPr lang="en-US" dirty="0" smtClean="0"/>
            </a:br>
            <a:r>
              <a:rPr lang="en-US" sz="1200" b="0" i="0" kern="1200" dirty="0" smtClean="0">
                <a:solidFill>
                  <a:schemeClr val="tx1"/>
                </a:solidFill>
                <a:latin typeface="+mn-lt"/>
                <a:ea typeface="+mn-ea"/>
                <a:cs typeface="+mn-cs"/>
              </a:rPr>
              <a:t>— Preston, it's good to see you again! I've been away most of the summer, doing professional development training. The company sent me to Ohio to learn about database programming so that I can transform our current accounting procedures.</a:t>
            </a:r>
            <a:r>
              <a:rPr lang="en-US" dirty="0" smtClean="0"/>
              <a:t/>
            </a:r>
            <a:br>
              <a:rPr lang="en-US" dirty="0" smtClean="0"/>
            </a:br>
            <a:r>
              <a:rPr lang="en-US" sz="1200" b="0" i="0" kern="1200" dirty="0" smtClean="0">
                <a:solidFill>
                  <a:schemeClr val="tx1"/>
                </a:solidFill>
                <a:latin typeface="+mn-lt"/>
                <a:ea typeface="+mn-ea"/>
                <a:cs typeface="+mn-cs"/>
              </a:rPr>
              <a:t>— Really? That sounds great. I'm hoping to take a sabbatical too next year too... in Florida. Would you mind if I asked you some questions about your experience this summer?</a:t>
            </a:r>
            <a:r>
              <a:rPr lang="en-US" dirty="0" smtClean="0"/>
              <a:t/>
            </a:r>
            <a:br>
              <a:rPr lang="en-US" dirty="0" smtClean="0"/>
            </a:br>
            <a:r>
              <a:rPr lang="en-US" sz="1200" b="0" i="0" kern="1200" dirty="0" smtClean="0">
                <a:solidFill>
                  <a:schemeClr val="tx1"/>
                </a:solidFill>
                <a:latin typeface="+mn-lt"/>
                <a:ea typeface="+mn-ea"/>
                <a:cs typeface="+mn-cs"/>
              </a:rPr>
              <a:t>— Not at all. Let's do lunch, and you can fill me in on everything that I missed while I was away. It looks like the fifteenth floor has been renovated.</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-- 7)c  8)a</a:t>
            </a:r>
            <a:r>
              <a:rPr lang="en-US" sz="1200" b="0" i="0" kern="1200" baseline="0" dirty="0" smtClean="0">
                <a:solidFill>
                  <a:schemeClr val="tx1"/>
                </a:solidFill>
                <a:latin typeface="+mn-lt"/>
                <a:ea typeface="+mn-ea"/>
                <a:cs typeface="+mn-cs"/>
              </a:rPr>
              <a:t>  9)a</a:t>
            </a:r>
            <a:endParaRPr lang="en-US" dirty="0"/>
          </a:p>
        </p:txBody>
      </p:sp>
      <p:sp>
        <p:nvSpPr>
          <p:cNvPr id="4" name="Slide Number Placeholder 3"/>
          <p:cNvSpPr>
            <a:spLocks noGrp="1"/>
          </p:cNvSpPr>
          <p:nvPr>
            <p:ph type="sldNum" sz="quarter" idx="10"/>
          </p:nvPr>
        </p:nvSpPr>
        <p:spPr/>
        <p:txBody>
          <a:bodyPr/>
          <a:lstStyle/>
          <a:p>
            <a:fld id="{1B0AD5D9-6026-4D72-BC84-2F4BF2A9C11E}"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King Card customer service. How can I help you today?</a:t>
            </a:r>
            <a:r>
              <a:rPr lang="en-US" dirty="0" smtClean="0"/>
              <a:t/>
            </a:r>
            <a:br>
              <a:rPr lang="en-US" dirty="0" smtClean="0"/>
            </a:br>
            <a:r>
              <a:rPr lang="en-US" sz="1200" b="0" i="0" kern="1200" dirty="0" smtClean="0">
                <a:solidFill>
                  <a:schemeClr val="tx1"/>
                </a:solidFill>
                <a:latin typeface="+mn-lt"/>
                <a:ea typeface="+mn-ea"/>
                <a:cs typeface="+mn-cs"/>
              </a:rPr>
              <a:t>— Yes, my purse has been stolen. I need to cancel my credit card and get a new one.</a:t>
            </a:r>
            <a:r>
              <a:rPr lang="en-US" dirty="0" smtClean="0"/>
              <a:t/>
            </a:r>
            <a:br>
              <a:rPr lang="en-US" dirty="0" smtClean="0"/>
            </a:br>
            <a:r>
              <a:rPr lang="en-US" sz="1200" b="0" i="0" kern="1200" dirty="0" smtClean="0">
                <a:solidFill>
                  <a:schemeClr val="tx1"/>
                </a:solidFill>
                <a:latin typeface="+mn-lt"/>
                <a:ea typeface="+mn-ea"/>
                <a:cs typeface="+mn-cs"/>
              </a:rPr>
              <a:t>— I'm sorry to hear that. Hold on a second... OK, now, what is the name on the credit card? And what is the account number?</a:t>
            </a:r>
            <a:r>
              <a:rPr lang="en-US" dirty="0" smtClean="0"/>
              <a:t/>
            </a:r>
            <a:br>
              <a:rPr lang="en-US" dirty="0" smtClean="0"/>
            </a:br>
            <a:r>
              <a:rPr lang="en-US" sz="1200" b="0" i="0" kern="1200" dirty="0" smtClean="0">
                <a:solidFill>
                  <a:schemeClr val="tx1"/>
                </a:solidFill>
                <a:latin typeface="+mn-lt"/>
                <a:ea typeface="+mn-ea"/>
                <a:cs typeface="+mn-cs"/>
              </a:rPr>
              <a:t>— It's Diana </a:t>
            </a:r>
            <a:r>
              <a:rPr lang="en-US" sz="1200" b="0" i="0" kern="1200" dirty="0" err="1" smtClean="0">
                <a:solidFill>
                  <a:schemeClr val="tx1"/>
                </a:solidFill>
                <a:latin typeface="+mn-lt"/>
                <a:ea typeface="+mn-ea"/>
                <a:cs typeface="+mn-cs"/>
              </a:rPr>
              <a:t>Shidler</a:t>
            </a:r>
            <a:r>
              <a:rPr lang="en-US" sz="1200" b="0" i="0" kern="1200" dirty="0" smtClean="0">
                <a:solidFill>
                  <a:schemeClr val="tx1"/>
                </a:solidFill>
                <a:latin typeface="+mn-lt"/>
                <a:ea typeface="+mn-ea"/>
                <a:cs typeface="+mn-cs"/>
              </a:rPr>
              <a:t>, S-H-I-D-L-E-R.</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-- 10)b</a:t>
            </a:r>
            <a:r>
              <a:rPr lang="en-US" sz="1200" b="0" i="0" kern="1200" baseline="0" dirty="0" smtClean="0">
                <a:solidFill>
                  <a:schemeClr val="tx1"/>
                </a:solidFill>
                <a:latin typeface="+mn-lt"/>
                <a:ea typeface="+mn-ea"/>
                <a:cs typeface="+mn-cs"/>
              </a:rPr>
              <a:t>  11)c  12)a</a:t>
            </a:r>
            <a:endParaRPr lang="en-US" dirty="0"/>
          </a:p>
        </p:txBody>
      </p:sp>
      <p:sp>
        <p:nvSpPr>
          <p:cNvPr id="4" name="Slide Number Placeholder 3"/>
          <p:cNvSpPr>
            <a:spLocks noGrp="1"/>
          </p:cNvSpPr>
          <p:nvPr>
            <p:ph type="sldNum" sz="quarter" idx="10"/>
          </p:nvPr>
        </p:nvSpPr>
        <p:spPr/>
        <p:txBody>
          <a:bodyPr/>
          <a:lstStyle/>
          <a:p>
            <a:fld id="{1B0AD5D9-6026-4D72-BC84-2F4BF2A9C11E}"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Yes, I need to book a round-trip, business-class ticket from San Francisco to Beijing, leaving on the 18th and returning on the 29th.</a:t>
            </a:r>
            <a:r>
              <a:rPr lang="en-US" dirty="0" smtClean="0"/>
              <a:t/>
            </a:r>
            <a:br>
              <a:rPr lang="en-US" dirty="0" smtClean="0"/>
            </a:br>
            <a:r>
              <a:rPr lang="en-US" sz="1200" b="0" i="0" kern="1200" dirty="0" smtClean="0">
                <a:solidFill>
                  <a:schemeClr val="tx1"/>
                </a:solidFill>
                <a:latin typeface="+mn-lt"/>
                <a:ea typeface="+mn-ea"/>
                <a:cs typeface="+mn-cs"/>
              </a:rPr>
              <a:t>— OK. One minute please. I can book you on Worldwide Airways, leaving at 9 a.m. the 18th, with a two-hour layover in Seoul, and returning at 2 p.m. the 29th, with a one-hour layover in Tokyo.</a:t>
            </a:r>
            <a:r>
              <a:rPr lang="en-US" dirty="0" smtClean="0"/>
              <a:t/>
            </a:r>
            <a:br>
              <a:rPr lang="en-US" dirty="0" smtClean="0"/>
            </a:br>
            <a:r>
              <a:rPr lang="en-US" sz="1200" b="0" i="0" kern="1200" dirty="0" smtClean="0">
                <a:solidFill>
                  <a:schemeClr val="tx1"/>
                </a:solidFill>
                <a:latin typeface="+mn-lt"/>
                <a:ea typeface="+mn-ea"/>
                <a:cs typeface="+mn-cs"/>
              </a:rPr>
              <a:t>— I'd prefer a direct flight. Also, I'd like to depart in the morning both days, if at all possible.</a:t>
            </a:r>
            <a:r>
              <a:rPr lang="en-US" dirty="0" smtClean="0"/>
              <a:t/>
            </a:r>
            <a:br>
              <a:rPr lang="en-US" dirty="0" smtClean="0"/>
            </a:br>
            <a:r>
              <a:rPr lang="en-US" sz="1200" b="0" i="0" kern="1200" dirty="0" smtClean="0">
                <a:solidFill>
                  <a:schemeClr val="tx1"/>
                </a:solidFill>
                <a:latin typeface="+mn-lt"/>
                <a:ea typeface="+mn-ea"/>
                <a:cs typeface="+mn-cs"/>
              </a:rPr>
              <a:t>— Let me see. I could book a direct flight at 7 a.m. the 29th on Asia Air, and the return flight from Beijing would be late morning -- 11 a.m. -- on the 29th. Would that be all right?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-- 13)b  14)c  15)b</a:t>
            </a:r>
            <a:endParaRPr lang="en-US" dirty="0"/>
          </a:p>
        </p:txBody>
      </p:sp>
      <p:sp>
        <p:nvSpPr>
          <p:cNvPr id="4" name="Slide Number Placeholder 3"/>
          <p:cNvSpPr>
            <a:spLocks noGrp="1"/>
          </p:cNvSpPr>
          <p:nvPr>
            <p:ph type="sldNum" sz="quarter" idx="10"/>
          </p:nvPr>
        </p:nvSpPr>
        <p:spPr/>
        <p:txBody>
          <a:bodyPr/>
          <a:lstStyle/>
          <a:p>
            <a:fld id="{1B0AD5D9-6026-4D72-BC84-2F4BF2A9C11E}"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Here are the steps for reimbursing travel expenses. First, you need to fill out a travel voucher, that's the blue form here. Take that to your manager, and get his or her signature on the bottom line. Then, take a copy of that form -- that's the yellow page underneath -- and turn it into accounting. Be sure to attach copies of all your receipts. You keep the third page, the pink form, along with all your original receipts. Reimbursement checks are cut once a month, and they are separate from your normal paycheck. They usually go out on the 15th.</a:t>
            </a:r>
            <a:r>
              <a:rPr lang="en-US" dirty="0" smtClean="0"/>
              <a:t/>
            </a:r>
            <a:br>
              <a:rPr lang="en-US" dirty="0" smtClean="0"/>
            </a:br>
            <a:r>
              <a:rPr lang="en-US" sz="1200" b="0" i="0" kern="1200" dirty="0" smtClean="0">
                <a:solidFill>
                  <a:schemeClr val="tx1"/>
                </a:solidFill>
                <a:latin typeface="+mn-lt"/>
                <a:ea typeface="+mn-ea"/>
                <a:cs typeface="+mn-cs"/>
              </a:rPr>
              <a:t>— OK, blue form to manager, yellow to accounting. I think I've got it. What type of expenses will the company reimburse?</a:t>
            </a:r>
            <a:r>
              <a:rPr lang="en-US" dirty="0" smtClean="0"/>
              <a:t/>
            </a:r>
            <a:br>
              <a:rPr lang="en-US" dirty="0" smtClean="0"/>
            </a:br>
            <a:r>
              <a:rPr lang="en-US" sz="1200" b="0" i="0" kern="1200" dirty="0" smtClean="0">
                <a:solidFill>
                  <a:schemeClr val="tx1"/>
                </a:solidFill>
                <a:latin typeface="+mn-lt"/>
                <a:ea typeface="+mn-ea"/>
                <a:cs typeface="+mn-cs"/>
              </a:rPr>
              <a:t>— Typically taxi, subway and bus fares; admission fees; meals and drinks up to $30 a day; and any necessary business supplies -- either for use on your trip or after you return. Of course, we'll also reimburse for unexpected costs, such as having to rent a hotel room if your flight is cancelled or delayed, or expenses associated with a lost wallet or natural disaster.</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-- 16)a  17)d  18)c</a:t>
            </a:r>
            <a:endParaRPr lang="en-US" dirty="0"/>
          </a:p>
        </p:txBody>
      </p:sp>
      <p:sp>
        <p:nvSpPr>
          <p:cNvPr id="4" name="Slide Number Placeholder 3"/>
          <p:cNvSpPr>
            <a:spLocks noGrp="1"/>
          </p:cNvSpPr>
          <p:nvPr>
            <p:ph type="sldNum" sz="quarter" idx="10"/>
          </p:nvPr>
        </p:nvSpPr>
        <p:spPr/>
        <p:txBody>
          <a:bodyPr/>
          <a:lstStyle/>
          <a:p>
            <a:fld id="{1B0AD5D9-6026-4D72-BC84-2F4BF2A9C11E}"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a:t>
            </a:r>
            <a:r>
              <a:rPr lang="en-US" sz="1200" b="0" i="0" kern="1200" dirty="0" err="1" smtClean="0">
                <a:solidFill>
                  <a:schemeClr val="tx1"/>
                </a:solidFill>
                <a:latin typeface="+mn-lt"/>
                <a:ea typeface="+mn-ea"/>
                <a:cs typeface="+mn-cs"/>
              </a:rPr>
              <a:t>Kathern</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Kitchum</a:t>
            </a:r>
            <a:r>
              <a:rPr lang="en-US" sz="1200" b="0" i="0" kern="1200" dirty="0" smtClean="0">
                <a:solidFill>
                  <a:schemeClr val="tx1"/>
                </a:solidFill>
                <a:latin typeface="+mn-lt"/>
                <a:ea typeface="+mn-ea"/>
                <a:cs typeface="+mn-cs"/>
              </a:rPr>
              <a:t>? This is Dennis </a:t>
            </a:r>
            <a:r>
              <a:rPr lang="en-US" sz="1200" b="0" i="0" kern="1200" dirty="0" err="1" smtClean="0">
                <a:solidFill>
                  <a:schemeClr val="tx1"/>
                </a:solidFill>
                <a:latin typeface="+mn-lt"/>
                <a:ea typeface="+mn-ea"/>
                <a:cs typeface="+mn-cs"/>
              </a:rPr>
              <a:t>Chaix</a:t>
            </a:r>
            <a:r>
              <a:rPr lang="en-US" sz="1200" b="0" i="0" kern="1200" dirty="0" smtClean="0">
                <a:solidFill>
                  <a:schemeClr val="tx1"/>
                </a:solidFill>
                <a:latin typeface="+mn-lt"/>
                <a:ea typeface="+mn-ea"/>
                <a:cs typeface="+mn-cs"/>
              </a:rPr>
              <a:t> from Castro's Catering. I'm sorry, but there's a slight problem with your catering menu for the party Saturday night, and I wanted to ask you how best to handle it. You wanted 20 pounds of fresh caviar, but our supplier is hampered by a labor dispute, so they can deliver only 10 pounds of caviar. We could refund your money for the other 10 pounds, or substitute something else.</a:t>
            </a:r>
            <a:r>
              <a:rPr lang="en-US" dirty="0" smtClean="0"/>
              <a:t/>
            </a:r>
            <a:br>
              <a:rPr lang="en-US" dirty="0" smtClean="0"/>
            </a:br>
            <a:r>
              <a:rPr lang="en-US" sz="1200" b="0" i="0" kern="1200" dirty="0" smtClean="0">
                <a:solidFill>
                  <a:schemeClr val="tx1"/>
                </a:solidFill>
                <a:latin typeface="+mn-lt"/>
                <a:ea typeface="+mn-ea"/>
                <a:cs typeface="+mn-cs"/>
              </a:rPr>
              <a:t>— Oh dear. Hmmm... well, we have more than 200 guests, so it's probably best to substitute at this point. What would you recommend?</a:t>
            </a:r>
            <a:r>
              <a:rPr lang="en-US" dirty="0" smtClean="0"/>
              <a:t/>
            </a:r>
            <a:br>
              <a:rPr lang="en-US" dirty="0" smtClean="0"/>
            </a:br>
            <a:r>
              <a:rPr lang="en-US" sz="1200" b="0" i="0" kern="1200" dirty="0" smtClean="0">
                <a:solidFill>
                  <a:schemeClr val="tx1"/>
                </a:solidFill>
                <a:latin typeface="+mn-lt"/>
                <a:ea typeface="+mn-ea"/>
                <a:cs typeface="+mn-cs"/>
              </a:rPr>
              <a:t>— Well, you wanted five pounds of smoked sardines. How about 10 more pounds of those?</a:t>
            </a:r>
            <a:r>
              <a:rPr lang="en-US" dirty="0" smtClean="0"/>
              <a:t/>
            </a:r>
            <a:br>
              <a:rPr lang="en-US" dirty="0" smtClean="0"/>
            </a:br>
            <a:r>
              <a:rPr lang="en-US" sz="1200" b="0" i="0" kern="1200" dirty="0" smtClean="0">
                <a:solidFill>
                  <a:schemeClr val="tx1"/>
                </a:solidFill>
                <a:latin typeface="+mn-lt"/>
                <a:ea typeface="+mn-ea"/>
                <a:cs typeface="+mn-cs"/>
              </a:rPr>
              <a:t>— No, let's do this. Five more pounds of sardines, and double the amount of avocado dip, from three bowls to six. Hey, while you're on the phone, can we double-check the order?</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-- 19)b  20)c  21)a</a:t>
            </a:r>
            <a:endParaRPr lang="en-US" dirty="0"/>
          </a:p>
        </p:txBody>
      </p:sp>
      <p:sp>
        <p:nvSpPr>
          <p:cNvPr id="4" name="Slide Number Placeholder 3"/>
          <p:cNvSpPr>
            <a:spLocks noGrp="1"/>
          </p:cNvSpPr>
          <p:nvPr>
            <p:ph type="sldNum" sz="quarter" idx="10"/>
          </p:nvPr>
        </p:nvSpPr>
        <p:spPr/>
        <p:txBody>
          <a:bodyPr/>
          <a:lstStyle/>
          <a:p>
            <a:fld id="{1B0AD5D9-6026-4D72-BC84-2F4BF2A9C11E}"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James. How's your research going for the board of directors' report? Is there anything I can help you with?</a:t>
            </a:r>
            <a:r>
              <a:rPr lang="en-US" dirty="0" smtClean="0"/>
              <a:t/>
            </a:r>
            <a:br>
              <a:rPr lang="en-US" dirty="0" smtClean="0"/>
            </a:br>
            <a:r>
              <a:rPr lang="en-US" sz="1200" b="0" i="0" kern="1200" dirty="0" smtClean="0">
                <a:solidFill>
                  <a:schemeClr val="tx1"/>
                </a:solidFill>
                <a:latin typeface="+mn-lt"/>
                <a:ea typeface="+mn-ea"/>
                <a:cs typeface="+mn-cs"/>
              </a:rPr>
              <a:t>— Thank for offering, </a:t>
            </a:r>
            <a:r>
              <a:rPr lang="en-US" sz="1200" b="0" i="0" kern="1200" dirty="0" err="1" smtClean="0">
                <a:solidFill>
                  <a:schemeClr val="tx1"/>
                </a:solidFill>
                <a:latin typeface="+mn-lt"/>
                <a:ea typeface="+mn-ea"/>
                <a:cs typeface="+mn-cs"/>
              </a:rPr>
              <a:t>Liv</a:t>
            </a:r>
            <a:r>
              <a:rPr lang="en-US" sz="1200" b="0" i="0" kern="1200" dirty="0" smtClean="0">
                <a:solidFill>
                  <a:schemeClr val="tx1"/>
                </a:solidFill>
                <a:latin typeface="+mn-lt"/>
                <a:ea typeface="+mn-ea"/>
                <a:cs typeface="+mn-cs"/>
              </a:rPr>
              <a:t>. I've been summarizing customer satisfaction surveys for each quarter of last year. It's pretty interesting. Actually, if it's not too much trouble, would you proofreading my power-point slides? I'll have them finished in about an hour.</a:t>
            </a:r>
            <a:r>
              <a:rPr lang="en-US" dirty="0" smtClean="0"/>
              <a:t/>
            </a:r>
            <a:br>
              <a:rPr lang="en-US" dirty="0" smtClean="0"/>
            </a:br>
            <a:r>
              <a:rPr lang="en-US" sz="1200" b="0" i="0" kern="1200" dirty="0" smtClean="0">
                <a:solidFill>
                  <a:schemeClr val="tx1"/>
                </a:solidFill>
                <a:latin typeface="+mn-lt"/>
                <a:ea typeface="+mn-ea"/>
                <a:cs typeface="+mn-cs"/>
              </a:rPr>
              <a:t>— Sure, no problem. E-mail them to me and I'll look them over. Did you discover anything interesting in reading the surveys?</a:t>
            </a:r>
            <a:r>
              <a:rPr lang="en-US" dirty="0" smtClean="0"/>
              <a:t/>
            </a:r>
            <a:br>
              <a:rPr lang="en-US" dirty="0" smtClean="0"/>
            </a:br>
            <a:r>
              <a:rPr lang="en-US" sz="1200" b="0" i="0" kern="1200" dirty="0" smtClean="0">
                <a:solidFill>
                  <a:schemeClr val="tx1"/>
                </a:solidFill>
                <a:latin typeface="+mn-lt"/>
                <a:ea typeface="+mn-ea"/>
                <a:cs typeface="+mn-cs"/>
              </a:rPr>
              <a:t>— Oh yes. They're quite interesting. Probably the most fascinating thing were the opinions about the price of our product. In the first quarter, about 70 percent of the customers said it was priced fairly, but by the last quarter, when the economy had worsened, more than 80 percent said it was priced too high.</a:t>
            </a:r>
            <a:r>
              <a:rPr lang="en-US" dirty="0" smtClean="0"/>
              <a:t/>
            </a:r>
            <a:br>
              <a:rPr lang="en-US" dirty="0" smtClean="0"/>
            </a:br>
            <a:endParaRPr lang="en-US" dirty="0" smtClean="0"/>
          </a:p>
          <a:p>
            <a:r>
              <a:rPr lang="en-US" dirty="0" smtClean="0"/>
              <a:t>Answers  -- 22)d  23)b  24)b</a:t>
            </a:r>
            <a:endParaRPr lang="en-US" dirty="0"/>
          </a:p>
        </p:txBody>
      </p:sp>
      <p:sp>
        <p:nvSpPr>
          <p:cNvPr id="4" name="Slide Number Placeholder 3"/>
          <p:cNvSpPr>
            <a:spLocks noGrp="1"/>
          </p:cNvSpPr>
          <p:nvPr>
            <p:ph type="sldNum" sz="quarter" idx="10"/>
          </p:nvPr>
        </p:nvSpPr>
        <p:spPr/>
        <p:txBody>
          <a:bodyPr/>
          <a:lstStyle/>
          <a:p>
            <a:fld id="{1B0AD5D9-6026-4D72-BC84-2F4BF2A9C11E}"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4425250" cy="369332"/>
          </a:xfrm>
          <a:prstGeom prst="rect">
            <a:avLst/>
          </a:prstGeom>
          <a:noFill/>
        </p:spPr>
        <p:txBody>
          <a:bodyPr wrap="none" rtlCol="0">
            <a:spAutoFit/>
          </a:bodyPr>
          <a:lstStyle/>
          <a:p>
            <a:r>
              <a:rPr lang="en-GB" b="1" dirty="0" smtClean="0">
                <a:solidFill>
                  <a:schemeClr val="bg1"/>
                </a:solidFill>
              </a:rPr>
              <a:t>TOEIC Short Conversations Exercise 4</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344"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365104"/>
            <a:ext cx="6400800" cy="1273696"/>
          </a:xfrm>
        </p:spPr>
        <p:txBody>
          <a:bodyPr/>
          <a:lstStyle/>
          <a:p>
            <a:r>
              <a:rPr lang="en-US" sz="4000" dirty="0" smtClean="0">
                <a:solidFill>
                  <a:schemeClr val="accent6">
                    <a:lumMod val="75000"/>
                  </a:schemeClr>
                </a:solidFill>
              </a:rPr>
              <a:t>SHORT CONVERSATIONS</a:t>
            </a:r>
          </a:p>
          <a:p>
            <a:r>
              <a:rPr lang="en-US" sz="4000" dirty="0" smtClean="0">
                <a:solidFill>
                  <a:schemeClr val="accent6">
                    <a:lumMod val="75000"/>
                  </a:schemeClr>
                </a:solidFill>
              </a:rPr>
              <a:t>Exercise 4</a:t>
            </a: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22) Where is the conversation probably taking place?</a:t>
            </a:r>
          </a:p>
          <a:p>
            <a:pPr>
              <a:buNone/>
            </a:pPr>
            <a:r>
              <a:rPr lang="en-US" dirty="0" smtClean="0"/>
              <a:t>  A. In a library</a:t>
            </a:r>
          </a:p>
          <a:p>
            <a:pPr>
              <a:buNone/>
            </a:pPr>
            <a:r>
              <a:rPr lang="en-US" dirty="0" smtClean="0"/>
              <a:t>  B. In a university</a:t>
            </a:r>
          </a:p>
          <a:p>
            <a:pPr>
              <a:buNone/>
            </a:pPr>
            <a:r>
              <a:rPr lang="en-US" dirty="0" smtClean="0"/>
              <a:t>  C. In a meeting</a:t>
            </a:r>
          </a:p>
          <a:p>
            <a:pPr>
              <a:buNone/>
            </a:pPr>
            <a:r>
              <a:rPr lang="en-US" dirty="0" smtClean="0"/>
              <a:t>  D. In an office</a:t>
            </a:r>
          </a:p>
          <a:p>
            <a:pPr>
              <a:buNone/>
            </a:pPr>
            <a:endParaRPr lang="en-US" u="sng" dirty="0"/>
          </a:p>
          <a:p>
            <a:pPr>
              <a:buNone/>
            </a:pPr>
            <a:r>
              <a:rPr lang="en-US" b="1" dirty="0" smtClean="0"/>
              <a:t>23) What does the man ask the woman to do?</a:t>
            </a:r>
          </a:p>
          <a:p>
            <a:pPr>
              <a:buNone/>
            </a:pPr>
            <a:r>
              <a:rPr lang="en-US" dirty="0" smtClean="0"/>
              <a:t>  A. Read a report</a:t>
            </a:r>
          </a:p>
          <a:p>
            <a:pPr>
              <a:buNone/>
            </a:pPr>
            <a:r>
              <a:rPr lang="en-US" dirty="0" smtClean="0"/>
              <a:t>  B. Check for errors</a:t>
            </a:r>
          </a:p>
          <a:p>
            <a:pPr>
              <a:buNone/>
            </a:pPr>
            <a:r>
              <a:rPr lang="en-US" dirty="0" smtClean="0"/>
              <a:t>  C. Summarize surveys</a:t>
            </a:r>
          </a:p>
          <a:p>
            <a:pPr>
              <a:buNone/>
            </a:pPr>
            <a:r>
              <a:rPr lang="en-US" dirty="0" smtClean="0"/>
              <a:t>  D. Share opinions</a:t>
            </a:r>
          </a:p>
          <a:p>
            <a:pPr>
              <a:buNone/>
            </a:pPr>
            <a:endParaRPr lang="en-US" dirty="0" smtClean="0"/>
          </a:p>
          <a:p>
            <a:pPr>
              <a:buNone/>
            </a:pPr>
            <a:r>
              <a:rPr lang="en-US" b="1" dirty="0" smtClean="0"/>
              <a:t>24) What does the man say about product price?</a:t>
            </a:r>
          </a:p>
          <a:p>
            <a:pPr>
              <a:buNone/>
            </a:pPr>
            <a:r>
              <a:rPr lang="en-US" dirty="0" smtClean="0"/>
              <a:t>  A. It increased by 10 percent</a:t>
            </a:r>
          </a:p>
          <a:p>
            <a:pPr>
              <a:buNone/>
            </a:pPr>
            <a:r>
              <a:rPr lang="en-US" dirty="0" smtClean="0"/>
              <a:t>  B. Customers' opinions of it changed</a:t>
            </a:r>
          </a:p>
          <a:p>
            <a:pPr>
              <a:buNone/>
            </a:pPr>
            <a:r>
              <a:rPr lang="en-US" dirty="0" smtClean="0"/>
              <a:t>  C. Most customers paid too much</a:t>
            </a:r>
          </a:p>
          <a:p>
            <a:pPr>
              <a:buNone/>
            </a:pPr>
            <a:r>
              <a:rPr lang="en-US" dirty="0" smtClean="0"/>
              <a:t>  D. It is </a:t>
            </a:r>
            <a:r>
              <a:rPr lang="en-US" smtClean="0"/>
              <a:t>priced unfairly</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t>1) Who are the speakers talking about?</a:t>
            </a:r>
          </a:p>
          <a:p>
            <a:pPr>
              <a:buNone/>
            </a:pPr>
            <a:r>
              <a:rPr lang="en-US" dirty="0" smtClean="0"/>
              <a:t>  A. A national celebrity</a:t>
            </a:r>
          </a:p>
          <a:p>
            <a:pPr>
              <a:buNone/>
            </a:pPr>
            <a:r>
              <a:rPr lang="en-US" dirty="0" smtClean="0"/>
              <a:t>  B. A mutual friend</a:t>
            </a:r>
          </a:p>
          <a:p>
            <a:pPr>
              <a:buNone/>
            </a:pPr>
            <a:r>
              <a:rPr lang="en-US" dirty="0" smtClean="0"/>
              <a:t>  C. A co-worker</a:t>
            </a:r>
          </a:p>
          <a:p>
            <a:pPr>
              <a:buNone/>
            </a:pPr>
            <a:r>
              <a:rPr lang="en-US" dirty="0" smtClean="0"/>
              <a:t>  D. A newspaper publisher</a:t>
            </a:r>
          </a:p>
          <a:p>
            <a:pPr>
              <a:buNone/>
            </a:pPr>
            <a:endParaRPr lang="en-US" b="1" dirty="0" smtClean="0"/>
          </a:p>
          <a:p>
            <a:pPr>
              <a:buNone/>
            </a:pPr>
            <a:r>
              <a:rPr lang="en-US" b="1" dirty="0" smtClean="0"/>
              <a:t>2) What does Nathan Richmond plan to do?</a:t>
            </a:r>
          </a:p>
          <a:p>
            <a:pPr>
              <a:buNone/>
            </a:pPr>
            <a:r>
              <a:rPr lang="en-US" dirty="0" smtClean="0"/>
              <a:t>  A. Cover city politics</a:t>
            </a:r>
          </a:p>
          <a:p>
            <a:pPr>
              <a:buNone/>
            </a:pPr>
            <a:r>
              <a:rPr lang="en-US" dirty="0" smtClean="0"/>
              <a:t>  B. Stop writing a column</a:t>
            </a:r>
          </a:p>
          <a:p>
            <a:pPr>
              <a:buNone/>
            </a:pPr>
            <a:r>
              <a:rPr lang="en-US" dirty="0" smtClean="0"/>
              <a:t>  C. Pay his dues</a:t>
            </a:r>
          </a:p>
          <a:p>
            <a:pPr>
              <a:buNone/>
            </a:pPr>
            <a:r>
              <a:rPr lang="en-US" dirty="0" smtClean="0"/>
              <a:t>  D. Accept a new job</a:t>
            </a:r>
            <a:br>
              <a:rPr lang="en-US" dirty="0" smtClean="0"/>
            </a:br>
            <a:endParaRPr lang="en-US" dirty="0" smtClean="0"/>
          </a:p>
          <a:p>
            <a:pPr>
              <a:buNone/>
            </a:pPr>
            <a:r>
              <a:rPr lang="en-US" b="1" dirty="0" smtClean="0"/>
              <a:t>3) Where do the speakers work?</a:t>
            </a:r>
          </a:p>
          <a:p>
            <a:pPr>
              <a:buNone/>
            </a:pPr>
            <a:r>
              <a:rPr lang="en-US" dirty="0" smtClean="0"/>
              <a:t>  A. At a newspaper</a:t>
            </a:r>
          </a:p>
          <a:p>
            <a:pPr>
              <a:buNone/>
            </a:pPr>
            <a:r>
              <a:rPr lang="en-US" dirty="0" smtClean="0"/>
              <a:t>  B. At city hall</a:t>
            </a:r>
          </a:p>
          <a:p>
            <a:pPr>
              <a:buNone/>
            </a:pPr>
            <a:r>
              <a:rPr lang="en-US" dirty="0" smtClean="0"/>
              <a:t>  C. At an institution</a:t>
            </a:r>
          </a:p>
          <a:p>
            <a:pPr>
              <a:buNone/>
            </a:pPr>
            <a:r>
              <a:rPr lang="en-US" dirty="0" smtClean="0"/>
              <a:t>  D. At a restaurant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4) What are the speakers mainly discussing?</a:t>
            </a:r>
          </a:p>
          <a:p>
            <a:pPr>
              <a:buNone/>
            </a:pPr>
            <a:r>
              <a:rPr lang="en-US" dirty="0" smtClean="0"/>
              <a:t>  A. A weekend</a:t>
            </a:r>
          </a:p>
          <a:p>
            <a:pPr>
              <a:buNone/>
            </a:pPr>
            <a:r>
              <a:rPr lang="en-US" dirty="0" smtClean="0"/>
              <a:t>  B. A movie</a:t>
            </a:r>
          </a:p>
          <a:p>
            <a:pPr>
              <a:buNone/>
            </a:pPr>
            <a:r>
              <a:rPr lang="en-US" dirty="0" smtClean="0"/>
              <a:t>  C. An actor</a:t>
            </a:r>
          </a:p>
          <a:p>
            <a:pPr>
              <a:buNone/>
            </a:pPr>
            <a:r>
              <a:rPr lang="en-US" dirty="0" smtClean="0"/>
              <a:t>  D. An award</a:t>
            </a:r>
          </a:p>
          <a:p>
            <a:pPr>
              <a:buNone/>
            </a:pPr>
            <a:endParaRPr lang="en-US" b="1" dirty="0" smtClean="0"/>
          </a:p>
          <a:p>
            <a:pPr>
              <a:buNone/>
            </a:pPr>
            <a:r>
              <a:rPr lang="en-US" b="1" dirty="0" smtClean="0"/>
              <a:t>5) When does the conversation take place?</a:t>
            </a:r>
          </a:p>
          <a:p>
            <a:pPr>
              <a:buNone/>
            </a:pPr>
            <a:r>
              <a:rPr lang="en-US" dirty="0" smtClean="0"/>
              <a:t>  A. On Friday</a:t>
            </a:r>
          </a:p>
          <a:p>
            <a:pPr>
              <a:buNone/>
            </a:pPr>
            <a:r>
              <a:rPr lang="en-US" dirty="0" smtClean="0"/>
              <a:t>  B. On Saturday</a:t>
            </a:r>
          </a:p>
          <a:p>
            <a:pPr>
              <a:buNone/>
            </a:pPr>
            <a:r>
              <a:rPr lang="en-US" dirty="0" smtClean="0"/>
              <a:t>  C. On Sunday</a:t>
            </a:r>
          </a:p>
          <a:p>
            <a:pPr>
              <a:buNone/>
            </a:pPr>
            <a:r>
              <a:rPr lang="en-US" dirty="0" smtClean="0"/>
              <a:t>  D. On Monday</a:t>
            </a:r>
            <a:br>
              <a:rPr lang="en-US" dirty="0" smtClean="0"/>
            </a:br>
            <a:endParaRPr lang="en-US" dirty="0" smtClean="0"/>
          </a:p>
          <a:p>
            <a:pPr>
              <a:buNone/>
            </a:pPr>
            <a:r>
              <a:rPr lang="en-US" b="1" dirty="0" smtClean="0"/>
              <a:t>6) What does the woman say about Titanium Man?</a:t>
            </a:r>
          </a:p>
          <a:p>
            <a:pPr>
              <a:buNone/>
            </a:pPr>
            <a:r>
              <a:rPr lang="en-US" b="1" dirty="0" smtClean="0"/>
              <a:t>  </a:t>
            </a:r>
            <a:r>
              <a:rPr lang="en-US" dirty="0" smtClean="0"/>
              <a:t>A. It was average</a:t>
            </a:r>
          </a:p>
          <a:p>
            <a:pPr>
              <a:buNone/>
            </a:pPr>
            <a:r>
              <a:rPr lang="en-US" dirty="0" smtClean="0"/>
              <a:t>  B. It was awesome</a:t>
            </a:r>
          </a:p>
          <a:p>
            <a:pPr>
              <a:buNone/>
            </a:pPr>
            <a:r>
              <a:rPr lang="en-US" dirty="0" smtClean="0"/>
              <a:t>  C. It was too short</a:t>
            </a:r>
          </a:p>
          <a:p>
            <a:pPr>
              <a:buNone/>
            </a:pPr>
            <a:r>
              <a:rPr lang="en-US" dirty="0" smtClean="0"/>
              <a:t>  D. It was exciting</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7) Where did the woman spend time during the summer?</a:t>
            </a:r>
          </a:p>
          <a:p>
            <a:pPr>
              <a:buNone/>
            </a:pPr>
            <a:r>
              <a:rPr lang="en-US" dirty="0" smtClean="0"/>
              <a:t>  A. In the McClure Building</a:t>
            </a:r>
          </a:p>
          <a:p>
            <a:pPr>
              <a:buNone/>
            </a:pPr>
            <a:r>
              <a:rPr lang="en-US" dirty="0" smtClean="0"/>
              <a:t>  B. In Los Angeles</a:t>
            </a:r>
          </a:p>
          <a:p>
            <a:pPr>
              <a:buNone/>
            </a:pPr>
            <a:r>
              <a:rPr lang="en-US" dirty="0" smtClean="0"/>
              <a:t>  C. In Ohio</a:t>
            </a:r>
          </a:p>
          <a:p>
            <a:pPr>
              <a:buNone/>
            </a:pPr>
            <a:r>
              <a:rPr lang="en-US" dirty="0" smtClean="0"/>
              <a:t>  D. In Florida</a:t>
            </a:r>
          </a:p>
          <a:p>
            <a:pPr>
              <a:buNone/>
            </a:pPr>
            <a:endParaRPr lang="en-US" b="1" dirty="0" smtClean="0"/>
          </a:p>
          <a:p>
            <a:pPr>
              <a:buNone/>
            </a:pPr>
            <a:r>
              <a:rPr lang="en-US" b="1" dirty="0" smtClean="0"/>
              <a:t>8) What department does the woman work in?</a:t>
            </a:r>
          </a:p>
          <a:p>
            <a:pPr>
              <a:buNone/>
            </a:pPr>
            <a:r>
              <a:rPr lang="en-US" dirty="0" smtClean="0"/>
              <a:t>  A. Accounts</a:t>
            </a:r>
          </a:p>
          <a:p>
            <a:pPr>
              <a:buNone/>
            </a:pPr>
            <a:r>
              <a:rPr lang="en-US" dirty="0" smtClean="0"/>
              <a:t>  B. General operations</a:t>
            </a:r>
          </a:p>
          <a:p>
            <a:pPr>
              <a:buNone/>
            </a:pPr>
            <a:r>
              <a:rPr lang="en-US" dirty="0" smtClean="0"/>
              <a:t>  C. Database management</a:t>
            </a:r>
          </a:p>
          <a:p>
            <a:pPr>
              <a:buNone/>
            </a:pPr>
            <a:r>
              <a:rPr lang="en-US" dirty="0" smtClean="0"/>
              <a:t>  D. Food services</a:t>
            </a:r>
            <a:br>
              <a:rPr lang="en-US" dirty="0" smtClean="0"/>
            </a:br>
            <a:endParaRPr lang="en-US" dirty="0" smtClean="0"/>
          </a:p>
          <a:p>
            <a:pPr>
              <a:buNone/>
            </a:pPr>
            <a:r>
              <a:rPr lang="en-US" b="1" dirty="0" smtClean="0"/>
              <a:t>10) What will the speakers probably do next?</a:t>
            </a:r>
          </a:p>
          <a:p>
            <a:pPr>
              <a:buNone/>
            </a:pPr>
            <a:r>
              <a:rPr lang="en-US" dirty="0" smtClean="0"/>
              <a:t>  A. Eat lunch together</a:t>
            </a:r>
          </a:p>
          <a:p>
            <a:pPr>
              <a:buNone/>
            </a:pPr>
            <a:r>
              <a:rPr lang="en-US" dirty="0" smtClean="0"/>
              <a:t>  B. Study databases</a:t>
            </a:r>
          </a:p>
          <a:p>
            <a:pPr>
              <a:buNone/>
            </a:pPr>
            <a:r>
              <a:rPr lang="en-US" dirty="0" smtClean="0"/>
              <a:t>  C. Go on a trip</a:t>
            </a:r>
          </a:p>
          <a:p>
            <a:pPr>
              <a:buNone/>
            </a:pPr>
            <a:r>
              <a:rPr lang="en-US" dirty="0" smtClean="0"/>
              <a:t>  D. Go to the fifteenth floor</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t>10) What problem does the woman have?</a:t>
            </a:r>
          </a:p>
          <a:p>
            <a:pPr>
              <a:buNone/>
            </a:pPr>
            <a:r>
              <a:rPr lang="en-US" dirty="0" smtClean="0"/>
              <a:t>  A. She lost her credit card</a:t>
            </a:r>
          </a:p>
          <a:p>
            <a:pPr>
              <a:buNone/>
            </a:pPr>
            <a:r>
              <a:rPr lang="en-US" dirty="0" smtClean="0"/>
              <a:t>  B. She is a victim of theft</a:t>
            </a:r>
          </a:p>
          <a:p>
            <a:pPr>
              <a:buNone/>
            </a:pPr>
            <a:r>
              <a:rPr lang="en-US" dirty="0" smtClean="0"/>
              <a:t>  C. She misplaced her purse</a:t>
            </a:r>
          </a:p>
          <a:p>
            <a:pPr>
              <a:buNone/>
            </a:pPr>
            <a:r>
              <a:rPr lang="en-US" dirty="0" smtClean="0"/>
              <a:t>  D. She has run out of money</a:t>
            </a:r>
          </a:p>
          <a:p>
            <a:pPr>
              <a:buNone/>
            </a:pPr>
            <a:endParaRPr lang="en-US" b="1" dirty="0" smtClean="0"/>
          </a:p>
          <a:p>
            <a:pPr>
              <a:buNone/>
            </a:pPr>
            <a:r>
              <a:rPr lang="en-US" b="1" dirty="0" smtClean="0"/>
              <a:t>11) What does the woman want to do?</a:t>
            </a:r>
          </a:p>
          <a:p>
            <a:pPr>
              <a:buNone/>
            </a:pPr>
            <a:r>
              <a:rPr lang="en-US" dirty="0" smtClean="0"/>
              <a:t>  A. Purchase a new purse</a:t>
            </a:r>
          </a:p>
          <a:p>
            <a:pPr>
              <a:buNone/>
            </a:pPr>
            <a:r>
              <a:rPr lang="en-US" dirty="0" smtClean="0"/>
              <a:t>  B. Cancel her checking account</a:t>
            </a:r>
          </a:p>
          <a:p>
            <a:pPr>
              <a:buNone/>
            </a:pPr>
            <a:r>
              <a:rPr lang="en-US" dirty="0" smtClean="0"/>
              <a:t>  C. Replace her credit card</a:t>
            </a:r>
          </a:p>
          <a:p>
            <a:pPr>
              <a:buNone/>
            </a:pPr>
            <a:r>
              <a:rPr lang="en-US" dirty="0" smtClean="0"/>
              <a:t>  D. Phone the police department</a:t>
            </a:r>
            <a:br>
              <a:rPr lang="en-US" dirty="0" smtClean="0"/>
            </a:br>
            <a:endParaRPr lang="en-US" dirty="0" smtClean="0"/>
          </a:p>
          <a:p>
            <a:pPr>
              <a:buNone/>
            </a:pPr>
            <a:r>
              <a:rPr lang="en-US" b="1" dirty="0" smtClean="0"/>
              <a:t>12) What will the woman probably do next?</a:t>
            </a:r>
          </a:p>
          <a:p>
            <a:pPr>
              <a:buNone/>
            </a:pPr>
            <a:r>
              <a:rPr lang="en-US" b="1" dirty="0" smtClean="0"/>
              <a:t>  </a:t>
            </a:r>
            <a:r>
              <a:rPr lang="en-US" dirty="0" smtClean="0"/>
              <a:t>A. Give the man her account number</a:t>
            </a:r>
          </a:p>
          <a:p>
            <a:pPr>
              <a:buNone/>
            </a:pPr>
            <a:r>
              <a:rPr lang="en-US" dirty="0" smtClean="0"/>
              <a:t>  B. Thank the man and hang up</a:t>
            </a:r>
          </a:p>
          <a:p>
            <a:pPr>
              <a:buNone/>
            </a:pPr>
            <a:r>
              <a:rPr lang="en-US" dirty="0" smtClean="0"/>
              <a:t>  C. Hang up and look for her purse</a:t>
            </a:r>
          </a:p>
          <a:p>
            <a:pPr>
              <a:buNone/>
            </a:pPr>
            <a:r>
              <a:rPr lang="en-US" dirty="0" smtClean="0"/>
              <a:t>  D. Put the man on hold and call police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13) What does the man want to do?</a:t>
            </a:r>
          </a:p>
          <a:p>
            <a:pPr>
              <a:buNone/>
            </a:pPr>
            <a:r>
              <a:rPr lang="en-US" dirty="0" smtClean="0"/>
              <a:t>  A. Set an appointment</a:t>
            </a:r>
          </a:p>
          <a:p>
            <a:pPr>
              <a:buNone/>
            </a:pPr>
            <a:r>
              <a:rPr lang="en-US" dirty="0" smtClean="0"/>
              <a:t>  B. Buy airline tickets</a:t>
            </a:r>
          </a:p>
          <a:p>
            <a:pPr>
              <a:buNone/>
            </a:pPr>
            <a:r>
              <a:rPr lang="en-US" dirty="0" smtClean="0"/>
              <a:t>  C. Plan a holiday</a:t>
            </a:r>
          </a:p>
          <a:p>
            <a:pPr>
              <a:buNone/>
            </a:pPr>
            <a:r>
              <a:rPr lang="en-US" dirty="0" smtClean="0"/>
              <a:t>  D. Negotiate a contract</a:t>
            </a:r>
          </a:p>
          <a:p>
            <a:pPr>
              <a:buNone/>
            </a:pPr>
            <a:endParaRPr lang="en-US" dirty="0" smtClean="0"/>
          </a:p>
          <a:p>
            <a:pPr>
              <a:buNone/>
            </a:pPr>
            <a:r>
              <a:rPr lang="en-US" b="1" dirty="0" smtClean="0"/>
              <a:t>14) What is the woman's position?</a:t>
            </a:r>
          </a:p>
          <a:p>
            <a:pPr>
              <a:buNone/>
            </a:pPr>
            <a:r>
              <a:rPr lang="en-US" dirty="0" smtClean="0"/>
              <a:t>  A. Receptionist</a:t>
            </a:r>
          </a:p>
          <a:p>
            <a:pPr>
              <a:buNone/>
            </a:pPr>
            <a:r>
              <a:rPr lang="en-US" dirty="0" smtClean="0"/>
              <a:t>  B. Manager</a:t>
            </a:r>
          </a:p>
          <a:p>
            <a:pPr>
              <a:buNone/>
            </a:pPr>
            <a:r>
              <a:rPr lang="en-US" dirty="0" smtClean="0"/>
              <a:t>  C. Travel agent</a:t>
            </a:r>
          </a:p>
          <a:p>
            <a:pPr>
              <a:buNone/>
            </a:pPr>
            <a:r>
              <a:rPr lang="en-US" dirty="0" smtClean="0"/>
              <a:t>  D. Accountant</a:t>
            </a:r>
          </a:p>
          <a:p>
            <a:pPr>
              <a:buNone/>
            </a:pPr>
            <a:endParaRPr lang="en-US" dirty="0" smtClean="0"/>
          </a:p>
          <a:p>
            <a:pPr>
              <a:buNone/>
            </a:pPr>
            <a:r>
              <a:rPr lang="en-US" b="1" dirty="0" smtClean="0"/>
              <a:t>15) Where is the man going?</a:t>
            </a:r>
          </a:p>
          <a:p>
            <a:pPr>
              <a:buNone/>
            </a:pPr>
            <a:r>
              <a:rPr lang="en-US" dirty="0" smtClean="0"/>
              <a:t>  A. To San Francisco</a:t>
            </a:r>
          </a:p>
          <a:p>
            <a:pPr>
              <a:buNone/>
            </a:pPr>
            <a:r>
              <a:rPr lang="en-US" dirty="0" smtClean="0"/>
              <a:t>  B. To Beijing</a:t>
            </a:r>
          </a:p>
          <a:p>
            <a:pPr>
              <a:buNone/>
            </a:pPr>
            <a:r>
              <a:rPr lang="en-US" dirty="0" smtClean="0"/>
              <a:t>  C. To Seoul</a:t>
            </a:r>
          </a:p>
          <a:p>
            <a:pPr>
              <a:buNone/>
            </a:pPr>
            <a:r>
              <a:rPr lang="en-US" dirty="0" smtClean="0"/>
              <a:t>  D. To Tokyo</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16) Who most likely are the speakers?</a:t>
            </a:r>
          </a:p>
          <a:p>
            <a:pPr>
              <a:buNone/>
            </a:pPr>
            <a:r>
              <a:rPr lang="en-US" dirty="0" smtClean="0"/>
              <a:t>  A. Business colleagues</a:t>
            </a:r>
          </a:p>
          <a:p>
            <a:pPr>
              <a:buNone/>
            </a:pPr>
            <a:r>
              <a:rPr lang="en-US" dirty="0" smtClean="0"/>
              <a:t>  B. Hotel clerks</a:t>
            </a:r>
          </a:p>
          <a:p>
            <a:pPr>
              <a:buNone/>
            </a:pPr>
            <a:r>
              <a:rPr lang="en-US" dirty="0" smtClean="0"/>
              <a:t>  C. Next-door neighbors</a:t>
            </a:r>
          </a:p>
          <a:p>
            <a:pPr>
              <a:buNone/>
            </a:pPr>
            <a:r>
              <a:rPr lang="en-US" dirty="0" smtClean="0"/>
              <a:t>  D. Sales representatives</a:t>
            </a:r>
          </a:p>
          <a:p>
            <a:pPr>
              <a:buNone/>
            </a:pPr>
            <a:endParaRPr lang="en-US" dirty="0" smtClean="0"/>
          </a:p>
          <a:p>
            <a:pPr>
              <a:buNone/>
            </a:pPr>
            <a:r>
              <a:rPr lang="en-US" b="1" dirty="0" smtClean="0"/>
              <a:t>17) What are the speakers mainly discussing?</a:t>
            </a:r>
          </a:p>
          <a:p>
            <a:pPr>
              <a:buNone/>
            </a:pPr>
            <a:r>
              <a:rPr lang="en-US" dirty="0" smtClean="0"/>
              <a:t>  A. Inflation rates</a:t>
            </a:r>
          </a:p>
          <a:p>
            <a:pPr>
              <a:buNone/>
            </a:pPr>
            <a:r>
              <a:rPr lang="en-US" dirty="0" smtClean="0"/>
              <a:t>  B. Travel destinations</a:t>
            </a:r>
          </a:p>
          <a:p>
            <a:pPr>
              <a:buNone/>
            </a:pPr>
            <a:r>
              <a:rPr lang="en-US" dirty="0" smtClean="0"/>
              <a:t>  C. Expensive checks</a:t>
            </a:r>
          </a:p>
          <a:p>
            <a:pPr>
              <a:buNone/>
            </a:pPr>
            <a:r>
              <a:rPr lang="en-US" dirty="0" smtClean="0"/>
              <a:t>  D. Company procedures</a:t>
            </a:r>
          </a:p>
          <a:p>
            <a:pPr>
              <a:buNone/>
            </a:pPr>
            <a:endParaRPr lang="en-US" dirty="0" smtClean="0"/>
          </a:p>
          <a:p>
            <a:pPr>
              <a:buNone/>
            </a:pPr>
            <a:r>
              <a:rPr lang="en-US" b="1" dirty="0" smtClean="0"/>
              <a:t>18) What does the woman say about reimbursement checks?</a:t>
            </a:r>
          </a:p>
          <a:p>
            <a:pPr>
              <a:buNone/>
            </a:pPr>
            <a:r>
              <a:rPr lang="en-US" dirty="0" smtClean="0"/>
              <a:t>  A. They are included in normal paychecks</a:t>
            </a:r>
          </a:p>
          <a:p>
            <a:pPr>
              <a:buNone/>
            </a:pPr>
            <a:r>
              <a:rPr lang="en-US" dirty="0" smtClean="0"/>
              <a:t>  B. They usually are sent on the 25th</a:t>
            </a:r>
          </a:p>
          <a:p>
            <a:pPr>
              <a:buNone/>
            </a:pPr>
            <a:r>
              <a:rPr lang="en-US" dirty="0" smtClean="0"/>
              <a:t>  C. They are issued once a month</a:t>
            </a:r>
          </a:p>
          <a:p>
            <a:pPr>
              <a:buNone/>
            </a:pPr>
            <a:r>
              <a:rPr lang="en-US" dirty="0" smtClean="0"/>
              <a:t>  D. They do not include taxi fares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19) What is the relationship between the speakers?</a:t>
            </a:r>
          </a:p>
          <a:p>
            <a:pPr>
              <a:buNone/>
            </a:pPr>
            <a:r>
              <a:rPr lang="en-US" dirty="0" smtClean="0"/>
              <a:t>  A. Waiter-diner</a:t>
            </a:r>
          </a:p>
          <a:p>
            <a:pPr>
              <a:buNone/>
            </a:pPr>
            <a:r>
              <a:rPr lang="en-US" dirty="0" smtClean="0"/>
              <a:t>  B. Company-client</a:t>
            </a:r>
          </a:p>
          <a:p>
            <a:pPr>
              <a:buNone/>
            </a:pPr>
            <a:r>
              <a:rPr lang="en-US" dirty="0" smtClean="0"/>
              <a:t>  C. Employee-customer</a:t>
            </a:r>
          </a:p>
          <a:p>
            <a:pPr>
              <a:buNone/>
            </a:pPr>
            <a:r>
              <a:rPr lang="en-US" dirty="0" smtClean="0"/>
              <a:t>  D. Host-guest</a:t>
            </a:r>
          </a:p>
          <a:p>
            <a:pPr>
              <a:buNone/>
            </a:pPr>
            <a:endParaRPr lang="en-US" dirty="0" smtClean="0"/>
          </a:p>
          <a:p>
            <a:pPr>
              <a:buNone/>
            </a:pPr>
            <a:r>
              <a:rPr lang="en-US" b="1" dirty="0" smtClean="0"/>
              <a:t>20) What problem does the man have?</a:t>
            </a:r>
          </a:p>
          <a:p>
            <a:pPr>
              <a:buNone/>
            </a:pPr>
            <a:r>
              <a:rPr lang="en-US" dirty="0" smtClean="0"/>
              <a:t>  A. Too many sardines</a:t>
            </a:r>
          </a:p>
          <a:p>
            <a:pPr>
              <a:buNone/>
            </a:pPr>
            <a:r>
              <a:rPr lang="en-US" dirty="0" smtClean="0"/>
              <a:t>  B. Too little avocado dip</a:t>
            </a:r>
          </a:p>
          <a:p>
            <a:pPr>
              <a:buNone/>
            </a:pPr>
            <a:r>
              <a:rPr lang="en-US" dirty="0" smtClean="0"/>
              <a:t>  C. Not enough caviar</a:t>
            </a:r>
          </a:p>
          <a:p>
            <a:pPr>
              <a:buNone/>
            </a:pPr>
            <a:r>
              <a:rPr lang="en-US" dirty="0" smtClean="0"/>
              <a:t>  D. Too many suppliers</a:t>
            </a:r>
          </a:p>
          <a:p>
            <a:pPr>
              <a:buNone/>
            </a:pPr>
            <a:endParaRPr lang="en-US" dirty="0" smtClean="0"/>
          </a:p>
          <a:p>
            <a:pPr>
              <a:buNone/>
            </a:pPr>
            <a:r>
              <a:rPr lang="en-US" b="1" dirty="0" smtClean="0"/>
              <a:t>21) What will the speakers probably talk about next?</a:t>
            </a:r>
          </a:p>
          <a:p>
            <a:pPr>
              <a:buNone/>
            </a:pPr>
            <a:r>
              <a:rPr lang="en-US" dirty="0" smtClean="0"/>
              <a:t>  A. Confirming arrangements</a:t>
            </a:r>
          </a:p>
          <a:p>
            <a:pPr>
              <a:buNone/>
            </a:pPr>
            <a:r>
              <a:rPr lang="en-US" dirty="0" smtClean="0"/>
              <a:t>  B. Doubling the order</a:t>
            </a:r>
          </a:p>
          <a:p>
            <a:pPr>
              <a:buNone/>
            </a:pPr>
            <a:r>
              <a:rPr lang="en-US" dirty="0" smtClean="0"/>
              <a:t>  C. Buying more caviar</a:t>
            </a:r>
          </a:p>
          <a:p>
            <a:pPr>
              <a:buNone/>
            </a:pPr>
            <a:r>
              <a:rPr lang="en-US" dirty="0" smtClean="0"/>
              <a:t>  D. Inviting fewer guests</a:t>
            </a:r>
            <a:br>
              <a:rPr lang="en-US" dirty="0" smtClean="0"/>
            </a:b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TotalTime>
  <Words>736</Words>
  <Application>Microsoft Office PowerPoint</Application>
  <PresentationFormat>On-screen Show (4:3)</PresentationFormat>
  <Paragraphs>170</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85</cp:revision>
  <dcterms:created xsi:type="dcterms:W3CDTF">2014-01-23T11:26:29Z</dcterms:created>
  <dcterms:modified xsi:type="dcterms:W3CDTF">2015-05-21T11:17:41Z</dcterms:modified>
</cp:coreProperties>
</file>