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4" r:id="rId2"/>
    <p:sldId id="265" r:id="rId3"/>
    <p:sldId id="257" r:id="rId4"/>
    <p:sldId id="258" r:id="rId5"/>
    <p:sldId id="259" r:id="rId6"/>
    <p:sldId id="260" r:id="rId7"/>
    <p:sldId id="266" r:id="rId8"/>
    <p:sldId id="267" r:id="rId9"/>
    <p:sldId id="268" r:id="rId10"/>
    <p:sldId id="26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832" autoAdjust="0"/>
  </p:normalViewPr>
  <p:slideViewPr>
    <p:cSldViewPr>
      <p:cViewPr varScale="1">
        <p:scale>
          <a:sx n="68" d="100"/>
          <a:sy n="68" d="100"/>
        </p:scale>
        <p:origin x="-144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D155A4-3767-4A7A-A24A-5840D069A7B2}"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0ADC24-CB90-4EFC-8015-D52CC02EE7A6}" type="slidenum">
              <a:rPr lang="en-US" smtClean="0"/>
              <a:pPr/>
              <a:t>‹#›</a:t>
            </a:fld>
            <a:endParaRPr lang="en-US"/>
          </a:p>
        </p:txBody>
      </p:sp>
    </p:spTree>
    <p:extLst>
      <p:ext uri="{BB962C8B-B14F-4D97-AF65-F5344CB8AC3E}">
        <p14:creationId xmlns:p14="http://schemas.microsoft.com/office/powerpoint/2010/main" val="1662742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Excuse me. I'm afraid I'm a bit lost. I'm looking for the library.</a:t>
            </a:r>
            <a:r>
              <a:rPr lang="en-US" dirty="0" smtClean="0"/>
              <a:t/>
            </a:r>
            <a:br>
              <a:rPr lang="en-US" dirty="0" smtClean="0"/>
            </a:br>
            <a:r>
              <a:rPr lang="en-US" sz="1200" b="0" i="0" kern="1200" dirty="0" smtClean="0">
                <a:solidFill>
                  <a:schemeClr val="tx1"/>
                </a:solidFill>
                <a:latin typeface="+mn-lt"/>
                <a:ea typeface="+mn-ea"/>
                <a:cs typeface="+mn-cs"/>
              </a:rPr>
              <a:t>— The library? Let's see. The best way to get there is to go back to this street in front of the store and turn left. Go two intersections, then take a right onto 72nd Street.</a:t>
            </a:r>
            <a:r>
              <a:rPr lang="en-US" dirty="0" smtClean="0"/>
              <a:t/>
            </a:r>
            <a:br>
              <a:rPr lang="en-US" dirty="0" smtClean="0"/>
            </a:br>
            <a:r>
              <a:rPr lang="en-US" sz="1200" b="0" i="0" kern="1200" dirty="0" smtClean="0">
                <a:solidFill>
                  <a:schemeClr val="tx1"/>
                </a:solidFill>
                <a:latin typeface="+mn-lt"/>
                <a:ea typeface="+mn-ea"/>
                <a:cs typeface="+mn-cs"/>
              </a:rPr>
              <a:t>— A right at 72nd?</a:t>
            </a:r>
            <a:r>
              <a:rPr lang="en-US" dirty="0" smtClean="0"/>
              <a:t/>
            </a:r>
            <a:br>
              <a:rPr lang="en-US" dirty="0" smtClean="0"/>
            </a:br>
            <a:r>
              <a:rPr lang="en-US" sz="1200" b="0" i="0" kern="1200" dirty="0" smtClean="0">
                <a:solidFill>
                  <a:schemeClr val="tx1"/>
                </a:solidFill>
                <a:latin typeface="+mn-lt"/>
                <a:ea typeface="+mn-ea"/>
                <a:cs typeface="+mn-cs"/>
              </a:rPr>
              <a:t>— Yes. The next stoplight will be Williams street. Turn left, and you'll see the library a half block down on the left-hand side.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1)c  2)c  3)b</a:t>
            </a:r>
            <a:endParaRPr lang="en-US" dirty="0"/>
          </a:p>
        </p:txBody>
      </p:sp>
      <p:sp>
        <p:nvSpPr>
          <p:cNvPr id="4" name="Slide Number Placeholder 3"/>
          <p:cNvSpPr>
            <a:spLocks noGrp="1"/>
          </p:cNvSpPr>
          <p:nvPr>
            <p:ph type="sldNum" sz="quarter" idx="10"/>
          </p:nvPr>
        </p:nvSpPr>
        <p:spPr/>
        <p:txBody>
          <a:bodyPr/>
          <a:lstStyle/>
          <a:p>
            <a:fld id="{BD0ADC24-CB90-4EFC-8015-D52CC02EE7A6}"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Our plan has three basic options, each of which offers the same amount of coverage. You can choose a deductible of $1,000, $2,000 or $3,000. The higher the deductible, the lower your monthly payment.</a:t>
            </a:r>
            <a:r>
              <a:rPr lang="en-US" dirty="0" smtClean="0"/>
              <a:t/>
            </a:r>
            <a:br>
              <a:rPr lang="en-US" dirty="0" smtClean="0"/>
            </a:br>
            <a:r>
              <a:rPr lang="en-US" sz="1200" b="0" i="0" kern="1200" dirty="0" smtClean="0">
                <a:solidFill>
                  <a:schemeClr val="tx1"/>
                </a:solidFill>
                <a:latin typeface="+mn-lt"/>
                <a:ea typeface="+mn-ea"/>
                <a:cs typeface="+mn-cs"/>
              </a:rPr>
              <a:t>— I see. And what are the monthly payments for each plan?</a:t>
            </a:r>
            <a:r>
              <a:rPr lang="en-US" dirty="0" smtClean="0"/>
              <a:t/>
            </a:r>
            <a:br>
              <a:rPr lang="en-US" dirty="0" smtClean="0"/>
            </a:br>
            <a:r>
              <a:rPr lang="en-US" sz="1200" b="0" i="0" kern="1200" dirty="0" smtClean="0">
                <a:solidFill>
                  <a:schemeClr val="tx1"/>
                </a:solidFill>
                <a:latin typeface="+mn-lt"/>
                <a:ea typeface="+mn-ea"/>
                <a:cs typeface="+mn-cs"/>
              </a:rPr>
              <a:t>— For a woman your age and health condition, it's $100 a month for the $1,000 deductible, then $200 and $300 for the others.</a:t>
            </a:r>
            <a:r>
              <a:rPr lang="en-US" dirty="0" smtClean="0"/>
              <a:t/>
            </a:r>
            <a:br>
              <a:rPr lang="en-US" dirty="0" smtClean="0"/>
            </a:br>
            <a:r>
              <a:rPr lang="en-US" sz="1200" b="0" i="0" kern="1200" dirty="0" smtClean="0">
                <a:solidFill>
                  <a:schemeClr val="tx1"/>
                </a:solidFill>
                <a:latin typeface="+mn-lt"/>
                <a:ea typeface="+mn-ea"/>
                <a:cs typeface="+mn-cs"/>
              </a:rPr>
              <a:t>— The payments are reasonable, but I'm worried about the choice of physicians and the types of prescription medications that are covered under your plan.</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-- 4)b  5)c  6)c</a:t>
            </a:r>
            <a:endParaRPr lang="en-US" dirty="0"/>
          </a:p>
        </p:txBody>
      </p:sp>
      <p:sp>
        <p:nvSpPr>
          <p:cNvPr id="4" name="Slide Number Placeholder 3"/>
          <p:cNvSpPr>
            <a:spLocks noGrp="1"/>
          </p:cNvSpPr>
          <p:nvPr>
            <p:ph type="sldNum" sz="quarter" idx="10"/>
          </p:nvPr>
        </p:nvSpPr>
        <p:spPr/>
        <p:txBody>
          <a:bodyPr/>
          <a:lstStyle/>
          <a:p>
            <a:fld id="{BD0ADC24-CB90-4EFC-8015-D52CC02EE7A6}"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I bought this clock radio here, but the alarm doesn't work. I need to get it fixed. Here's the receipt.</a:t>
            </a:r>
            <a:r>
              <a:rPr lang="en-US" dirty="0" smtClean="0"/>
              <a:t/>
            </a:r>
            <a:br>
              <a:rPr lang="en-US" dirty="0" smtClean="0"/>
            </a:br>
            <a:r>
              <a:rPr lang="en-US" sz="1200" b="0" i="0" kern="1200" dirty="0" smtClean="0">
                <a:solidFill>
                  <a:schemeClr val="tx1"/>
                </a:solidFill>
                <a:latin typeface="+mn-lt"/>
                <a:ea typeface="+mn-ea"/>
                <a:cs typeface="+mn-cs"/>
              </a:rPr>
              <a:t>— We can fix it for you. Hmm, looks like the timing button is stuck. That'll run about $15.</a:t>
            </a:r>
            <a:r>
              <a:rPr lang="en-US" dirty="0" smtClean="0"/>
              <a:t/>
            </a:r>
            <a:br>
              <a:rPr lang="en-US" dirty="0" smtClean="0"/>
            </a:br>
            <a:r>
              <a:rPr lang="en-US" sz="1200" b="0" i="0" kern="1200" dirty="0" smtClean="0">
                <a:solidFill>
                  <a:schemeClr val="tx1"/>
                </a:solidFill>
                <a:latin typeface="+mn-lt"/>
                <a:ea typeface="+mn-ea"/>
                <a:cs typeface="+mn-cs"/>
              </a:rPr>
              <a:t>— Fifteen dollars?! But I thought you said you'd fix it for free.</a:t>
            </a:r>
            <a:r>
              <a:rPr lang="en-US" dirty="0" smtClean="0"/>
              <a:t/>
            </a:r>
            <a:br>
              <a:rPr lang="en-US" dirty="0" smtClean="0"/>
            </a:br>
            <a:r>
              <a:rPr lang="en-US" sz="1200" b="0" i="0" kern="1200" dirty="0" smtClean="0">
                <a:solidFill>
                  <a:schemeClr val="tx1"/>
                </a:solidFill>
                <a:latin typeface="+mn-lt"/>
                <a:ea typeface="+mn-ea"/>
                <a:cs typeface="+mn-cs"/>
              </a:rPr>
              <a:t>— We do while it's under warranty. But this warranty was for 14 days. I'm afraid it's run out.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7)a  8)b  9)</a:t>
            </a:r>
            <a:endParaRPr lang="en-US" dirty="0"/>
          </a:p>
        </p:txBody>
      </p:sp>
      <p:sp>
        <p:nvSpPr>
          <p:cNvPr id="4" name="Slide Number Placeholder 3"/>
          <p:cNvSpPr>
            <a:spLocks noGrp="1"/>
          </p:cNvSpPr>
          <p:nvPr>
            <p:ph type="sldNum" sz="quarter" idx="10"/>
          </p:nvPr>
        </p:nvSpPr>
        <p:spPr/>
        <p:txBody>
          <a:bodyPr/>
          <a:lstStyle/>
          <a:p>
            <a:fld id="{BD0ADC24-CB90-4EFC-8015-D52CC02EE7A6}"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OK, so now we have two finalists. Mark Peterson and Misty Chambers. Whom do you prefer?</a:t>
            </a:r>
            <a:r>
              <a:rPr lang="en-US" dirty="0" smtClean="0"/>
              <a:t/>
            </a:r>
            <a:br>
              <a:rPr lang="en-US" dirty="0" smtClean="0"/>
            </a:br>
            <a:r>
              <a:rPr lang="en-US" sz="1200" b="0" i="0" kern="1200" dirty="0" smtClean="0">
                <a:solidFill>
                  <a:schemeClr val="tx1"/>
                </a:solidFill>
                <a:latin typeface="+mn-lt"/>
                <a:ea typeface="+mn-ea"/>
                <a:cs typeface="+mn-cs"/>
              </a:rPr>
              <a:t>— Well, it's close, but I like Ms. Chambers. She has more experience, and I thought she handled herself well under pressure during the second interview, when there four evaluators.</a:t>
            </a:r>
            <a:r>
              <a:rPr lang="en-US" dirty="0" smtClean="0"/>
              <a:t/>
            </a:r>
            <a:br>
              <a:rPr lang="en-US" dirty="0" smtClean="0"/>
            </a:br>
            <a:r>
              <a:rPr lang="en-US" sz="1200" b="0" i="0" kern="1200" dirty="0" smtClean="0">
                <a:solidFill>
                  <a:schemeClr val="tx1"/>
                </a:solidFill>
                <a:latin typeface="+mn-lt"/>
                <a:ea typeface="+mn-ea"/>
                <a:cs typeface="+mn-cs"/>
              </a:rPr>
              <a:t>— I agree that she has more experience, but Mr. Peterson seems more creative and is very talented. His industry award for computer design is impressive. </a:t>
            </a:r>
            <a:r>
              <a:rPr lang="en-US" dirty="0" smtClean="0"/>
              <a:t/>
            </a:r>
            <a:br>
              <a:rPr lang="en-US" dirty="0" smtClean="0"/>
            </a:br>
            <a:r>
              <a:rPr lang="en-US" sz="1200" b="0" i="0" kern="1200" dirty="0" smtClean="0">
                <a:solidFill>
                  <a:schemeClr val="tx1"/>
                </a:solidFill>
                <a:latin typeface="+mn-lt"/>
                <a:ea typeface="+mn-ea"/>
                <a:cs typeface="+mn-cs"/>
              </a:rPr>
              <a:t>— It's your call. I'd be happy with either of them. Either one would be a great addition to our team.</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10)a  11)b  12)d</a:t>
            </a:r>
            <a:endParaRPr lang="en-US" dirty="0"/>
          </a:p>
        </p:txBody>
      </p:sp>
      <p:sp>
        <p:nvSpPr>
          <p:cNvPr id="4" name="Slide Number Placeholder 3"/>
          <p:cNvSpPr>
            <a:spLocks noGrp="1"/>
          </p:cNvSpPr>
          <p:nvPr>
            <p:ph type="sldNum" sz="quarter" idx="10"/>
          </p:nvPr>
        </p:nvSpPr>
        <p:spPr/>
        <p:txBody>
          <a:bodyPr/>
          <a:lstStyle/>
          <a:p>
            <a:fld id="{BD0ADC24-CB90-4EFC-8015-D52CC02EE7A6}"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I just feel exhausted lately, like I can't get enough sleep. And I seem to have a constant headache. How about you?</a:t>
            </a:r>
            <a:r>
              <a:rPr lang="en-US" dirty="0" smtClean="0"/>
              <a:t/>
            </a:r>
            <a:br>
              <a:rPr lang="en-US" dirty="0" smtClean="0"/>
            </a:br>
            <a:r>
              <a:rPr lang="en-US" sz="1200" b="0" i="0" kern="1200" dirty="0" smtClean="0">
                <a:solidFill>
                  <a:schemeClr val="tx1"/>
                </a:solidFill>
                <a:latin typeface="+mn-lt"/>
                <a:ea typeface="+mn-ea"/>
                <a:cs typeface="+mn-cs"/>
              </a:rPr>
              <a:t>— I fell and hurt my wrist a couple of days ago. I thought it was just a sprain, but it still throbs and it hurts when I use the keyboard, so I thought I'd better get it checked out.</a:t>
            </a:r>
            <a:r>
              <a:rPr lang="en-US" dirty="0" smtClean="0"/>
              <a:t/>
            </a:r>
            <a:br>
              <a:rPr lang="en-US" dirty="0" smtClean="0"/>
            </a:br>
            <a:r>
              <a:rPr lang="en-US" sz="1200" b="0" i="0" kern="1200" dirty="0" smtClean="0">
                <a:solidFill>
                  <a:schemeClr val="tx1"/>
                </a:solidFill>
                <a:latin typeface="+mn-lt"/>
                <a:ea typeface="+mn-ea"/>
                <a:cs typeface="+mn-cs"/>
              </a:rPr>
              <a:t>— Yes, that's a good idea. You can't be too careful when it comes to your health.</a:t>
            </a:r>
            <a:r>
              <a:rPr lang="en-US" dirty="0" smtClean="0"/>
              <a:t/>
            </a:r>
            <a:br>
              <a:rPr lang="en-US" dirty="0" smtClean="0"/>
            </a:br>
            <a:r>
              <a:rPr lang="en-US" sz="1200" b="0" i="0" kern="1200" dirty="0" smtClean="0">
                <a:solidFill>
                  <a:schemeClr val="tx1"/>
                </a:solidFill>
                <a:latin typeface="+mn-lt"/>
                <a:ea typeface="+mn-ea"/>
                <a:cs typeface="+mn-cs"/>
              </a:rPr>
              <a:t>— Ms. </a:t>
            </a:r>
            <a:r>
              <a:rPr lang="en-US" sz="1200" b="0" i="0" kern="1200" dirty="0" err="1" smtClean="0">
                <a:solidFill>
                  <a:schemeClr val="tx1"/>
                </a:solidFill>
                <a:latin typeface="+mn-lt"/>
                <a:ea typeface="+mn-ea"/>
                <a:cs typeface="+mn-cs"/>
              </a:rPr>
              <a:t>Westerman</a:t>
            </a:r>
            <a:r>
              <a:rPr lang="en-US" dirty="0" smtClean="0"/>
              <a:t/>
            </a:r>
            <a:br>
              <a:rPr lang="en-US" dirty="0" smtClean="0"/>
            </a:br>
            <a:r>
              <a:rPr lang="en-US" sz="1200" b="0" i="0" kern="1200" dirty="0" smtClean="0">
                <a:solidFill>
                  <a:schemeClr val="tx1"/>
                </a:solidFill>
                <a:latin typeface="+mn-lt"/>
                <a:ea typeface="+mn-ea"/>
                <a:cs typeface="+mn-cs"/>
              </a:rPr>
              <a:t>— Oh that's me. Nice talking with you. Good luck.</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-- 13)a  14)b  15)a</a:t>
            </a:r>
            <a:endParaRPr lang="en-US" dirty="0"/>
          </a:p>
        </p:txBody>
      </p:sp>
      <p:sp>
        <p:nvSpPr>
          <p:cNvPr id="4" name="Slide Number Placeholder 3"/>
          <p:cNvSpPr>
            <a:spLocks noGrp="1"/>
          </p:cNvSpPr>
          <p:nvPr>
            <p:ph type="sldNum" sz="quarter" idx="10"/>
          </p:nvPr>
        </p:nvSpPr>
        <p:spPr/>
        <p:txBody>
          <a:bodyPr/>
          <a:lstStyle/>
          <a:p>
            <a:fld id="{BD0ADC24-CB90-4EFC-8015-D52CC02EE7A6}"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I'm Patricia Pepper with Marmalade Inc.</a:t>
            </a:r>
            <a:r>
              <a:rPr lang="en-US" dirty="0" smtClean="0"/>
              <a:t/>
            </a:r>
            <a:br>
              <a:rPr lang="en-US" dirty="0" smtClean="0"/>
            </a:br>
            <a:r>
              <a:rPr lang="en-US" sz="1200" b="0" i="0" kern="1200" dirty="0" smtClean="0">
                <a:solidFill>
                  <a:schemeClr val="tx1"/>
                </a:solidFill>
                <a:latin typeface="+mn-lt"/>
                <a:ea typeface="+mn-ea"/>
                <a:cs typeface="+mn-cs"/>
              </a:rPr>
              <a:t>— Hello. Sean Alexander, Lincoln Tech.</a:t>
            </a:r>
            <a:r>
              <a:rPr lang="en-US" dirty="0" smtClean="0"/>
              <a:t/>
            </a:r>
            <a:br>
              <a:rPr lang="en-US" dirty="0" smtClean="0"/>
            </a:br>
            <a:r>
              <a:rPr lang="en-US" sz="1200" b="0" i="0" kern="1200" dirty="0" smtClean="0">
                <a:solidFill>
                  <a:schemeClr val="tx1"/>
                </a:solidFill>
                <a:latin typeface="+mn-lt"/>
                <a:ea typeface="+mn-ea"/>
                <a:cs typeface="+mn-cs"/>
              </a:rPr>
              <a:t>— Lincoln Tech? You've certainly come a long way. What do you think so far?</a:t>
            </a:r>
            <a:r>
              <a:rPr lang="en-US" dirty="0" smtClean="0"/>
              <a:t/>
            </a:r>
            <a:br>
              <a:rPr lang="en-US" dirty="0" smtClean="0"/>
            </a:br>
            <a:r>
              <a:rPr lang="en-US" sz="1200" b="0" i="0" kern="1200" dirty="0" smtClean="0">
                <a:solidFill>
                  <a:schemeClr val="tx1"/>
                </a:solidFill>
                <a:latin typeface="+mn-lt"/>
                <a:ea typeface="+mn-ea"/>
                <a:cs typeface="+mn-cs"/>
              </a:rPr>
              <a:t>— It's been worth it. I'm learning so many new marketing strategies, and I'm meeting all kinds of interesting people like you. So what do you do with Marmalade?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-- 16)a  17)d  18)d</a:t>
            </a:r>
            <a:endParaRPr lang="en-US" dirty="0"/>
          </a:p>
        </p:txBody>
      </p:sp>
      <p:sp>
        <p:nvSpPr>
          <p:cNvPr id="4" name="Slide Number Placeholder 3"/>
          <p:cNvSpPr>
            <a:spLocks noGrp="1"/>
          </p:cNvSpPr>
          <p:nvPr>
            <p:ph type="sldNum" sz="quarter" idx="10"/>
          </p:nvPr>
        </p:nvSpPr>
        <p:spPr/>
        <p:txBody>
          <a:bodyPr/>
          <a:lstStyle/>
          <a:p>
            <a:fld id="{BD0ADC24-CB90-4EFC-8015-D52CC02EE7A6}"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Both our savings and checking accounts pay 5 percent interest on your first $500. On amounts over that, checking pays point-five percent, and savings pays one percent.</a:t>
            </a:r>
            <a:r>
              <a:rPr lang="en-US" dirty="0" smtClean="0"/>
              <a:t/>
            </a:r>
            <a:br>
              <a:rPr lang="en-US" dirty="0" smtClean="0"/>
            </a:br>
            <a:r>
              <a:rPr lang="en-US" sz="1200" b="0" i="0" kern="1200" dirty="0" smtClean="0">
                <a:solidFill>
                  <a:schemeClr val="tx1"/>
                </a:solidFill>
                <a:latin typeface="+mn-lt"/>
                <a:ea typeface="+mn-ea"/>
                <a:cs typeface="+mn-cs"/>
              </a:rPr>
              <a:t>— I see. And does either account require a minimum balance?</a:t>
            </a:r>
            <a:r>
              <a:rPr lang="en-US" dirty="0" smtClean="0"/>
              <a:t/>
            </a:r>
            <a:br>
              <a:rPr lang="en-US" dirty="0" smtClean="0"/>
            </a:br>
            <a:r>
              <a:rPr lang="en-US" sz="1200" b="0" i="0" kern="1200" dirty="0" smtClean="0">
                <a:solidFill>
                  <a:schemeClr val="tx1"/>
                </a:solidFill>
                <a:latin typeface="+mn-lt"/>
                <a:ea typeface="+mn-ea"/>
                <a:cs typeface="+mn-cs"/>
              </a:rPr>
              <a:t>— For savings, no. The minimum for checking is $100. For amounts under that, we charge a fee of $10 a month.</a:t>
            </a:r>
            <a:r>
              <a:rPr lang="en-US" dirty="0" smtClean="0"/>
              <a:t/>
            </a:r>
            <a:br>
              <a:rPr lang="en-US" dirty="0" smtClean="0"/>
            </a:br>
            <a:r>
              <a:rPr lang="en-US" sz="1200" b="0" i="0" kern="1200" dirty="0" smtClean="0">
                <a:solidFill>
                  <a:schemeClr val="tx1"/>
                </a:solidFill>
                <a:latin typeface="+mn-lt"/>
                <a:ea typeface="+mn-ea"/>
                <a:cs typeface="+mn-cs"/>
              </a:rPr>
              <a:t>— OK. And what do I need to do to sign up?</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-- 19)a  20)c  21)b</a:t>
            </a:r>
            <a:endParaRPr lang="en-US" dirty="0"/>
          </a:p>
        </p:txBody>
      </p:sp>
      <p:sp>
        <p:nvSpPr>
          <p:cNvPr id="4" name="Slide Number Placeholder 3"/>
          <p:cNvSpPr>
            <a:spLocks noGrp="1"/>
          </p:cNvSpPr>
          <p:nvPr>
            <p:ph type="sldNum" sz="quarter" idx="10"/>
          </p:nvPr>
        </p:nvSpPr>
        <p:spPr/>
        <p:txBody>
          <a:bodyPr/>
          <a:lstStyle/>
          <a:p>
            <a:fld id="{BD0ADC24-CB90-4EFC-8015-D52CC02EE7A6}"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UPS? I'm calling to check on a package I sent on the 7th. It still hasn't arrived, and today's the 13th. Can you tell me what happened to it?</a:t>
            </a:r>
            <a:r>
              <a:rPr lang="en-US" dirty="0" smtClean="0"/>
              <a:t/>
            </a:r>
            <a:br>
              <a:rPr lang="en-US" dirty="0" smtClean="0"/>
            </a:br>
            <a:r>
              <a:rPr lang="en-US" sz="1200" b="0" i="0" kern="1200" dirty="0" smtClean="0">
                <a:solidFill>
                  <a:schemeClr val="tx1"/>
                </a:solidFill>
                <a:latin typeface="+mn-lt"/>
                <a:ea typeface="+mn-ea"/>
                <a:cs typeface="+mn-cs"/>
              </a:rPr>
              <a:t>— I'll certainly try </a:t>
            </a:r>
            <a:r>
              <a:rPr lang="en-US" sz="1200" b="0" i="0" kern="1200" dirty="0" err="1" smtClean="0">
                <a:solidFill>
                  <a:schemeClr val="tx1"/>
                </a:solidFill>
                <a:latin typeface="+mn-lt"/>
                <a:ea typeface="+mn-ea"/>
                <a:cs typeface="+mn-cs"/>
              </a:rPr>
              <a:t>ma'm</a:t>
            </a:r>
            <a:r>
              <a:rPr lang="en-US" sz="1200" b="0" i="0" kern="1200" dirty="0" smtClean="0">
                <a:solidFill>
                  <a:schemeClr val="tx1"/>
                </a:solidFill>
                <a:latin typeface="+mn-lt"/>
                <a:ea typeface="+mn-ea"/>
                <a:cs typeface="+mn-cs"/>
              </a:rPr>
              <a:t>. Do you have the tracking number handy?</a:t>
            </a:r>
            <a:r>
              <a:rPr lang="en-US" dirty="0" smtClean="0"/>
              <a:t/>
            </a:r>
            <a:br>
              <a:rPr lang="en-US" dirty="0" smtClean="0"/>
            </a:br>
            <a:r>
              <a:rPr lang="en-US" sz="1200" b="0" i="0" kern="1200" dirty="0" smtClean="0">
                <a:solidFill>
                  <a:schemeClr val="tx1"/>
                </a:solidFill>
                <a:latin typeface="+mn-lt"/>
                <a:ea typeface="+mn-ea"/>
                <a:cs typeface="+mn-cs"/>
              </a:rPr>
              <a:t>— Let's see... it's T-714-2009-05-07.</a:t>
            </a:r>
            <a:r>
              <a:rPr lang="en-US" dirty="0" smtClean="0"/>
              <a:t/>
            </a:r>
            <a:br>
              <a:rPr lang="en-US" dirty="0" smtClean="0"/>
            </a:br>
            <a:r>
              <a:rPr lang="en-US" sz="1200" b="0" i="0" kern="1200" dirty="0" smtClean="0">
                <a:solidFill>
                  <a:schemeClr val="tx1"/>
                </a:solidFill>
                <a:latin typeface="+mn-lt"/>
                <a:ea typeface="+mn-ea"/>
                <a:cs typeface="+mn-cs"/>
              </a:rPr>
              <a:t>— OK, I can see that it did go out on the 7th. Hold on, please. I've got to check another computer and see where it's at.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-- 22)c  23)b  24)d</a:t>
            </a:r>
            <a:endParaRPr lang="en-US" dirty="0"/>
          </a:p>
        </p:txBody>
      </p:sp>
      <p:sp>
        <p:nvSpPr>
          <p:cNvPr id="4" name="Slide Number Placeholder 3"/>
          <p:cNvSpPr>
            <a:spLocks noGrp="1"/>
          </p:cNvSpPr>
          <p:nvPr>
            <p:ph type="sldNum" sz="quarter" idx="10"/>
          </p:nvPr>
        </p:nvSpPr>
        <p:spPr/>
        <p:txBody>
          <a:bodyPr/>
          <a:lstStyle/>
          <a:p>
            <a:fld id="{BD0ADC24-CB90-4EFC-8015-D52CC02EE7A6}"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47966" y="0"/>
            <a:ext cx="4553491" cy="369332"/>
          </a:xfrm>
          <a:prstGeom prst="rect">
            <a:avLst/>
          </a:prstGeom>
          <a:noFill/>
        </p:spPr>
        <p:txBody>
          <a:bodyPr wrap="none" rtlCol="0">
            <a:spAutoFit/>
          </a:bodyPr>
          <a:lstStyle/>
          <a:p>
            <a:r>
              <a:rPr lang="en-GB" b="1" dirty="0" smtClean="0">
                <a:solidFill>
                  <a:schemeClr val="bg1"/>
                </a:solidFill>
              </a:rPr>
              <a:t>TOEIC Short Conversations Exercise 18</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87200"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0608" y="4509120"/>
            <a:ext cx="11189840" cy="2348880"/>
          </a:xfrm>
        </p:spPr>
        <p:txBody>
          <a:bodyPr/>
          <a:lstStyle/>
          <a:p>
            <a:r>
              <a:rPr lang="en-US" sz="4000" dirty="0" smtClean="0">
                <a:solidFill>
                  <a:schemeClr val="accent6">
                    <a:lumMod val="75000"/>
                  </a:schemeClr>
                </a:solidFill>
                <a:latin typeface="+mj-lt"/>
              </a:rPr>
              <a:t>SHORT CONVERSATIONS</a:t>
            </a:r>
          </a:p>
          <a:p>
            <a:r>
              <a:rPr lang="en-US" sz="4000" smtClean="0">
                <a:solidFill>
                  <a:schemeClr val="accent6">
                    <a:lumMod val="75000"/>
                  </a:schemeClr>
                </a:solidFill>
                <a:latin typeface="+mj-lt"/>
              </a:rPr>
              <a:t>Exercise 18</a:t>
            </a:r>
            <a:endParaRPr lang="en-US" sz="4000" dirty="0" smtClean="0">
              <a:solidFill>
                <a:schemeClr val="accent6">
                  <a:lumMod val="75000"/>
                </a:schemeClr>
              </a:solidFill>
              <a:latin typeface="+mj-lt"/>
            </a:endParaRPr>
          </a:p>
          <a:p>
            <a:r>
              <a:rPr lang="en-US" sz="4000" dirty="0" smtClean="0">
                <a:solidFill>
                  <a:schemeClr val="accent6">
                    <a:lumMod val="75000"/>
                  </a:schemeClr>
                </a:solidFill>
                <a:latin typeface="+mj-lt"/>
              </a:rPr>
              <a:t> </a:t>
            </a:r>
            <a:endParaRPr lang="en-US" sz="4000" dirty="0">
              <a:solidFill>
                <a:schemeClr val="accent6">
                  <a:lumMod val="75000"/>
                </a:schemeClr>
              </a:solidFill>
              <a:latin typeface="+mj-lt"/>
            </a:endParaRPr>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22) Why does the woman call the man?</a:t>
            </a:r>
          </a:p>
          <a:p>
            <a:pPr>
              <a:buNone/>
            </a:pPr>
            <a:r>
              <a:rPr lang="en-US" dirty="0" smtClean="0"/>
              <a:t>  A. To complain about a lost package</a:t>
            </a:r>
          </a:p>
          <a:p>
            <a:pPr>
              <a:buNone/>
            </a:pPr>
            <a:r>
              <a:rPr lang="en-US" dirty="0" smtClean="0"/>
              <a:t>  B. To check on a broken package</a:t>
            </a:r>
          </a:p>
          <a:p>
            <a:pPr>
              <a:buNone/>
            </a:pPr>
            <a:r>
              <a:rPr lang="en-US" dirty="0" smtClean="0"/>
              <a:t>  C. To ask about a late package</a:t>
            </a:r>
          </a:p>
          <a:p>
            <a:pPr>
              <a:buNone/>
            </a:pPr>
            <a:r>
              <a:rPr lang="en-US" dirty="0" smtClean="0"/>
              <a:t>  D. To order a replacement package</a:t>
            </a:r>
            <a:br>
              <a:rPr lang="en-US" dirty="0" smtClean="0"/>
            </a:br>
            <a:endParaRPr lang="en-US" dirty="0" smtClean="0"/>
          </a:p>
          <a:p>
            <a:pPr>
              <a:buNone/>
            </a:pPr>
            <a:r>
              <a:rPr lang="en-US" b="1" dirty="0" smtClean="0"/>
              <a:t>23) What does the man say about the package?</a:t>
            </a:r>
          </a:p>
          <a:p>
            <a:pPr>
              <a:buNone/>
            </a:pPr>
            <a:r>
              <a:rPr lang="en-US" dirty="0" smtClean="0"/>
              <a:t>  A. It was lost en route</a:t>
            </a:r>
          </a:p>
          <a:p>
            <a:pPr>
              <a:buNone/>
            </a:pPr>
            <a:r>
              <a:rPr lang="en-US" dirty="0" smtClean="0"/>
              <a:t>  B. It was shipped on time</a:t>
            </a:r>
          </a:p>
          <a:p>
            <a:pPr>
              <a:buNone/>
            </a:pPr>
            <a:r>
              <a:rPr lang="en-US" dirty="0" smtClean="0"/>
              <a:t>  C. It was damaged upon receipt</a:t>
            </a:r>
          </a:p>
          <a:p>
            <a:pPr>
              <a:buNone/>
            </a:pPr>
            <a:r>
              <a:rPr lang="en-US" dirty="0" smtClean="0"/>
              <a:t>  D. It is still on the loading platform</a:t>
            </a:r>
            <a:br>
              <a:rPr lang="en-US" dirty="0" smtClean="0"/>
            </a:br>
            <a:endParaRPr lang="en-US" dirty="0" smtClean="0"/>
          </a:p>
          <a:p>
            <a:pPr>
              <a:buNone/>
            </a:pPr>
            <a:r>
              <a:rPr lang="en-US" b="1" dirty="0" smtClean="0"/>
              <a:t>24) What does the man plan to do?</a:t>
            </a:r>
          </a:p>
          <a:p>
            <a:pPr>
              <a:buNone/>
            </a:pPr>
            <a:r>
              <a:rPr lang="en-US" dirty="0" smtClean="0"/>
              <a:t>  A. Put the woman on hold</a:t>
            </a:r>
          </a:p>
          <a:p>
            <a:pPr>
              <a:buNone/>
            </a:pPr>
            <a:r>
              <a:rPr lang="en-US" dirty="0" smtClean="0"/>
              <a:t>  B. Check the package tracking number</a:t>
            </a:r>
          </a:p>
          <a:p>
            <a:pPr>
              <a:buNone/>
            </a:pPr>
            <a:r>
              <a:rPr lang="en-US" dirty="0" smtClean="0"/>
              <a:t>  C. Bring the package to the woman</a:t>
            </a:r>
          </a:p>
          <a:p>
            <a:pPr>
              <a:buNone/>
            </a:pPr>
            <a:r>
              <a:rPr lang="en-US" dirty="0" smtClean="0"/>
              <a:t>  D. Determine the status of the package</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 What problem does the man have?</a:t>
            </a:r>
          </a:p>
          <a:p>
            <a:pPr>
              <a:buNone/>
            </a:pPr>
            <a:r>
              <a:rPr lang="en-US" dirty="0" smtClean="0"/>
              <a:t>  A. He is injured</a:t>
            </a:r>
          </a:p>
          <a:p>
            <a:pPr>
              <a:buNone/>
            </a:pPr>
            <a:r>
              <a:rPr lang="en-US" dirty="0" smtClean="0"/>
              <a:t>  B. He lost his keys</a:t>
            </a:r>
          </a:p>
          <a:p>
            <a:pPr>
              <a:buNone/>
            </a:pPr>
            <a:r>
              <a:rPr lang="en-US" dirty="0" smtClean="0"/>
              <a:t>  C. He needs directions</a:t>
            </a:r>
          </a:p>
          <a:p>
            <a:pPr>
              <a:buNone/>
            </a:pPr>
            <a:r>
              <a:rPr lang="en-US" dirty="0" smtClean="0"/>
              <a:t>  D. He is broke</a:t>
            </a:r>
            <a:br>
              <a:rPr lang="en-US" dirty="0" smtClean="0"/>
            </a:br>
            <a:endParaRPr lang="en-US" dirty="0" smtClean="0"/>
          </a:p>
          <a:p>
            <a:pPr>
              <a:buNone/>
            </a:pPr>
            <a:r>
              <a:rPr lang="en-US" b="1" dirty="0" smtClean="0"/>
              <a:t>2) Where does the man want to go?</a:t>
            </a:r>
          </a:p>
          <a:p>
            <a:pPr>
              <a:buNone/>
            </a:pPr>
            <a:r>
              <a:rPr lang="en-US" dirty="0" smtClean="0"/>
              <a:t>  A. To the museum</a:t>
            </a:r>
          </a:p>
          <a:p>
            <a:pPr>
              <a:buNone/>
            </a:pPr>
            <a:r>
              <a:rPr lang="en-US" dirty="0" smtClean="0"/>
              <a:t>  B. To 72nd Street</a:t>
            </a:r>
          </a:p>
          <a:p>
            <a:pPr>
              <a:buNone/>
            </a:pPr>
            <a:r>
              <a:rPr lang="en-US" dirty="0" smtClean="0"/>
              <a:t>  C. To the library</a:t>
            </a:r>
          </a:p>
          <a:p>
            <a:pPr>
              <a:buNone/>
            </a:pPr>
            <a:r>
              <a:rPr lang="en-US" dirty="0" smtClean="0"/>
              <a:t>  D. To the store</a:t>
            </a:r>
            <a:br>
              <a:rPr lang="en-US" dirty="0" smtClean="0"/>
            </a:br>
            <a:endParaRPr lang="en-US" dirty="0" smtClean="0"/>
          </a:p>
          <a:p>
            <a:pPr>
              <a:buNone/>
            </a:pPr>
            <a:r>
              <a:rPr lang="en-US" b="1" dirty="0" smtClean="0"/>
              <a:t>3) What should the man do at 72nd Street?</a:t>
            </a:r>
          </a:p>
          <a:p>
            <a:pPr>
              <a:buNone/>
            </a:pPr>
            <a:r>
              <a:rPr lang="en-US" dirty="0" smtClean="0"/>
              <a:t>  A. Park his car</a:t>
            </a:r>
          </a:p>
          <a:p>
            <a:pPr>
              <a:buNone/>
            </a:pPr>
            <a:r>
              <a:rPr lang="en-US" dirty="0" smtClean="0"/>
              <a:t>  B. Turn right</a:t>
            </a:r>
          </a:p>
          <a:p>
            <a:pPr>
              <a:buNone/>
            </a:pPr>
            <a:r>
              <a:rPr lang="en-US" dirty="0" smtClean="0"/>
              <a:t>  C. Go straight</a:t>
            </a:r>
          </a:p>
          <a:p>
            <a:pPr>
              <a:buNone/>
            </a:pPr>
            <a:r>
              <a:rPr lang="en-US" dirty="0" smtClean="0"/>
              <a:t>  D. Turn left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4) What are the speakers mainly discussing?</a:t>
            </a:r>
          </a:p>
          <a:p>
            <a:pPr>
              <a:buNone/>
            </a:pPr>
            <a:r>
              <a:rPr lang="en-US" dirty="0" smtClean="0"/>
              <a:t>  A. Physicians</a:t>
            </a:r>
          </a:p>
          <a:p>
            <a:pPr>
              <a:buNone/>
            </a:pPr>
            <a:r>
              <a:rPr lang="en-US" dirty="0" smtClean="0"/>
              <a:t>  B. Health insurance</a:t>
            </a:r>
          </a:p>
          <a:p>
            <a:pPr>
              <a:buNone/>
            </a:pPr>
            <a:r>
              <a:rPr lang="en-US" dirty="0" smtClean="0"/>
              <a:t>  C. Medications</a:t>
            </a:r>
          </a:p>
          <a:p>
            <a:pPr>
              <a:buNone/>
            </a:pPr>
            <a:r>
              <a:rPr lang="en-US" dirty="0" smtClean="0"/>
              <a:t>  D. Salaries</a:t>
            </a:r>
            <a:br>
              <a:rPr lang="en-US" dirty="0" smtClean="0"/>
            </a:br>
            <a:endParaRPr lang="en-US" dirty="0" smtClean="0"/>
          </a:p>
          <a:p>
            <a:pPr>
              <a:buNone/>
            </a:pPr>
            <a:r>
              <a:rPr lang="en-US" b="1" dirty="0" smtClean="0"/>
              <a:t>5) How does the woman feel about monthly payments?</a:t>
            </a:r>
          </a:p>
          <a:p>
            <a:pPr>
              <a:buNone/>
            </a:pPr>
            <a:r>
              <a:rPr lang="en-US" dirty="0" smtClean="0"/>
              <a:t>  A. They are too expensive</a:t>
            </a:r>
          </a:p>
          <a:p>
            <a:pPr>
              <a:buNone/>
            </a:pPr>
            <a:r>
              <a:rPr lang="en-US" dirty="0" smtClean="0"/>
              <a:t>  B. They are worrisome</a:t>
            </a:r>
          </a:p>
          <a:p>
            <a:pPr>
              <a:buNone/>
            </a:pPr>
            <a:r>
              <a:rPr lang="en-US" dirty="0" smtClean="0"/>
              <a:t>  C. They are agreeable</a:t>
            </a:r>
          </a:p>
          <a:p>
            <a:pPr>
              <a:buNone/>
            </a:pPr>
            <a:r>
              <a:rPr lang="en-US" dirty="0" smtClean="0"/>
              <a:t>  D. They are a bargain</a:t>
            </a:r>
            <a:br>
              <a:rPr lang="en-US" dirty="0" smtClean="0"/>
            </a:br>
            <a:endParaRPr lang="en-US" dirty="0" smtClean="0"/>
          </a:p>
          <a:p>
            <a:pPr>
              <a:buNone/>
            </a:pPr>
            <a:r>
              <a:rPr lang="en-US" b="1" dirty="0" smtClean="0"/>
              <a:t>6) What will the speakers probably discuss next?</a:t>
            </a:r>
          </a:p>
          <a:p>
            <a:pPr>
              <a:buNone/>
            </a:pPr>
            <a:r>
              <a:rPr lang="en-US" dirty="0" smtClean="0"/>
              <a:t>  A. When coverage will start</a:t>
            </a:r>
          </a:p>
          <a:p>
            <a:pPr>
              <a:buNone/>
            </a:pPr>
            <a:r>
              <a:rPr lang="en-US" dirty="0" smtClean="0"/>
              <a:t>  B. Other plans</a:t>
            </a:r>
          </a:p>
          <a:p>
            <a:pPr>
              <a:buNone/>
            </a:pPr>
            <a:r>
              <a:rPr lang="en-US" dirty="0" smtClean="0"/>
              <a:t>  C. More details of the plan</a:t>
            </a:r>
          </a:p>
          <a:p>
            <a:pPr>
              <a:buNone/>
            </a:pPr>
            <a:r>
              <a:rPr lang="en-US" dirty="0" smtClean="0"/>
              <a:t>  D. How to make monthly payments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7) What does the man want the woman to do?</a:t>
            </a:r>
          </a:p>
          <a:p>
            <a:pPr>
              <a:buNone/>
            </a:pPr>
            <a:r>
              <a:rPr lang="en-US" dirty="0" smtClean="0"/>
              <a:t>  A. Repair an appliance</a:t>
            </a:r>
          </a:p>
          <a:p>
            <a:pPr>
              <a:buNone/>
            </a:pPr>
            <a:r>
              <a:rPr lang="en-US" dirty="0" smtClean="0"/>
              <a:t>  B. Give him a receipt</a:t>
            </a:r>
          </a:p>
          <a:p>
            <a:pPr>
              <a:buNone/>
            </a:pPr>
            <a:r>
              <a:rPr lang="en-US" dirty="0" smtClean="0"/>
              <a:t>  C. Exchange a product</a:t>
            </a:r>
          </a:p>
          <a:p>
            <a:pPr>
              <a:buNone/>
            </a:pPr>
            <a:r>
              <a:rPr lang="en-US" dirty="0" smtClean="0"/>
              <a:t>  D. Offer him a warranty                                                  </a:t>
            </a:r>
            <a:br>
              <a:rPr lang="en-US" dirty="0" smtClean="0"/>
            </a:br>
            <a:endParaRPr lang="en-US" dirty="0" smtClean="0"/>
          </a:p>
          <a:p>
            <a:pPr>
              <a:buNone/>
            </a:pPr>
            <a:r>
              <a:rPr lang="en-US" b="1" dirty="0" smtClean="0"/>
              <a:t>8) What does the woman say about the clock-radio?</a:t>
            </a:r>
          </a:p>
          <a:p>
            <a:pPr>
              <a:buNone/>
            </a:pPr>
            <a:r>
              <a:rPr lang="en-US" dirty="0" smtClean="0"/>
              <a:t>  A. She cannot fix it</a:t>
            </a:r>
          </a:p>
          <a:p>
            <a:pPr>
              <a:buNone/>
            </a:pPr>
            <a:r>
              <a:rPr lang="en-US" dirty="0" smtClean="0"/>
              <a:t>  B. A mechanism is jammed</a:t>
            </a:r>
          </a:p>
          <a:p>
            <a:pPr>
              <a:buNone/>
            </a:pPr>
            <a:r>
              <a:rPr lang="en-US" dirty="0" smtClean="0"/>
              <a:t>  C. It will cost $50 to fix</a:t>
            </a:r>
          </a:p>
          <a:p>
            <a:pPr>
              <a:buNone/>
            </a:pPr>
            <a:r>
              <a:rPr lang="en-US" dirty="0" smtClean="0"/>
              <a:t>  D. It is under warranty</a:t>
            </a:r>
            <a:br>
              <a:rPr lang="en-US" dirty="0" smtClean="0"/>
            </a:br>
            <a:endParaRPr lang="en-US" dirty="0" smtClean="0"/>
          </a:p>
          <a:p>
            <a:pPr>
              <a:buNone/>
            </a:pPr>
            <a:r>
              <a:rPr lang="en-US" b="1" dirty="0" smtClean="0"/>
              <a:t>9) What problem does the man have?</a:t>
            </a:r>
          </a:p>
          <a:p>
            <a:pPr>
              <a:buNone/>
            </a:pPr>
            <a:r>
              <a:rPr lang="en-US" dirty="0" smtClean="0"/>
              <a:t>  A. He does not have any money</a:t>
            </a:r>
          </a:p>
          <a:p>
            <a:pPr>
              <a:buNone/>
            </a:pPr>
            <a:r>
              <a:rPr lang="en-US" dirty="0" smtClean="0"/>
              <a:t>  B. He lost the receipt</a:t>
            </a:r>
          </a:p>
          <a:p>
            <a:pPr>
              <a:buNone/>
            </a:pPr>
            <a:r>
              <a:rPr lang="en-US" dirty="0" smtClean="0"/>
              <a:t>  C. The radio is too loud</a:t>
            </a:r>
          </a:p>
          <a:p>
            <a:pPr>
              <a:buNone/>
            </a:pPr>
            <a:r>
              <a:rPr lang="en-US" dirty="0" smtClean="0"/>
              <a:t>  D. The warranty has expired</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10) Who most likely are the speakers?</a:t>
            </a:r>
          </a:p>
          <a:p>
            <a:pPr>
              <a:buNone/>
            </a:pPr>
            <a:r>
              <a:rPr lang="en-US" dirty="0" smtClean="0"/>
              <a:t>  A. Company executives</a:t>
            </a:r>
          </a:p>
          <a:p>
            <a:pPr>
              <a:buNone/>
            </a:pPr>
            <a:r>
              <a:rPr lang="en-US" dirty="0" smtClean="0"/>
              <a:t>  B. Business associates</a:t>
            </a:r>
          </a:p>
          <a:p>
            <a:pPr>
              <a:buNone/>
            </a:pPr>
            <a:r>
              <a:rPr lang="en-US" dirty="0" smtClean="0"/>
              <a:t>  C. Sports fans</a:t>
            </a:r>
          </a:p>
          <a:p>
            <a:pPr>
              <a:buNone/>
            </a:pPr>
            <a:r>
              <a:rPr lang="en-US" dirty="0" smtClean="0"/>
              <a:t>  D. Military recruiters</a:t>
            </a:r>
            <a:br>
              <a:rPr lang="en-US" dirty="0" smtClean="0"/>
            </a:br>
            <a:endParaRPr lang="en-US" dirty="0" smtClean="0"/>
          </a:p>
          <a:p>
            <a:pPr>
              <a:buNone/>
            </a:pPr>
            <a:r>
              <a:rPr lang="en-US" b="1" dirty="0" smtClean="0"/>
              <a:t>11) What are the speakers talking about?</a:t>
            </a:r>
          </a:p>
          <a:p>
            <a:pPr>
              <a:buNone/>
            </a:pPr>
            <a:r>
              <a:rPr lang="en-US" dirty="0" smtClean="0"/>
              <a:t>  A. Employee promotion</a:t>
            </a:r>
          </a:p>
          <a:p>
            <a:pPr>
              <a:buNone/>
            </a:pPr>
            <a:r>
              <a:rPr lang="en-US" dirty="0" smtClean="0"/>
              <a:t>  B. A hiring decision</a:t>
            </a:r>
          </a:p>
          <a:p>
            <a:pPr>
              <a:buNone/>
            </a:pPr>
            <a:r>
              <a:rPr lang="en-US" dirty="0" smtClean="0"/>
              <a:t>  C. Salary increases</a:t>
            </a:r>
          </a:p>
          <a:p>
            <a:pPr>
              <a:buNone/>
            </a:pPr>
            <a:r>
              <a:rPr lang="en-US" dirty="0" smtClean="0"/>
              <a:t>  D. Team morale</a:t>
            </a:r>
            <a:br>
              <a:rPr lang="en-US" dirty="0" smtClean="0"/>
            </a:br>
            <a:endParaRPr lang="en-US" dirty="0" smtClean="0"/>
          </a:p>
          <a:p>
            <a:pPr>
              <a:buNone/>
            </a:pPr>
            <a:r>
              <a:rPr lang="en-US" b="1" dirty="0" smtClean="0"/>
              <a:t>12) What does the woman say about Mark Peterson?</a:t>
            </a:r>
          </a:p>
          <a:p>
            <a:pPr>
              <a:buNone/>
            </a:pPr>
            <a:r>
              <a:rPr lang="en-US" dirty="0" smtClean="0"/>
              <a:t>  A. She's impressed with his experience</a:t>
            </a:r>
          </a:p>
          <a:p>
            <a:pPr>
              <a:buNone/>
            </a:pPr>
            <a:r>
              <a:rPr lang="en-US" dirty="0" smtClean="0"/>
              <a:t>  B. She admires his poise</a:t>
            </a:r>
          </a:p>
          <a:p>
            <a:pPr>
              <a:buNone/>
            </a:pPr>
            <a:r>
              <a:rPr lang="en-US" dirty="0" smtClean="0"/>
              <a:t>  C. She thinks he's too young</a:t>
            </a:r>
          </a:p>
          <a:p>
            <a:pPr>
              <a:buNone/>
            </a:pPr>
            <a:r>
              <a:rPr lang="en-US" dirty="0" smtClean="0"/>
              <a:t>  D. She likes his creativity</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13) Where is this conversation most likely taking place?</a:t>
            </a:r>
          </a:p>
          <a:p>
            <a:pPr>
              <a:buNone/>
            </a:pPr>
            <a:r>
              <a:rPr lang="en-US" dirty="0" smtClean="0"/>
              <a:t>  A. In a waiting room</a:t>
            </a:r>
          </a:p>
          <a:p>
            <a:pPr>
              <a:buNone/>
            </a:pPr>
            <a:r>
              <a:rPr lang="en-US" dirty="0" smtClean="0"/>
              <a:t>  B. At a law firm</a:t>
            </a:r>
          </a:p>
          <a:p>
            <a:pPr>
              <a:buNone/>
            </a:pPr>
            <a:r>
              <a:rPr lang="en-US" dirty="0" smtClean="0"/>
              <a:t>  C. In a lunchroom</a:t>
            </a:r>
          </a:p>
          <a:p>
            <a:pPr>
              <a:buNone/>
            </a:pPr>
            <a:r>
              <a:rPr lang="en-US" dirty="0" smtClean="0"/>
              <a:t>  D. At a restaurant</a:t>
            </a:r>
            <a:br>
              <a:rPr lang="en-US" dirty="0" smtClean="0"/>
            </a:br>
            <a:endParaRPr lang="en-US" dirty="0" smtClean="0"/>
          </a:p>
          <a:p>
            <a:pPr>
              <a:buNone/>
            </a:pPr>
            <a:r>
              <a:rPr lang="en-US" b="1" dirty="0" smtClean="0"/>
              <a:t>14) What problem does the man have?</a:t>
            </a:r>
          </a:p>
          <a:p>
            <a:pPr>
              <a:buNone/>
            </a:pPr>
            <a:r>
              <a:rPr lang="en-US" dirty="0" smtClean="0"/>
              <a:t>  A. He hurt his wrist</a:t>
            </a:r>
          </a:p>
          <a:p>
            <a:pPr>
              <a:buNone/>
            </a:pPr>
            <a:r>
              <a:rPr lang="en-US" dirty="0" smtClean="0"/>
              <a:t>  B. He is tired</a:t>
            </a:r>
          </a:p>
          <a:p>
            <a:pPr>
              <a:buNone/>
            </a:pPr>
            <a:r>
              <a:rPr lang="en-US" dirty="0" smtClean="0"/>
              <a:t>  C. He bumped his head</a:t>
            </a:r>
          </a:p>
          <a:p>
            <a:pPr>
              <a:buNone/>
            </a:pPr>
            <a:r>
              <a:rPr lang="en-US" dirty="0" smtClean="0"/>
              <a:t>  D. He can't get to sleep</a:t>
            </a:r>
            <a:br>
              <a:rPr lang="en-US" dirty="0" smtClean="0"/>
            </a:br>
            <a:endParaRPr lang="en-US" dirty="0" smtClean="0"/>
          </a:p>
          <a:p>
            <a:pPr>
              <a:buNone/>
            </a:pPr>
            <a:r>
              <a:rPr lang="en-US" b="1" dirty="0" smtClean="0"/>
              <a:t>15) What problem does the woman have?</a:t>
            </a:r>
          </a:p>
          <a:p>
            <a:pPr>
              <a:buNone/>
            </a:pPr>
            <a:r>
              <a:rPr lang="en-US" dirty="0" smtClean="0"/>
              <a:t>  A. She injured her wrist</a:t>
            </a:r>
          </a:p>
          <a:p>
            <a:pPr>
              <a:buNone/>
            </a:pPr>
            <a:r>
              <a:rPr lang="en-US" dirty="0" smtClean="0"/>
              <a:t>  B. Her head throbs</a:t>
            </a:r>
          </a:p>
          <a:p>
            <a:pPr>
              <a:buNone/>
            </a:pPr>
            <a:r>
              <a:rPr lang="en-US" dirty="0" smtClean="0"/>
              <a:t>  C. She can't use a keyboard</a:t>
            </a:r>
          </a:p>
          <a:p>
            <a:pPr>
              <a:buNone/>
            </a:pPr>
            <a:r>
              <a:rPr lang="en-US" dirty="0" smtClean="0"/>
              <a:t>  D. She sleeps too much</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16) What is the main purpose of the discussion?</a:t>
            </a:r>
          </a:p>
          <a:p>
            <a:pPr>
              <a:buNone/>
            </a:pPr>
            <a:r>
              <a:rPr lang="en-US" dirty="0" smtClean="0"/>
              <a:t>  A. To introduce</a:t>
            </a:r>
          </a:p>
          <a:p>
            <a:pPr>
              <a:buNone/>
            </a:pPr>
            <a:r>
              <a:rPr lang="en-US" dirty="0" smtClean="0"/>
              <a:t>  B. To critique</a:t>
            </a:r>
          </a:p>
          <a:p>
            <a:pPr>
              <a:buNone/>
            </a:pPr>
            <a:r>
              <a:rPr lang="en-US" dirty="0" smtClean="0"/>
              <a:t>  C. To complain</a:t>
            </a:r>
          </a:p>
          <a:p>
            <a:pPr>
              <a:buNone/>
            </a:pPr>
            <a:r>
              <a:rPr lang="en-US" dirty="0" smtClean="0"/>
              <a:t>  D. To celebrate</a:t>
            </a:r>
            <a:br>
              <a:rPr lang="en-US" dirty="0" smtClean="0"/>
            </a:br>
            <a:endParaRPr lang="en-US" dirty="0" smtClean="0"/>
          </a:p>
          <a:p>
            <a:pPr>
              <a:buNone/>
            </a:pPr>
            <a:r>
              <a:rPr lang="en-US" b="1" dirty="0" smtClean="0"/>
              <a:t>17) Where does the conversation most likely take place?</a:t>
            </a:r>
          </a:p>
          <a:p>
            <a:pPr>
              <a:buNone/>
            </a:pPr>
            <a:r>
              <a:rPr lang="en-US" dirty="0" smtClean="0"/>
              <a:t>  A. In an airport</a:t>
            </a:r>
          </a:p>
          <a:p>
            <a:pPr>
              <a:buNone/>
            </a:pPr>
            <a:r>
              <a:rPr lang="en-US" dirty="0" smtClean="0"/>
              <a:t>  B. In an office</a:t>
            </a:r>
          </a:p>
          <a:p>
            <a:pPr>
              <a:buNone/>
            </a:pPr>
            <a:r>
              <a:rPr lang="en-US" dirty="0" smtClean="0"/>
              <a:t>  C. At a club</a:t>
            </a:r>
          </a:p>
          <a:p>
            <a:pPr>
              <a:buNone/>
            </a:pPr>
            <a:r>
              <a:rPr lang="en-US" dirty="0" smtClean="0"/>
              <a:t>  D. At a convention</a:t>
            </a:r>
            <a:br>
              <a:rPr lang="en-US" dirty="0" smtClean="0"/>
            </a:br>
            <a:endParaRPr lang="en-US" dirty="0" smtClean="0"/>
          </a:p>
          <a:p>
            <a:pPr>
              <a:buNone/>
            </a:pPr>
            <a:r>
              <a:rPr lang="en-US" b="1" dirty="0" smtClean="0"/>
              <a:t>18) What does the man ask the woman?</a:t>
            </a:r>
          </a:p>
          <a:p>
            <a:pPr>
              <a:buNone/>
            </a:pPr>
            <a:r>
              <a:rPr lang="en-US" dirty="0" smtClean="0"/>
              <a:t>  A. Which company she works for</a:t>
            </a:r>
          </a:p>
          <a:p>
            <a:pPr>
              <a:buNone/>
            </a:pPr>
            <a:r>
              <a:rPr lang="en-US" dirty="0" smtClean="0"/>
              <a:t>  B. How far she's traveled</a:t>
            </a:r>
          </a:p>
          <a:p>
            <a:pPr>
              <a:buNone/>
            </a:pPr>
            <a:r>
              <a:rPr lang="en-US" dirty="0" smtClean="0"/>
              <a:t>  C. What her name is</a:t>
            </a:r>
          </a:p>
          <a:p>
            <a:pPr>
              <a:buNone/>
            </a:pPr>
            <a:r>
              <a:rPr lang="en-US" dirty="0" smtClean="0"/>
              <a:t>  D. What position she holds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19) What is the main purpose of the conversation?</a:t>
            </a:r>
          </a:p>
          <a:p>
            <a:pPr>
              <a:buNone/>
            </a:pPr>
            <a:r>
              <a:rPr lang="en-US" dirty="0" smtClean="0"/>
              <a:t>  A. To inform</a:t>
            </a:r>
          </a:p>
          <a:p>
            <a:pPr>
              <a:buNone/>
            </a:pPr>
            <a:r>
              <a:rPr lang="en-US" dirty="0" smtClean="0"/>
              <a:t>  B. To debate</a:t>
            </a:r>
          </a:p>
          <a:p>
            <a:pPr>
              <a:buNone/>
            </a:pPr>
            <a:r>
              <a:rPr lang="en-US" dirty="0" smtClean="0"/>
              <a:t>  C. To entertain</a:t>
            </a:r>
          </a:p>
          <a:p>
            <a:pPr>
              <a:buNone/>
            </a:pPr>
            <a:r>
              <a:rPr lang="en-US" dirty="0" smtClean="0"/>
              <a:t>  D. To evangelize</a:t>
            </a:r>
            <a:br>
              <a:rPr lang="en-US" dirty="0" smtClean="0"/>
            </a:br>
            <a:endParaRPr lang="en-US" dirty="0" smtClean="0"/>
          </a:p>
          <a:p>
            <a:pPr>
              <a:buNone/>
            </a:pPr>
            <a:r>
              <a:rPr lang="en-US" b="1" dirty="0" smtClean="0"/>
              <a:t>20) Where is the conversation taking place?</a:t>
            </a:r>
          </a:p>
          <a:p>
            <a:pPr>
              <a:buNone/>
            </a:pPr>
            <a:r>
              <a:rPr lang="en-US" dirty="0" smtClean="0"/>
              <a:t>  A. In an office</a:t>
            </a:r>
          </a:p>
          <a:p>
            <a:pPr>
              <a:buNone/>
            </a:pPr>
            <a:r>
              <a:rPr lang="en-US" dirty="0" smtClean="0"/>
              <a:t>  B. In a supermarket</a:t>
            </a:r>
          </a:p>
          <a:p>
            <a:pPr>
              <a:buNone/>
            </a:pPr>
            <a:r>
              <a:rPr lang="en-US" dirty="0" smtClean="0"/>
              <a:t>  C. In a bank</a:t>
            </a:r>
          </a:p>
          <a:p>
            <a:pPr>
              <a:buNone/>
            </a:pPr>
            <a:r>
              <a:rPr lang="en-US" dirty="0" smtClean="0"/>
              <a:t>  D. In a school</a:t>
            </a:r>
            <a:br>
              <a:rPr lang="en-US" dirty="0" smtClean="0"/>
            </a:br>
            <a:endParaRPr lang="en-US" dirty="0" smtClean="0"/>
          </a:p>
          <a:p>
            <a:pPr>
              <a:buNone/>
            </a:pPr>
            <a:r>
              <a:rPr lang="en-US" b="1" dirty="0" smtClean="0"/>
              <a:t>21) What does the man plan to do?</a:t>
            </a:r>
          </a:p>
          <a:p>
            <a:pPr>
              <a:buNone/>
            </a:pPr>
            <a:r>
              <a:rPr lang="en-US" dirty="0" smtClean="0"/>
              <a:t>  A. Withdraw money</a:t>
            </a:r>
          </a:p>
          <a:p>
            <a:pPr>
              <a:buNone/>
            </a:pPr>
            <a:r>
              <a:rPr lang="en-US" dirty="0" smtClean="0"/>
              <a:t>  B. Open an account</a:t>
            </a:r>
          </a:p>
          <a:p>
            <a:pPr>
              <a:buNone/>
            </a:pPr>
            <a:r>
              <a:rPr lang="en-US" dirty="0" smtClean="0"/>
              <a:t>  C. Get more interest</a:t>
            </a:r>
          </a:p>
          <a:p>
            <a:pPr>
              <a:buNone/>
            </a:pPr>
            <a:r>
              <a:rPr lang="en-US" dirty="0" smtClean="0"/>
              <a:t>  D. Pay a $10 fee</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TotalTime>
  <Words>382</Words>
  <Application>Microsoft Office PowerPoint</Application>
  <PresentationFormat>On-screen Show (4:3)</PresentationFormat>
  <Paragraphs>160</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pc</cp:lastModifiedBy>
  <cp:revision>75</cp:revision>
  <dcterms:created xsi:type="dcterms:W3CDTF">2006-08-16T00:00:00Z</dcterms:created>
  <dcterms:modified xsi:type="dcterms:W3CDTF">2015-05-21T11:36:09Z</dcterms:modified>
</cp:coreProperties>
</file>