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62" r:id="rId2"/>
    <p:sldId id="257" r:id="rId3"/>
    <p:sldId id="258" r:id="rId4"/>
    <p:sldId id="271" r:id="rId5"/>
    <p:sldId id="259" r:id="rId6"/>
    <p:sldId id="273" r:id="rId7"/>
    <p:sldId id="260" r:id="rId8"/>
    <p:sldId id="263" r:id="rId9"/>
    <p:sldId id="275" r:id="rId10"/>
    <p:sldId id="265" r:id="rId11"/>
    <p:sldId id="266" r:id="rId12"/>
    <p:sldId id="277" r:id="rId13"/>
    <p:sldId id="267" r:id="rId14"/>
    <p:sldId id="268" r:id="rId15"/>
    <p:sldId id="279" r:id="rId16"/>
    <p:sldId id="269" r:id="rId17"/>
    <p:sldId id="28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3FC0AC-9F09-47B6-9D41-332A532ED15D}" type="datetimeFigureOut">
              <a:rPr lang="en-US" smtClean="0"/>
              <a:pPr/>
              <a:t>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96FFF-107B-449B-AA22-453576D23A16}" type="slidenum">
              <a:rPr lang="en-US" smtClean="0"/>
              <a:pPr/>
              <a:t>‹#›</a:t>
            </a:fld>
            <a:endParaRPr lang="en-US"/>
          </a:p>
        </p:txBody>
      </p:sp>
    </p:spTree>
    <p:extLst>
      <p:ext uri="{BB962C8B-B14F-4D97-AF65-F5344CB8AC3E}">
        <p14:creationId xmlns:p14="http://schemas.microsoft.com/office/powerpoint/2010/main" val="646000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Answers–</a:t>
            </a:r>
            <a:r>
              <a:rPr lang="en-US" baseline="0" dirty="0" smtClean="0"/>
              <a:t> 1)</a:t>
            </a:r>
            <a:r>
              <a:rPr lang="en-US" dirty="0" smtClean="0"/>
              <a:t>B 2)C</a:t>
            </a:r>
            <a:r>
              <a:rPr lang="en-US" baseline="0" dirty="0" smtClean="0"/>
              <a:t> 3)D</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t>
            </a:r>
            <a:r>
              <a:rPr lang="en-US" dirty="0" err="1" smtClean="0"/>
              <a:t>b</a:t>
            </a:r>
            <a:r>
              <a:rPr lang="en-US" dirty="0" smtClean="0"/>
              <a:t> </a:t>
            </a:r>
            <a:r>
              <a:rPr lang="en-US" dirty="0" err="1" smtClean="0"/>
              <a:t>b</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t>
            </a:r>
            <a:r>
              <a:rPr lang="en-US" dirty="0" err="1" smtClean="0"/>
              <a:t>b</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t>
            </a:r>
            <a:r>
              <a:rPr lang="en-US" dirty="0" err="1" smtClean="0"/>
              <a:t>b</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Answers– 1)C  2)D</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d</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b a </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  b a </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b</a:t>
            </a:r>
            <a:r>
              <a:rPr lang="en-US" dirty="0" smtClean="0"/>
              <a:t> d</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b </a:t>
            </a:r>
            <a:r>
              <a:rPr lang="en-US" dirty="0" err="1" smtClean="0"/>
              <a:t>b</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 </a:t>
            </a:r>
            <a:r>
              <a:rPr lang="en-US" dirty="0" err="1" smtClean="0"/>
              <a:t>b</a:t>
            </a:r>
            <a:r>
              <a:rPr lang="en-US" dirty="0" smtClean="0"/>
              <a:t> </a:t>
            </a:r>
            <a:r>
              <a:rPr lang="en-US" dirty="0" err="1" smtClean="0"/>
              <a:t>b</a:t>
            </a:r>
            <a:endParaRPr lang="en-US" dirty="0"/>
          </a:p>
        </p:txBody>
      </p:sp>
      <p:sp>
        <p:nvSpPr>
          <p:cNvPr id="4" name="Slide Number Placeholder 3"/>
          <p:cNvSpPr>
            <a:spLocks noGrp="1"/>
          </p:cNvSpPr>
          <p:nvPr>
            <p:ph type="sldNum" sz="quarter" idx="10"/>
          </p:nvPr>
        </p:nvSpPr>
        <p:spPr/>
        <p:txBody>
          <a:bodyPr/>
          <a:lstStyle/>
          <a:p>
            <a:fld id="{42C96FFF-107B-449B-AA22-453576D23A16}"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smtClean="0">
                <a:solidFill>
                  <a:srgbClr val="FFFFFF"/>
                </a:solidFill>
              </a:rPr>
              <a:t>© 2016 </a:t>
            </a:r>
            <a:r>
              <a:rPr lang="en-US" sz="1100" dirty="0" smtClean="0">
                <a:solidFill>
                  <a:srgbClr val="FFFFFF"/>
                </a:solidFill>
              </a:rPr>
              <a:t>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52480" y="0"/>
            <a:ext cx="6286520" cy="369332"/>
          </a:xfrm>
          <a:prstGeom prst="rect">
            <a:avLst/>
          </a:prstGeom>
          <a:noFill/>
        </p:spPr>
        <p:txBody>
          <a:bodyPr wrap="square" rtlCol="0">
            <a:spAutoFit/>
          </a:bodyPr>
          <a:lstStyle/>
          <a:p>
            <a:r>
              <a:rPr lang="en-US" sz="1800" b="1" dirty="0" smtClean="0">
                <a:solidFill>
                  <a:schemeClr val="bg1"/>
                </a:solidFill>
              </a:rPr>
              <a:t>TOEIC Reading Comprehension</a:t>
            </a:r>
            <a:r>
              <a:rPr lang="en-US" sz="1800" b="1" baseline="0" dirty="0" smtClean="0">
                <a:solidFill>
                  <a:schemeClr val="bg1"/>
                </a:solidFill>
              </a:rPr>
              <a:t> Exercise 22</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
        <p:nvSpPr>
          <p:cNvPr id="6" name="Subtitle 5"/>
          <p:cNvSpPr>
            <a:spLocks noGrp="1"/>
          </p:cNvSpPr>
          <p:nvPr>
            <p:ph type="subTitle" idx="1"/>
          </p:nvPr>
        </p:nvSpPr>
        <p:spPr/>
        <p:txBody>
          <a:bodyPr/>
          <a:lstStyle/>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22</a:t>
            </a:r>
          </a:p>
          <a:p>
            <a:endParaRPr lang="en-US" sz="4000" dirty="0" smtClean="0">
              <a:solidFill>
                <a:schemeClr val="accent6">
                  <a:lumMod val="50000"/>
                </a:schemeClr>
              </a:solidFill>
            </a:endParaRPr>
          </a:p>
          <a:p>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No:3 </a:t>
            </a:r>
            <a:r>
              <a:rPr lang="en-US" sz="2400" b="1" dirty="0" smtClean="0">
                <a:solidFill>
                  <a:schemeClr val="accent2">
                    <a:lumMod val="75000"/>
                  </a:schemeClr>
                </a:solidFill>
              </a:rPr>
              <a:t>and answer the questions </a:t>
            </a:r>
          </a:p>
          <a:p>
            <a:endParaRPr lang="en-US" b="1" dirty="0" smtClean="0">
              <a:solidFill>
                <a:schemeClr val="accent2">
                  <a:lumMod val="75000"/>
                </a:schemeClr>
              </a:solidFill>
            </a:endParaRPr>
          </a:p>
          <a:p>
            <a:endParaRPr lang="en-US" b="1" dirty="0" smtClean="0">
              <a:solidFill>
                <a:schemeClr val="accent2">
                  <a:lumMod val="75000"/>
                </a:schemeClr>
              </a:solidFill>
            </a:endParaRPr>
          </a:p>
          <a:p>
            <a:pPr>
              <a:buNone/>
            </a:pPr>
            <a:r>
              <a:rPr lang="en-US" dirty="0" smtClean="0"/>
              <a:t>   Penguins are among the most popular of all birds. They only live in and around the South Pole and the continent of Antarctica. No wild penguins live at the North Pole. There are many different kinds of penguins. The largest penguin is called the Emperor Penguin and the smallest kind of penguin is the Little Blue Penguin. There are 17 different kinds of penguins in all and none of them can fly.</a:t>
            </a:r>
          </a:p>
          <a:p>
            <a:pPr>
              <a:buNone/>
            </a:pPr>
            <a:r>
              <a:rPr lang="en-US" dirty="0" smtClean="0"/>
              <a:t> </a:t>
            </a:r>
          </a:p>
          <a:p>
            <a:pPr>
              <a:buNone/>
            </a:pPr>
            <a:r>
              <a:rPr lang="en-US" dirty="0" smtClean="0"/>
              <a:t>   Penguins have to be able to survive in the some of the Earth's coldest and windiest conditions. They are great swimmers and have thick layers of fat to protect them from the bitter cold. Even in their freezing cold habitats, penguins still have to watch out for predators such as killer whales and seals.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Penguins are....</a:t>
            </a:r>
          </a:p>
          <a:p>
            <a:pPr marL="342900" indent="-342900">
              <a:buNone/>
            </a:pPr>
            <a:r>
              <a:rPr lang="en-US" dirty="0" smtClean="0"/>
              <a:t>  a. All very large</a:t>
            </a:r>
          </a:p>
          <a:p>
            <a:pPr marL="342900" indent="-342900">
              <a:buNone/>
            </a:pPr>
            <a:r>
              <a:rPr lang="en-US" dirty="0" smtClean="0"/>
              <a:t>  b. Great at flying</a:t>
            </a:r>
          </a:p>
          <a:p>
            <a:pPr marL="342900" indent="-342900">
              <a:buNone/>
            </a:pPr>
            <a:r>
              <a:rPr lang="en-US" dirty="0" smtClean="0"/>
              <a:t>  c. Great at swimming</a:t>
            </a:r>
          </a:p>
          <a:p>
            <a:pPr marL="342900" indent="-342900">
              <a:buNone/>
            </a:pPr>
            <a:r>
              <a:rPr lang="en-US" dirty="0" smtClean="0"/>
              <a:t>  d. Great at climbing</a:t>
            </a:r>
          </a:p>
          <a:p>
            <a:pPr marL="342900" indent="-342900">
              <a:buNone/>
            </a:pPr>
            <a:endParaRPr lang="en-US" b="1" dirty="0" smtClean="0"/>
          </a:p>
          <a:p>
            <a:pPr>
              <a:buNone/>
            </a:pPr>
            <a:r>
              <a:rPr lang="en-US" b="1" dirty="0" smtClean="0"/>
              <a:t>2) Where do Penguins live?</a:t>
            </a:r>
          </a:p>
          <a:p>
            <a:pPr>
              <a:buNone/>
            </a:pPr>
            <a:r>
              <a:rPr lang="en-US" dirty="0" smtClean="0"/>
              <a:t>  a. The North Pole</a:t>
            </a:r>
          </a:p>
          <a:p>
            <a:pPr>
              <a:buNone/>
            </a:pPr>
            <a:r>
              <a:rPr lang="en-US" dirty="0" smtClean="0"/>
              <a:t>  b. The South Pole</a:t>
            </a:r>
          </a:p>
          <a:p>
            <a:pPr>
              <a:buNone/>
            </a:pPr>
            <a:r>
              <a:rPr lang="en-US" dirty="0" smtClean="0"/>
              <a:t>  c. The North and South poles</a:t>
            </a:r>
          </a:p>
          <a:p>
            <a:pPr>
              <a:buNone/>
            </a:pPr>
            <a:r>
              <a:rPr lang="en-US" dirty="0" smtClean="0"/>
              <a:t>  d. None of the above</a:t>
            </a:r>
          </a:p>
          <a:p>
            <a:pPr>
              <a:buNone/>
            </a:pPr>
            <a:endParaRPr lang="en-US" b="1" dirty="0" smtClean="0"/>
          </a:p>
          <a:p>
            <a:pPr>
              <a:buNone/>
            </a:pPr>
            <a:r>
              <a:rPr lang="en-US" b="1" dirty="0" smtClean="0"/>
              <a:t>3) Which is not a PREDATOR of penguins?</a:t>
            </a:r>
          </a:p>
          <a:p>
            <a:pPr>
              <a:buNone/>
            </a:pPr>
            <a:r>
              <a:rPr lang="en-US" dirty="0" smtClean="0"/>
              <a:t>  a. Killer whale</a:t>
            </a:r>
          </a:p>
          <a:p>
            <a:pPr>
              <a:buNone/>
            </a:pPr>
            <a:r>
              <a:rPr lang="en-US" dirty="0" smtClean="0"/>
              <a:t>  b. Hawk</a:t>
            </a:r>
          </a:p>
          <a:p>
            <a:pPr>
              <a:buNone/>
            </a:pPr>
            <a:r>
              <a:rPr lang="en-US" dirty="0" smtClean="0"/>
              <a:t>  c. Seal</a:t>
            </a:r>
          </a:p>
          <a:p>
            <a:pPr>
              <a:buNone/>
            </a:pPr>
            <a:r>
              <a:rPr lang="en-US" dirty="0" smtClean="0"/>
              <a:t>  d. Cow</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Penguins are....</a:t>
            </a:r>
          </a:p>
          <a:p>
            <a:pPr marL="342900" indent="-342900">
              <a:buNone/>
            </a:pPr>
            <a:r>
              <a:rPr lang="en-US" dirty="0" smtClean="0"/>
              <a:t>  a. All very large</a:t>
            </a:r>
          </a:p>
          <a:p>
            <a:pPr marL="342900" indent="-342900">
              <a:buNone/>
            </a:pPr>
            <a:r>
              <a:rPr lang="en-US" dirty="0" smtClean="0"/>
              <a:t>  b. Great at flying</a:t>
            </a:r>
          </a:p>
          <a:p>
            <a:pPr marL="342900" indent="-342900">
              <a:buNone/>
            </a:pPr>
            <a:r>
              <a:rPr lang="en-US" dirty="0" smtClean="0"/>
              <a:t> </a:t>
            </a:r>
            <a:r>
              <a:rPr lang="en-US" b="1" dirty="0" smtClean="0"/>
              <a:t> c. Great at swimming</a:t>
            </a:r>
          </a:p>
          <a:p>
            <a:pPr marL="342900" indent="-342900">
              <a:buNone/>
            </a:pPr>
            <a:r>
              <a:rPr lang="en-US" b="1" dirty="0" smtClean="0"/>
              <a:t> </a:t>
            </a:r>
            <a:r>
              <a:rPr lang="en-US" dirty="0" smtClean="0"/>
              <a:t> d. Great at climbing</a:t>
            </a:r>
          </a:p>
          <a:p>
            <a:pPr marL="342900" indent="-342900">
              <a:buNone/>
            </a:pPr>
            <a:endParaRPr lang="en-US" dirty="0" smtClean="0"/>
          </a:p>
          <a:p>
            <a:pPr>
              <a:buNone/>
            </a:pPr>
            <a:r>
              <a:rPr lang="en-US" b="1" dirty="0" smtClean="0"/>
              <a:t>2) Where do Penguins live?</a:t>
            </a:r>
          </a:p>
          <a:p>
            <a:pPr>
              <a:buNone/>
            </a:pPr>
            <a:r>
              <a:rPr lang="en-US" dirty="0" smtClean="0"/>
              <a:t>  a. The North Pole</a:t>
            </a:r>
          </a:p>
          <a:p>
            <a:pPr>
              <a:buNone/>
            </a:pPr>
            <a:r>
              <a:rPr lang="en-US" dirty="0" smtClean="0"/>
              <a:t>  </a:t>
            </a:r>
            <a:r>
              <a:rPr lang="en-US" b="1" dirty="0" smtClean="0"/>
              <a:t>b. The South Pole</a:t>
            </a:r>
          </a:p>
          <a:p>
            <a:pPr>
              <a:buNone/>
            </a:pPr>
            <a:r>
              <a:rPr lang="en-US" dirty="0" smtClean="0"/>
              <a:t>  c. The North and South poles</a:t>
            </a:r>
          </a:p>
          <a:p>
            <a:pPr>
              <a:buNone/>
            </a:pPr>
            <a:r>
              <a:rPr lang="en-US" dirty="0" smtClean="0"/>
              <a:t>  d. None of the above</a:t>
            </a:r>
          </a:p>
          <a:p>
            <a:pPr>
              <a:buNone/>
            </a:pPr>
            <a:endParaRPr lang="en-US" b="1" dirty="0" smtClean="0"/>
          </a:p>
          <a:p>
            <a:pPr>
              <a:buNone/>
            </a:pPr>
            <a:r>
              <a:rPr lang="en-US" b="1" dirty="0" smtClean="0"/>
              <a:t>3) Which is not a PREDATOR of penguins?</a:t>
            </a:r>
          </a:p>
          <a:p>
            <a:pPr>
              <a:buNone/>
            </a:pPr>
            <a:r>
              <a:rPr lang="en-US" dirty="0" smtClean="0"/>
              <a:t>  a. Killer whale</a:t>
            </a:r>
          </a:p>
          <a:p>
            <a:pPr>
              <a:buNone/>
            </a:pPr>
            <a:r>
              <a:rPr lang="en-US" dirty="0" smtClean="0"/>
              <a:t>  </a:t>
            </a:r>
            <a:r>
              <a:rPr lang="en-US" b="1" dirty="0" smtClean="0"/>
              <a:t>b. Hawk</a:t>
            </a:r>
          </a:p>
          <a:p>
            <a:pPr>
              <a:buNone/>
            </a:pPr>
            <a:r>
              <a:rPr lang="en-US" dirty="0" smtClean="0"/>
              <a:t>  c. Seal</a:t>
            </a:r>
          </a:p>
          <a:p>
            <a:pPr>
              <a:buNone/>
            </a:pPr>
            <a:r>
              <a:rPr lang="en-US" dirty="0" smtClean="0"/>
              <a:t>  </a:t>
            </a:r>
            <a:r>
              <a:rPr lang="en-US" b="1" dirty="0" smtClean="0"/>
              <a:t>d. Cow</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No:4 </a:t>
            </a:r>
            <a:r>
              <a:rPr lang="en-US" sz="2400" b="1" dirty="0" smtClean="0">
                <a:solidFill>
                  <a:schemeClr val="accent2">
                    <a:lumMod val="75000"/>
                  </a:schemeClr>
                </a:solidFill>
              </a:rPr>
              <a:t>and answer the questions </a:t>
            </a:r>
            <a:r>
              <a:rPr lang="en-US" b="1" dirty="0" smtClean="0">
                <a:solidFill>
                  <a:schemeClr val="accent2">
                    <a:lumMod val="75000"/>
                  </a:schemeClr>
                </a:solidFill>
              </a:rPr>
              <a:t/>
            </a:r>
            <a:br>
              <a:rPr lang="en-US" b="1" dirty="0" smtClean="0">
                <a:solidFill>
                  <a:schemeClr val="accent2">
                    <a:lumMod val="75000"/>
                  </a:schemeClr>
                </a:solidFill>
              </a:rPr>
            </a:br>
            <a:endParaRPr lang="en-US" b="1" dirty="0" smtClean="0">
              <a:solidFill>
                <a:schemeClr val="accent2">
                  <a:lumMod val="75000"/>
                </a:schemeClr>
              </a:solidFill>
            </a:endParaRPr>
          </a:p>
          <a:p>
            <a:pPr>
              <a:buNone/>
            </a:pPr>
            <a:r>
              <a:rPr lang="en-US" b="1" dirty="0" smtClean="0">
                <a:solidFill>
                  <a:schemeClr val="accent2">
                    <a:lumMod val="75000"/>
                  </a:schemeClr>
                </a:solidFill>
              </a:rPr>
              <a:t>   </a:t>
            </a:r>
            <a:r>
              <a:rPr lang="en-US" dirty="0" smtClean="0"/>
              <a:t>The magnificent Redwood trees are some of the largest trees in the world! They are found mostly in northern California where cool temperatures, misty rains, and dense fog allow them to grow.</a:t>
            </a:r>
          </a:p>
          <a:p>
            <a:pPr>
              <a:buNone/>
            </a:pPr>
            <a:r>
              <a:rPr lang="en-US" dirty="0" smtClean="0"/>
              <a:t>   Redwood Trees can live thousands of years. The oldest of these trees can grow to over 300 feet tall. Some rise higher than the Statue of Liberty! A few are so wide, that roads can be built through them. </a:t>
            </a:r>
          </a:p>
          <a:p>
            <a:pPr>
              <a:buNone/>
            </a:pPr>
            <a:r>
              <a:rPr lang="en-US" dirty="0" smtClean="0"/>
              <a:t>   Redwoods trees are preserved in California's Redwood National Park. Every year, nearly a million visitors come to see the giant trees. Others just like to drive along the 33-mile long Avenue of the Giants, a road that winds through the park and surrounding areas.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How many people come to Redwood National Park?</a:t>
            </a:r>
          </a:p>
          <a:p>
            <a:pPr marL="342900" indent="-342900">
              <a:buNone/>
            </a:pPr>
            <a:r>
              <a:rPr lang="en-US" dirty="0" smtClean="0"/>
              <a:t>  a. No one knows</a:t>
            </a:r>
          </a:p>
          <a:p>
            <a:pPr marL="342900" indent="-342900">
              <a:buNone/>
            </a:pPr>
            <a:r>
              <a:rPr lang="en-US" dirty="0" smtClean="0"/>
              <a:t>  b. Almost a million</a:t>
            </a:r>
          </a:p>
          <a:p>
            <a:pPr marL="342900" indent="-342900">
              <a:buNone/>
            </a:pPr>
            <a:r>
              <a:rPr lang="en-US" dirty="0" smtClean="0"/>
              <a:t>  c. A few</a:t>
            </a:r>
          </a:p>
          <a:p>
            <a:pPr marL="342900" indent="-342900">
              <a:buNone/>
            </a:pPr>
            <a:r>
              <a:rPr lang="en-US" dirty="0" smtClean="0"/>
              <a:t>  d. A couple of hundred</a:t>
            </a:r>
          </a:p>
          <a:p>
            <a:pPr marL="342900" indent="-342900">
              <a:buNone/>
            </a:pPr>
            <a:endParaRPr lang="en-US" dirty="0" smtClean="0"/>
          </a:p>
          <a:p>
            <a:pPr>
              <a:buNone/>
            </a:pPr>
            <a:r>
              <a:rPr lang="en-US" b="1" dirty="0" smtClean="0"/>
              <a:t>2) The author seems...</a:t>
            </a:r>
          </a:p>
          <a:p>
            <a:pPr>
              <a:buNone/>
            </a:pPr>
            <a:r>
              <a:rPr lang="en-US" dirty="0" smtClean="0"/>
              <a:t>  a. To think Redwoods can grow anywhere</a:t>
            </a:r>
          </a:p>
          <a:p>
            <a:pPr>
              <a:buNone/>
            </a:pPr>
            <a:r>
              <a:rPr lang="en-US" dirty="0" smtClean="0"/>
              <a:t>  b. Impressed with the Redwood trees</a:t>
            </a:r>
          </a:p>
          <a:p>
            <a:pPr>
              <a:buNone/>
            </a:pPr>
            <a:r>
              <a:rPr lang="en-US" dirty="0" smtClean="0"/>
              <a:t>  c. To not know that much about the trees</a:t>
            </a:r>
          </a:p>
          <a:p>
            <a:pPr>
              <a:buNone/>
            </a:pPr>
            <a:r>
              <a:rPr lang="en-US" dirty="0" smtClean="0"/>
              <a:t>  d. Bored by the Redwood trees</a:t>
            </a:r>
          </a:p>
          <a:p>
            <a:pPr>
              <a:buNone/>
            </a:pPr>
            <a:endParaRPr lang="en-US" b="1" dirty="0" smtClean="0"/>
          </a:p>
          <a:p>
            <a:pPr>
              <a:buNone/>
            </a:pPr>
            <a:r>
              <a:rPr lang="en-US" b="1" dirty="0" smtClean="0"/>
              <a:t>3) Redwood trees grow...</a:t>
            </a:r>
          </a:p>
          <a:p>
            <a:pPr>
              <a:buNone/>
            </a:pPr>
            <a:r>
              <a:rPr lang="en-US" dirty="0" smtClean="0"/>
              <a:t>  a. Everywhere in the United States</a:t>
            </a:r>
          </a:p>
          <a:p>
            <a:pPr>
              <a:buNone/>
            </a:pPr>
            <a:r>
              <a:rPr lang="en-US" dirty="0" smtClean="0"/>
              <a:t>  b. Where it is cool and misty</a:t>
            </a:r>
          </a:p>
          <a:p>
            <a:pPr>
              <a:buNone/>
            </a:pPr>
            <a:r>
              <a:rPr lang="en-US" dirty="0" smtClean="0"/>
              <a:t>  c. Where it is hot and dry</a:t>
            </a:r>
          </a:p>
          <a:p>
            <a:pPr>
              <a:buNone/>
            </a:pPr>
            <a:r>
              <a:rPr lang="en-US" dirty="0" smtClean="0"/>
              <a:t>  d. Where it is icy cold</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How many people come to Redwood National Park?</a:t>
            </a:r>
          </a:p>
          <a:p>
            <a:pPr marL="342900" indent="-342900">
              <a:buNone/>
            </a:pPr>
            <a:r>
              <a:rPr lang="en-US" dirty="0" smtClean="0"/>
              <a:t>  a. No one knows</a:t>
            </a:r>
          </a:p>
          <a:p>
            <a:pPr marL="342900" indent="-342900">
              <a:buNone/>
            </a:pPr>
            <a:r>
              <a:rPr lang="en-US" b="1" dirty="0" smtClean="0"/>
              <a:t>  b. Almost a million</a:t>
            </a:r>
          </a:p>
          <a:p>
            <a:pPr marL="342900" indent="-342900">
              <a:buNone/>
            </a:pPr>
            <a:r>
              <a:rPr lang="en-US" dirty="0" smtClean="0"/>
              <a:t>  c. A few</a:t>
            </a:r>
          </a:p>
          <a:p>
            <a:pPr marL="342900" indent="-342900">
              <a:buNone/>
            </a:pPr>
            <a:r>
              <a:rPr lang="en-US" dirty="0" smtClean="0"/>
              <a:t>  d. A couple of hundred</a:t>
            </a:r>
          </a:p>
          <a:p>
            <a:pPr marL="342900" indent="-342900">
              <a:buNone/>
            </a:pPr>
            <a:endParaRPr lang="en-US" dirty="0" smtClean="0"/>
          </a:p>
          <a:p>
            <a:pPr>
              <a:buNone/>
            </a:pPr>
            <a:r>
              <a:rPr lang="en-US" b="1" dirty="0" smtClean="0"/>
              <a:t>2) The author seems...</a:t>
            </a:r>
          </a:p>
          <a:p>
            <a:pPr>
              <a:buNone/>
            </a:pPr>
            <a:r>
              <a:rPr lang="en-US" dirty="0" smtClean="0"/>
              <a:t>  a. To think Redwoods can grow anywhere</a:t>
            </a:r>
          </a:p>
          <a:p>
            <a:pPr>
              <a:buNone/>
            </a:pPr>
            <a:r>
              <a:rPr lang="en-US" b="1" dirty="0" smtClean="0"/>
              <a:t>  b. Impressed with the Redwood trees</a:t>
            </a:r>
          </a:p>
          <a:p>
            <a:pPr>
              <a:buNone/>
            </a:pPr>
            <a:r>
              <a:rPr lang="en-US" dirty="0" smtClean="0"/>
              <a:t>  c. To not know that much about the trees</a:t>
            </a:r>
          </a:p>
          <a:p>
            <a:pPr>
              <a:buNone/>
            </a:pPr>
            <a:r>
              <a:rPr lang="en-US" dirty="0" smtClean="0"/>
              <a:t>  d. Bored by the Redwood trees</a:t>
            </a:r>
          </a:p>
          <a:p>
            <a:pPr>
              <a:buNone/>
            </a:pPr>
            <a:endParaRPr lang="en-US" dirty="0" smtClean="0"/>
          </a:p>
          <a:p>
            <a:pPr>
              <a:buNone/>
            </a:pPr>
            <a:r>
              <a:rPr lang="en-US" b="1" dirty="0" smtClean="0"/>
              <a:t>3) Redwood trees grow...</a:t>
            </a:r>
          </a:p>
          <a:p>
            <a:pPr>
              <a:buNone/>
            </a:pPr>
            <a:r>
              <a:rPr lang="en-US" dirty="0" smtClean="0"/>
              <a:t>  a. Everywhere in the United States</a:t>
            </a:r>
          </a:p>
          <a:p>
            <a:pPr>
              <a:buNone/>
            </a:pPr>
            <a:r>
              <a:rPr lang="en-US" b="1" dirty="0" smtClean="0"/>
              <a:t>  b. Where it is cool and misty</a:t>
            </a:r>
          </a:p>
          <a:p>
            <a:pPr>
              <a:buNone/>
            </a:pPr>
            <a:r>
              <a:rPr lang="en-US" dirty="0" smtClean="0"/>
              <a:t>  c. Where it is hot and dry</a:t>
            </a:r>
          </a:p>
          <a:p>
            <a:pPr>
              <a:buNone/>
            </a:pPr>
            <a:r>
              <a:rPr lang="en-US" dirty="0" smtClean="0"/>
              <a:t>  d. Where it is icy cold</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Redwood trees can...</a:t>
            </a:r>
          </a:p>
          <a:p>
            <a:pPr>
              <a:buNone/>
            </a:pPr>
            <a:r>
              <a:rPr lang="en-US" dirty="0" smtClean="0"/>
              <a:t>  a. Live about as long as a person</a:t>
            </a:r>
          </a:p>
          <a:p>
            <a:pPr>
              <a:buNone/>
            </a:pPr>
            <a:r>
              <a:rPr lang="en-US" dirty="0" smtClean="0"/>
              <a:t>  b. Live a very long time</a:t>
            </a:r>
          </a:p>
          <a:p>
            <a:pPr>
              <a:buNone/>
            </a:pPr>
            <a:r>
              <a:rPr lang="en-US" dirty="0" smtClean="0"/>
              <a:t>  c. Live without water</a:t>
            </a:r>
          </a:p>
          <a:p>
            <a:pPr>
              <a:buNone/>
            </a:pPr>
            <a:r>
              <a:rPr lang="en-US" dirty="0" smtClean="0"/>
              <a:t>  d. Stop growing at 100 feet tall</a:t>
            </a:r>
          </a:p>
          <a:p>
            <a:pPr>
              <a:buNone/>
            </a:pPr>
            <a:endParaRPr lang="en-US" dirty="0" smtClean="0"/>
          </a:p>
          <a:p>
            <a:pPr>
              <a:buNone/>
            </a:pPr>
            <a:r>
              <a:rPr lang="en-US" b="1" dirty="0" smtClean="0"/>
              <a:t>5) _________ Redwood Trees can grow to over 300 feet tall.</a:t>
            </a:r>
          </a:p>
          <a:p>
            <a:pPr>
              <a:buNone/>
            </a:pPr>
            <a:r>
              <a:rPr lang="en-US" dirty="0" smtClean="0"/>
              <a:t>  a. All</a:t>
            </a:r>
          </a:p>
          <a:p>
            <a:pPr>
              <a:buNone/>
            </a:pPr>
            <a:r>
              <a:rPr lang="en-US" dirty="0" smtClean="0"/>
              <a:t>  b. Old</a:t>
            </a:r>
          </a:p>
          <a:p>
            <a:pPr>
              <a:buNone/>
            </a:pPr>
            <a:r>
              <a:rPr lang="en-US" dirty="0" smtClean="0"/>
              <a:t>  c. One or two</a:t>
            </a:r>
          </a:p>
          <a:p>
            <a:pPr>
              <a:buNone/>
            </a:pPr>
            <a:r>
              <a:rPr lang="en-US" dirty="0" smtClean="0"/>
              <a:t>  d. No</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Redwood trees can...</a:t>
            </a:r>
          </a:p>
          <a:p>
            <a:pPr>
              <a:buNone/>
            </a:pPr>
            <a:r>
              <a:rPr lang="en-US" dirty="0" smtClean="0"/>
              <a:t>  a. Live about as long as a person</a:t>
            </a:r>
          </a:p>
          <a:p>
            <a:pPr>
              <a:buNone/>
            </a:pPr>
            <a:r>
              <a:rPr lang="en-US" b="1" dirty="0" smtClean="0"/>
              <a:t>  b. Live a very long time</a:t>
            </a:r>
          </a:p>
          <a:p>
            <a:pPr>
              <a:buNone/>
            </a:pPr>
            <a:r>
              <a:rPr lang="en-US" dirty="0" smtClean="0"/>
              <a:t>  c. Live without water</a:t>
            </a:r>
          </a:p>
          <a:p>
            <a:pPr>
              <a:buNone/>
            </a:pPr>
            <a:r>
              <a:rPr lang="en-US" dirty="0" smtClean="0"/>
              <a:t>  d. Stop growing at 100 feet tall</a:t>
            </a:r>
          </a:p>
          <a:p>
            <a:pPr>
              <a:buNone/>
            </a:pPr>
            <a:endParaRPr lang="en-US" dirty="0" smtClean="0"/>
          </a:p>
          <a:p>
            <a:pPr>
              <a:buNone/>
            </a:pPr>
            <a:r>
              <a:rPr lang="en-US" b="1" dirty="0" smtClean="0"/>
              <a:t>5) _________ Redwood Trees can grow to over 300 feet tall.</a:t>
            </a:r>
          </a:p>
          <a:p>
            <a:pPr>
              <a:buNone/>
            </a:pPr>
            <a:r>
              <a:rPr lang="en-US" dirty="0" smtClean="0"/>
              <a:t>  a. All</a:t>
            </a:r>
          </a:p>
          <a:p>
            <a:pPr>
              <a:buNone/>
            </a:pPr>
            <a:r>
              <a:rPr lang="en-US" b="1" dirty="0" smtClean="0"/>
              <a:t>  b. Old</a:t>
            </a:r>
          </a:p>
          <a:p>
            <a:pPr>
              <a:buNone/>
            </a:pPr>
            <a:r>
              <a:rPr lang="en-US" dirty="0" smtClean="0"/>
              <a:t>  c. One or two</a:t>
            </a:r>
          </a:p>
          <a:p>
            <a:pPr>
              <a:buNone/>
            </a:pPr>
            <a:r>
              <a:rPr lang="en-US" dirty="0" smtClean="0"/>
              <a:t>  d. No</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a:t>
            </a:r>
            <a:r>
              <a:rPr lang="en-US" sz="2400" b="1" smtClean="0">
                <a:solidFill>
                  <a:schemeClr val="accent2">
                    <a:lumMod val="75000"/>
                  </a:schemeClr>
                </a:solidFill>
              </a:rPr>
              <a:t>the </a:t>
            </a:r>
            <a:r>
              <a:rPr lang="en-US" sz="2400" b="1" smtClean="0">
                <a:solidFill>
                  <a:schemeClr val="accent2">
                    <a:lumMod val="75000"/>
                  </a:schemeClr>
                </a:solidFill>
              </a:rPr>
              <a:t>passage No:1 </a:t>
            </a:r>
            <a:r>
              <a:rPr lang="en-US" sz="2400" b="1" dirty="0" smtClean="0">
                <a:solidFill>
                  <a:schemeClr val="accent2">
                    <a:lumMod val="75000"/>
                  </a:schemeClr>
                </a:solidFill>
              </a:rPr>
              <a:t>and answer the questions</a:t>
            </a:r>
          </a:p>
          <a:p>
            <a:pPr>
              <a:buNone/>
            </a:pPr>
            <a:endParaRPr lang="en-US" sz="2400" b="1" dirty="0" smtClean="0">
              <a:solidFill>
                <a:schemeClr val="accent2">
                  <a:lumMod val="75000"/>
                </a:schemeClr>
              </a:solidFill>
            </a:endParaRPr>
          </a:p>
          <a:p>
            <a:pPr>
              <a:buNone/>
            </a:pPr>
            <a:r>
              <a:rPr lang="en-US" dirty="0" smtClean="0"/>
              <a:t>    A woodpecker is a kind of bird. Woodpeckers are found all over the world except in the North and South poles, Australia, and New Zealand. There are over 200 different kinds of woodpeckers. The two largest woodpeckers, the Imperial Woodpecker and the Ivory-billed Woodpecker are most likely extinct. </a:t>
            </a:r>
            <a:r>
              <a:rPr lang="en-US" dirty="0" smtClean="0"/>
              <a:t>Animals </a:t>
            </a:r>
            <a:r>
              <a:rPr lang="en-US" dirty="0" smtClean="0"/>
              <a:t>that are extinct are no longer found on Earth</a:t>
            </a:r>
            <a:r>
              <a:rPr lang="en-US" dirty="0" smtClean="0"/>
              <a:t>.</a:t>
            </a:r>
          </a:p>
          <a:p>
            <a:pPr>
              <a:buNone/>
            </a:pPr>
            <a:endParaRPr lang="en-US" dirty="0" smtClean="0"/>
          </a:p>
          <a:p>
            <a:pPr>
              <a:buNone/>
            </a:pPr>
            <a:r>
              <a:rPr lang="en-US" dirty="0" smtClean="0"/>
              <a:t> </a:t>
            </a:r>
            <a:r>
              <a:rPr lang="en-US" dirty="0" smtClean="0"/>
              <a:t>Woodpeckers </a:t>
            </a:r>
            <a:r>
              <a:rPr lang="en-US" dirty="0" smtClean="0"/>
              <a:t>have sharp bills for drilling into wood, and short, stiff tails which help prop them up against tree trunks and branches. Woodpeckers also have very long tongues, which help them get at insects deep within trees</a:t>
            </a:r>
            <a:r>
              <a:rPr lang="en-US" dirty="0" smtClean="0"/>
              <a:t>.</a:t>
            </a:r>
          </a:p>
          <a:p>
            <a:pPr>
              <a:buNone/>
            </a:pPr>
            <a:endParaRPr lang="en-US" dirty="0" smtClean="0"/>
          </a:p>
          <a:p>
            <a:pPr>
              <a:buNone/>
            </a:pPr>
            <a:r>
              <a:rPr lang="en-US" dirty="0" smtClean="0"/>
              <a:t> </a:t>
            </a:r>
            <a:r>
              <a:rPr lang="en-US" dirty="0" smtClean="0"/>
              <a:t>Woodpeckers are often heard drumming loudly on trees before they are seen. Woodpeckers can even become pests if they learn to drum on siding of a house. </a:t>
            </a:r>
            <a:endParaRPr lang="en-US" dirty="0" smtClean="0"/>
          </a:p>
          <a:p>
            <a:pPr>
              <a:buNone/>
            </a:pPr>
            <a:endParaRPr lang="en-US" dirty="0" smtClean="0"/>
          </a:p>
          <a:p>
            <a:pPr>
              <a:buNone/>
            </a:pPr>
            <a:r>
              <a:rPr lang="en-US" dirty="0" smtClean="0"/>
              <a:t> </a:t>
            </a:r>
            <a:r>
              <a:rPr lang="en-US" dirty="0" smtClean="0"/>
              <a:t>Woodpeckers </a:t>
            </a:r>
            <a:r>
              <a:rPr lang="en-US" dirty="0" smtClean="0"/>
              <a:t>can easily be attracted to backyard bird feeders with sunflower seeds or suet. Suet is a kind of animal fat that is very tasty to woodpeckers and other birds.</a:t>
            </a:r>
          </a:p>
          <a:p>
            <a:pPr>
              <a:buNone/>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Why do woodpeckers have long tongues?</a:t>
            </a:r>
          </a:p>
          <a:p>
            <a:pPr>
              <a:buNone/>
            </a:pPr>
            <a:r>
              <a:rPr lang="en-US" dirty="0" smtClean="0"/>
              <a:t>  a. So they can drum on trees</a:t>
            </a:r>
          </a:p>
          <a:p>
            <a:pPr>
              <a:buNone/>
            </a:pPr>
            <a:r>
              <a:rPr lang="en-US" dirty="0" smtClean="0"/>
              <a:t>  b. To get at insects within trees</a:t>
            </a:r>
          </a:p>
          <a:p>
            <a:pPr>
              <a:buNone/>
            </a:pPr>
            <a:r>
              <a:rPr lang="en-US" dirty="0" smtClean="0"/>
              <a:t>  c. To eat seeds</a:t>
            </a:r>
          </a:p>
          <a:p>
            <a:pPr>
              <a:buNone/>
            </a:pPr>
            <a:r>
              <a:rPr lang="en-US" dirty="0" smtClean="0"/>
              <a:t>  d. To get at insects on the ground</a:t>
            </a:r>
          </a:p>
          <a:p>
            <a:endParaRPr lang="en-US" dirty="0" smtClean="0"/>
          </a:p>
          <a:p>
            <a:pPr>
              <a:buNone/>
            </a:pPr>
            <a:r>
              <a:rPr lang="en-US" b="1" dirty="0" smtClean="0"/>
              <a:t>2) When do woodpeckers sometimes become pests?</a:t>
            </a:r>
          </a:p>
          <a:p>
            <a:pPr>
              <a:buNone/>
            </a:pPr>
            <a:r>
              <a:rPr lang="en-US" b="1" dirty="0" smtClean="0"/>
              <a:t>  </a:t>
            </a:r>
            <a:r>
              <a:rPr lang="en-US" dirty="0" smtClean="0"/>
              <a:t>a. When they eat suet</a:t>
            </a:r>
          </a:p>
          <a:p>
            <a:pPr>
              <a:buNone/>
            </a:pPr>
            <a:r>
              <a:rPr lang="en-US" dirty="0" smtClean="0"/>
              <a:t>  b. When they visit feeders</a:t>
            </a:r>
          </a:p>
          <a:p>
            <a:pPr>
              <a:buNone/>
            </a:pPr>
            <a:r>
              <a:rPr lang="en-US" b="1" dirty="0" smtClean="0"/>
              <a:t>  </a:t>
            </a:r>
            <a:r>
              <a:rPr lang="en-US" dirty="0" smtClean="0"/>
              <a:t>c. When they drum on houses</a:t>
            </a:r>
          </a:p>
          <a:p>
            <a:pPr>
              <a:buNone/>
            </a:pPr>
            <a:r>
              <a:rPr lang="en-US" dirty="0" smtClean="0"/>
              <a:t>  d. When they become extinct</a:t>
            </a:r>
          </a:p>
          <a:p>
            <a:pPr lvl="1"/>
            <a:endParaRPr lang="en-US" dirty="0" smtClean="0"/>
          </a:p>
          <a:p>
            <a:pPr>
              <a:buNone/>
            </a:pPr>
            <a:r>
              <a:rPr lang="en-US" b="1" dirty="0" smtClean="0"/>
              <a:t>3) Woodpeckers are often .....</a:t>
            </a:r>
          </a:p>
          <a:p>
            <a:pPr>
              <a:buNone/>
            </a:pPr>
            <a:r>
              <a:rPr lang="en-US" b="1" dirty="0" smtClean="0"/>
              <a:t>  </a:t>
            </a:r>
            <a:r>
              <a:rPr lang="en-US" dirty="0" smtClean="0"/>
              <a:t>a. Seen before they are herd</a:t>
            </a:r>
          </a:p>
          <a:p>
            <a:pPr>
              <a:buNone/>
            </a:pPr>
            <a:r>
              <a:rPr lang="en-US" dirty="0" smtClean="0"/>
              <a:t>  b. Heard before they are seen</a:t>
            </a:r>
          </a:p>
          <a:p>
            <a:pPr>
              <a:buNone/>
            </a:pPr>
            <a:r>
              <a:rPr lang="en-US" dirty="0" smtClean="0"/>
              <a:t>  c. Found in the North Pole</a:t>
            </a:r>
          </a:p>
          <a:p>
            <a:pPr>
              <a:buNone/>
            </a:pPr>
            <a:r>
              <a:rPr lang="en-US" dirty="0" smtClean="0"/>
              <a:t>  d. Found in Australia</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Why do woodpeckers have long tongues?</a:t>
            </a:r>
          </a:p>
          <a:p>
            <a:pPr>
              <a:buNone/>
            </a:pPr>
            <a:r>
              <a:rPr lang="en-US" dirty="0" smtClean="0"/>
              <a:t>  a. So they can drum on trees</a:t>
            </a:r>
          </a:p>
          <a:p>
            <a:pPr>
              <a:buNone/>
            </a:pPr>
            <a:r>
              <a:rPr lang="en-US" b="1" dirty="0" smtClean="0"/>
              <a:t>  b. To get at insects within trees</a:t>
            </a:r>
          </a:p>
          <a:p>
            <a:pPr>
              <a:buNone/>
            </a:pPr>
            <a:r>
              <a:rPr lang="en-US" dirty="0" smtClean="0"/>
              <a:t>  c. To eat seeds</a:t>
            </a:r>
          </a:p>
          <a:p>
            <a:pPr>
              <a:buNone/>
            </a:pPr>
            <a:r>
              <a:rPr lang="en-US" dirty="0" smtClean="0"/>
              <a:t>  d. To get at insects on the ground</a:t>
            </a:r>
          </a:p>
          <a:p>
            <a:endParaRPr lang="en-US" dirty="0" smtClean="0"/>
          </a:p>
          <a:p>
            <a:pPr>
              <a:buNone/>
            </a:pPr>
            <a:r>
              <a:rPr lang="en-US" b="1" dirty="0" smtClean="0"/>
              <a:t>2) When do woodpeckers sometimes become pests?</a:t>
            </a:r>
          </a:p>
          <a:p>
            <a:pPr>
              <a:buNone/>
            </a:pPr>
            <a:r>
              <a:rPr lang="en-US" b="1" dirty="0" smtClean="0"/>
              <a:t>  </a:t>
            </a:r>
            <a:r>
              <a:rPr lang="en-US" dirty="0" smtClean="0"/>
              <a:t>a. When they eat suet</a:t>
            </a:r>
          </a:p>
          <a:p>
            <a:pPr>
              <a:buNone/>
            </a:pPr>
            <a:r>
              <a:rPr lang="en-US" dirty="0" smtClean="0"/>
              <a:t>  b. When they visit feeders</a:t>
            </a:r>
          </a:p>
          <a:p>
            <a:pPr>
              <a:buNone/>
            </a:pPr>
            <a:r>
              <a:rPr lang="en-US" b="1" dirty="0" smtClean="0"/>
              <a:t>  c. When they drum on houses</a:t>
            </a:r>
          </a:p>
          <a:p>
            <a:pPr>
              <a:buNone/>
            </a:pPr>
            <a:r>
              <a:rPr lang="en-US" dirty="0" smtClean="0"/>
              <a:t>  d. When they become extinct</a:t>
            </a:r>
          </a:p>
          <a:p>
            <a:pPr lvl="1"/>
            <a:endParaRPr lang="en-US" dirty="0" smtClean="0"/>
          </a:p>
          <a:p>
            <a:pPr>
              <a:buNone/>
            </a:pPr>
            <a:r>
              <a:rPr lang="en-US" b="1" dirty="0" smtClean="0"/>
              <a:t>3) Woodpeckers are often .....</a:t>
            </a:r>
          </a:p>
          <a:p>
            <a:pPr>
              <a:buNone/>
            </a:pPr>
            <a:r>
              <a:rPr lang="en-US" b="1" dirty="0" smtClean="0"/>
              <a:t>  </a:t>
            </a:r>
            <a:r>
              <a:rPr lang="en-US" dirty="0" smtClean="0"/>
              <a:t>a. Seen before they are herd</a:t>
            </a:r>
          </a:p>
          <a:p>
            <a:pPr>
              <a:buNone/>
            </a:pPr>
            <a:r>
              <a:rPr lang="en-US" dirty="0" smtClean="0"/>
              <a:t>  b. Heard before they are seen</a:t>
            </a:r>
          </a:p>
          <a:p>
            <a:pPr>
              <a:buNone/>
            </a:pPr>
            <a:r>
              <a:rPr lang="en-US" dirty="0" smtClean="0"/>
              <a:t>  c. Found in the North Pole</a:t>
            </a:r>
          </a:p>
          <a:p>
            <a:pPr>
              <a:buNone/>
            </a:pPr>
            <a:r>
              <a:rPr lang="en-US" b="1" dirty="0" smtClean="0"/>
              <a:t>  d. Found in Australia</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The two largest woodpeckers in the world are ......</a:t>
            </a:r>
          </a:p>
          <a:p>
            <a:pPr>
              <a:buNone/>
            </a:pPr>
            <a:r>
              <a:rPr lang="en-US" dirty="0" smtClean="0"/>
              <a:t>  a. Found all over the world</a:t>
            </a:r>
          </a:p>
          <a:p>
            <a:pPr>
              <a:buNone/>
            </a:pPr>
            <a:r>
              <a:rPr lang="en-US" dirty="0" smtClean="0"/>
              <a:t>  b. Pests.</a:t>
            </a:r>
          </a:p>
          <a:p>
            <a:pPr>
              <a:buNone/>
            </a:pPr>
            <a:r>
              <a:rPr lang="en-US" dirty="0" smtClean="0"/>
              <a:t>  c. Most likely no longer on Earth.</a:t>
            </a:r>
          </a:p>
          <a:p>
            <a:pPr>
              <a:buNone/>
            </a:pPr>
            <a:r>
              <a:rPr lang="en-US" dirty="0" smtClean="0"/>
              <a:t>  d. Normally found at bird feeders</a:t>
            </a:r>
          </a:p>
          <a:p>
            <a:pPr>
              <a:buNone/>
            </a:pPr>
            <a:endParaRPr lang="en-US" dirty="0" smtClean="0"/>
          </a:p>
          <a:p>
            <a:pPr>
              <a:buNone/>
            </a:pPr>
            <a:r>
              <a:rPr lang="en-US" b="1" dirty="0" smtClean="0"/>
              <a:t>5) Which is NOT true about woodpeckers?</a:t>
            </a:r>
          </a:p>
          <a:p>
            <a:pPr>
              <a:buNone/>
            </a:pPr>
            <a:r>
              <a:rPr lang="en-US" dirty="0" smtClean="0"/>
              <a:t>  a. They will come to bird feeders.</a:t>
            </a:r>
          </a:p>
          <a:p>
            <a:pPr>
              <a:buNone/>
            </a:pPr>
            <a:r>
              <a:rPr lang="en-US" dirty="0" smtClean="0"/>
              <a:t>  b. Woodpeckers like suet.</a:t>
            </a:r>
          </a:p>
          <a:p>
            <a:pPr>
              <a:buNone/>
            </a:pPr>
            <a:r>
              <a:rPr lang="en-US" dirty="0" smtClean="0"/>
              <a:t>  c. They have short, stiff tails.</a:t>
            </a:r>
          </a:p>
          <a:p>
            <a:pPr>
              <a:buNone/>
            </a:pPr>
            <a:r>
              <a:rPr lang="en-US" dirty="0" smtClean="0"/>
              <a:t>  d. They are only found in a few places in the world.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The two largest woodpeckers in the world are ......</a:t>
            </a:r>
          </a:p>
          <a:p>
            <a:pPr>
              <a:buNone/>
            </a:pPr>
            <a:r>
              <a:rPr lang="en-US" dirty="0" smtClean="0"/>
              <a:t>  a. Found all over the world</a:t>
            </a:r>
          </a:p>
          <a:p>
            <a:pPr>
              <a:buNone/>
            </a:pPr>
            <a:r>
              <a:rPr lang="en-US" dirty="0" smtClean="0"/>
              <a:t>  b. Pests.</a:t>
            </a:r>
          </a:p>
          <a:p>
            <a:pPr>
              <a:buNone/>
            </a:pPr>
            <a:r>
              <a:rPr lang="en-US" b="1" dirty="0" smtClean="0"/>
              <a:t>  c. Most likely no longer on Earth.</a:t>
            </a:r>
          </a:p>
          <a:p>
            <a:pPr>
              <a:buNone/>
            </a:pPr>
            <a:r>
              <a:rPr lang="en-US" dirty="0" smtClean="0"/>
              <a:t>  d. Normally found at bird feeders</a:t>
            </a:r>
          </a:p>
          <a:p>
            <a:pPr>
              <a:buNone/>
            </a:pPr>
            <a:endParaRPr lang="en-US" dirty="0" smtClean="0"/>
          </a:p>
          <a:p>
            <a:pPr>
              <a:buNone/>
            </a:pPr>
            <a:r>
              <a:rPr lang="en-US" b="1" dirty="0" smtClean="0"/>
              <a:t>5) Which is NOT true about woodpeckers?</a:t>
            </a:r>
          </a:p>
          <a:p>
            <a:pPr>
              <a:buNone/>
            </a:pPr>
            <a:r>
              <a:rPr lang="en-US" dirty="0" smtClean="0"/>
              <a:t>  a. They will come to bird feeders.</a:t>
            </a:r>
          </a:p>
          <a:p>
            <a:pPr>
              <a:buNone/>
            </a:pPr>
            <a:r>
              <a:rPr lang="en-US" dirty="0" smtClean="0"/>
              <a:t>  b. Woodpeckers like suet.</a:t>
            </a:r>
          </a:p>
          <a:p>
            <a:pPr>
              <a:buNone/>
            </a:pPr>
            <a:r>
              <a:rPr lang="en-US" dirty="0" smtClean="0"/>
              <a:t>  c. They have short, stiff tails.</a:t>
            </a:r>
          </a:p>
          <a:p>
            <a:pPr>
              <a:buNone/>
            </a:pPr>
            <a:r>
              <a:rPr lang="en-US" b="1" dirty="0" smtClean="0"/>
              <a:t>  d. They are only found in a few places in the world.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z="2400" b="1" dirty="0" smtClean="0">
                <a:solidFill>
                  <a:schemeClr val="accent2">
                    <a:lumMod val="75000"/>
                  </a:schemeClr>
                </a:solidFill>
              </a:rPr>
              <a:t>     Read the </a:t>
            </a:r>
            <a:r>
              <a:rPr lang="en-US" sz="2400" b="1" dirty="0" smtClean="0">
                <a:solidFill>
                  <a:schemeClr val="accent2">
                    <a:lumMod val="75000"/>
                  </a:schemeClr>
                </a:solidFill>
              </a:rPr>
              <a:t>passage No:2 </a:t>
            </a:r>
            <a:r>
              <a:rPr lang="en-US" sz="2400" b="1" dirty="0" smtClean="0">
                <a:solidFill>
                  <a:schemeClr val="accent2">
                    <a:lumMod val="75000"/>
                  </a:schemeClr>
                </a:solidFill>
              </a:rPr>
              <a:t>and answer the questions</a:t>
            </a:r>
            <a:endParaRPr lang="en-US" sz="2400" dirty="0" smtClean="0"/>
          </a:p>
          <a:p>
            <a:endParaRPr lang="en-US" dirty="0" smtClean="0"/>
          </a:p>
          <a:p>
            <a:endParaRPr lang="en-US" dirty="0" smtClean="0"/>
          </a:p>
          <a:p>
            <a:pPr>
              <a:buNone/>
            </a:pPr>
            <a:r>
              <a:rPr lang="en-US" dirty="0" smtClean="0"/>
              <a:t>   The Bald Eagle is a majestic bird. The adult bird has a brown body, brown wings, white head, and large, hooked yellow bill. Younger birds appear all brown.</a:t>
            </a:r>
          </a:p>
          <a:p>
            <a:pPr>
              <a:buNone/>
            </a:pPr>
            <a:r>
              <a:rPr lang="en-US" dirty="0" smtClean="0"/>
              <a:t> </a:t>
            </a:r>
          </a:p>
          <a:p>
            <a:pPr>
              <a:buNone/>
            </a:pPr>
            <a:r>
              <a:rPr lang="en-US" dirty="0" smtClean="0"/>
              <a:t>   Bald Eagles almost always live near water because their main food source is fish. Sometimes, however, Bald Eagles will eat dead animals (carrion). They will even steal food from other birds such as ospreys and gulls! It was for this reason that the famous Patriot Benjamin Franklin preferred the Wild Turkey as America's National symbol. Nevertheless, the Bald Eagle remains America's symbol.</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Benjamin Franklin thought....</a:t>
            </a:r>
          </a:p>
          <a:p>
            <a:pPr marL="342900" indent="-342900">
              <a:buNone/>
            </a:pPr>
            <a:r>
              <a:rPr lang="en-US" dirty="0" smtClean="0"/>
              <a:t>  a. The Bald Eagle was a fine choice as America's symbol.</a:t>
            </a:r>
          </a:p>
          <a:p>
            <a:pPr marL="342900" indent="-342900">
              <a:buNone/>
            </a:pPr>
            <a:r>
              <a:rPr lang="en-US" dirty="0" smtClean="0"/>
              <a:t>  b. Neither the Wild Turkey or Bald Eagle were good choices as America's symbol.</a:t>
            </a:r>
          </a:p>
          <a:p>
            <a:pPr marL="342900" indent="-342900">
              <a:buNone/>
            </a:pPr>
            <a:r>
              <a:rPr lang="en-US" dirty="0" smtClean="0"/>
              <a:t>  c. The Bald Eagle was a better choice as America's symbol than the Wild Turkey.</a:t>
            </a:r>
          </a:p>
          <a:p>
            <a:pPr marL="342900" indent="-342900">
              <a:buNone/>
            </a:pPr>
            <a:r>
              <a:rPr lang="en-US" b="1" dirty="0" smtClean="0"/>
              <a:t>  </a:t>
            </a:r>
            <a:r>
              <a:rPr lang="en-US" dirty="0" smtClean="0"/>
              <a:t>d. The Wild Turkey was a better choice as America's symbol than the Bald Eagle.</a:t>
            </a:r>
          </a:p>
          <a:p>
            <a:pPr marL="342900" indent="-342900">
              <a:buNone/>
            </a:pPr>
            <a:endParaRPr lang="en-US" dirty="0" smtClean="0"/>
          </a:p>
          <a:p>
            <a:pPr>
              <a:buNone/>
            </a:pPr>
            <a:r>
              <a:rPr lang="en-US" b="1" dirty="0" smtClean="0"/>
              <a:t>2) How are younger Bald Eagles different from adult Bald Eagles?</a:t>
            </a:r>
          </a:p>
          <a:p>
            <a:pPr>
              <a:buNone/>
            </a:pPr>
            <a:r>
              <a:rPr lang="en-US" dirty="0" smtClean="0"/>
              <a:t>  a. They are smaller.</a:t>
            </a:r>
          </a:p>
          <a:p>
            <a:pPr>
              <a:buNone/>
            </a:pPr>
            <a:r>
              <a:rPr lang="en-US" b="1" dirty="0" smtClean="0"/>
              <a:t>  </a:t>
            </a:r>
            <a:r>
              <a:rPr lang="en-US" dirty="0" smtClean="0"/>
              <a:t>b. They are totally brown.</a:t>
            </a:r>
          </a:p>
          <a:p>
            <a:pPr>
              <a:buNone/>
            </a:pPr>
            <a:r>
              <a:rPr lang="en-US" dirty="0" smtClean="0"/>
              <a:t>  c. They have lighter bodies.</a:t>
            </a:r>
          </a:p>
          <a:p>
            <a:pPr>
              <a:buNone/>
            </a:pPr>
            <a:r>
              <a:rPr lang="en-US" dirty="0" smtClean="0"/>
              <a:t>  d. They have black bills.</a:t>
            </a:r>
          </a:p>
          <a:p>
            <a:pPr>
              <a:buNone/>
            </a:pPr>
            <a:endParaRPr lang="en-US" dirty="0" smtClean="0"/>
          </a:p>
          <a:p>
            <a:pPr>
              <a:buNone/>
            </a:pPr>
            <a:r>
              <a:rPr lang="en-US" b="1" dirty="0" smtClean="0"/>
              <a:t>3) Why do Bald Eagles usually live near water?</a:t>
            </a:r>
          </a:p>
          <a:p>
            <a:pPr>
              <a:buNone/>
            </a:pPr>
            <a:r>
              <a:rPr lang="en-US" dirty="0" smtClean="0"/>
              <a:t>  a. Bald Eagles eat fish.</a:t>
            </a:r>
          </a:p>
          <a:p>
            <a:pPr>
              <a:buNone/>
            </a:pPr>
            <a:r>
              <a:rPr lang="en-US" dirty="0" smtClean="0"/>
              <a:t>  b. Bald Eagles like to swim.</a:t>
            </a:r>
          </a:p>
          <a:p>
            <a:pPr>
              <a:buNone/>
            </a:pPr>
            <a:r>
              <a:rPr lang="en-US" dirty="0" smtClean="0"/>
              <a:t>  c. Because they steal food.</a:t>
            </a:r>
          </a:p>
          <a:p>
            <a:pPr>
              <a:buNone/>
            </a:pPr>
            <a:r>
              <a:rPr lang="en-US" dirty="0" smtClean="0"/>
              <a:t>  d. It protects the nest from predators.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342900" indent="-342900">
              <a:buNone/>
            </a:pPr>
            <a:r>
              <a:rPr lang="en-US" b="1" dirty="0" smtClean="0"/>
              <a:t>1) Benjamin Franklin thought....</a:t>
            </a:r>
          </a:p>
          <a:p>
            <a:pPr marL="342900" indent="-342900">
              <a:buNone/>
            </a:pPr>
            <a:r>
              <a:rPr lang="en-US" dirty="0" smtClean="0"/>
              <a:t>  a. The Bald Eagle was a fine choice as America's symbol.</a:t>
            </a:r>
          </a:p>
          <a:p>
            <a:pPr marL="342900" indent="-342900">
              <a:buNone/>
            </a:pPr>
            <a:r>
              <a:rPr lang="en-US" dirty="0" smtClean="0"/>
              <a:t>  b. Neither the Wild Turkey or Bald Eagle were good choices as America's symbol.</a:t>
            </a:r>
          </a:p>
          <a:p>
            <a:pPr marL="342900" indent="-342900">
              <a:buNone/>
            </a:pPr>
            <a:r>
              <a:rPr lang="en-US" dirty="0" smtClean="0"/>
              <a:t>  c. The Bald Eagle was a better choice as America's symbol than the Wild Turkey.</a:t>
            </a:r>
          </a:p>
          <a:p>
            <a:pPr marL="342900" indent="-342900">
              <a:buNone/>
            </a:pPr>
            <a:r>
              <a:rPr lang="en-US" b="1" dirty="0" smtClean="0"/>
              <a:t>  d. The Wild Turkey was a better choice as America's symbol than the Bald Eagle.</a:t>
            </a:r>
          </a:p>
          <a:p>
            <a:pPr marL="342900" indent="-342900">
              <a:buNone/>
            </a:pPr>
            <a:endParaRPr lang="en-US" dirty="0" smtClean="0"/>
          </a:p>
          <a:p>
            <a:pPr>
              <a:buNone/>
            </a:pPr>
            <a:r>
              <a:rPr lang="en-US" b="1" dirty="0" smtClean="0"/>
              <a:t>2) How are younger Bald Eagles different from adult Bald Eagles?</a:t>
            </a:r>
          </a:p>
          <a:p>
            <a:pPr>
              <a:buNone/>
            </a:pPr>
            <a:r>
              <a:rPr lang="en-US" dirty="0" smtClean="0"/>
              <a:t>  a. They are smaller.</a:t>
            </a:r>
          </a:p>
          <a:p>
            <a:pPr>
              <a:buNone/>
            </a:pPr>
            <a:r>
              <a:rPr lang="en-US" b="1" dirty="0" smtClean="0"/>
              <a:t>  b. They are totally brown.</a:t>
            </a:r>
          </a:p>
          <a:p>
            <a:pPr>
              <a:buNone/>
            </a:pPr>
            <a:r>
              <a:rPr lang="en-US" dirty="0" smtClean="0"/>
              <a:t>  c. They have lighter bodies.</a:t>
            </a:r>
          </a:p>
          <a:p>
            <a:pPr>
              <a:buNone/>
            </a:pPr>
            <a:r>
              <a:rPr lang="en-US" dirty="0" smtClean="0"/>
              <a:t>  d. They have black bills.</a:t>
            </a:r>
          </a:p>
          <a:p>
            <a:pPr>
              <a:buNone/>
            </a:pPr>
            <a:endParaRPr lang="en-US" dirty="0" smtClean="0"/>
          </a:p>
          <a:p>
            <a:pPr>
              <a:buNone/>
            </a:pPr>
            <a:r>
              <a:rPr lang="en-US" b="1" dirty="0" smtClean="0"/>
              <a:t>3) Why do Bald Eagles usually live near water?</a:t>
            </a:r>
          </a:p>
          <a:p>
            <a:pPr>
              <a:buNone/>
            </a:pPr>
            <a:r>
              <a:rPr lang="en-US" b="1" dirty="0" smtClean="0"/>
              <a:t>  a. Bald Eagles eat fish.</a:t>
            </a:r>
          </a:p>
          <a:p>
            <a:pPr>
              <a:buNone/>
            </a:pPr>
            <a:r>
              <a:rPr lang="en-US" dirty="0" smtClean="0"/>
              <a:t>  b. Bald Eagles like to swim.</a:t>
            </a:r>
          </a:p>
          <a:p>
            <a:pPr>
              <a:buNone/>
            </a:pPr>
            <a:r>
              <a:rPr lang="en-US" dirty="0" smtClean="0"/>
              <a:t>  c. Because they steal food.</a:t>
            </a:r>
          </a:p>
          <a:p>
            <a:pPr>
              <a:buNone/>
            </a:pPr>
            <a:r>
              <a:rPr lang="en-US" dirty="0" smtClean="0"/>
              <a:t>  d. It protects the nest from predators.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TotalTime>
  <Words>1641</Words>
  <Application>Microsoft Office PowerPoint</Application>
  <PresentationFormat>On-screen Show (4:3)</PresentationFormat>
  <Paragraphs>231</Paragraphs>
  <Slides>17</Slides>
  <Notes>12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abc</cp:lastModifiedBy>
  <cp:revision>22</cp:revision>
  <dcterms:created xsi:type="dcterms:W3CDTF">2014-03-04T07:46:43Z</dcterms:created>
  <dcterms:modified xsi:type="dcterms:W3CDTF">2016-03-01T06:52:46Z</dcterms:modified>
</cp:coreProperties>
</file>