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2" autoAdjust="0"/>
    <p:restoredTop sz="94660"/>
  </p:normalViewPr>
  <p:slideViewPr>
    <p:cSldViewPr>
      <p:cViewPr varScale="1">
        <p:scale>
          <a:sx n="69" d="100"/>
          <a:sy n="69" d="100"/>
        </p:scale>
        <p:origin x="-139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95E763-7675-4130-8C1F-A7787908BDE2}" type="datetimeFigureOut">
              <a:rPr lang="en-US" smtClean="0"/>
              <a:pPr/>
              <a:t>1/20/2016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78F360-4C3D-4171-846E-C8DF03DC6B4D}" type="slidenum">
              <a:rPr lang="en-US" smtClean="0"/>
              <a:pPr/>
              <a:t>‹#›</a:t>
            </a:fld>
            <a:endParaRPr lang="en-US"/>
          </a:p>
        </p:txBody>
      </p:sp>
    </p:spTree>
    <p:extLst>
      <p:ext uri="{BB962C8B-B14F-4D97-AF65-F5344CB8AC3E}">
        <p14:creationId xmlns:p14="http://schemas.microsoft.com/office/powerpoint/2010/main" val="3430504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How do we attract and retain customers? That's a great question, and for a retailer, probably the most crucial one to address. First, we pay a lot of attention to detail -- the way our stores look, the lighting, the cleanliness. Is the parking lot clean? Are the signs visible and easy to read? Second, we invest in our associates. We pay merit increases, we pay bonuses, and make contributions to their retirement plans. We believe that satisfied workers equals satisfied customers. We just introduced something we call power hours. In the hours that traffic is heaviest, we stop all activity that the customers can't see, like back-room unloading and storing, and put every associate out on the main floor. It's really that belly-to-belly experience that makes people want to come back. We hear from about 100,000 customers each week, and they rate us on a number of attributes. So far, they tell us that we're doing the right things.</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2178F360-4C3D-4171-846E-C8DF03DC6B4D}"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Hello, Ms. Whitehurst, this is Josh Levine from Levine Contractors returning your phone call. You had a couple of questions about the bid we gave you to remodel your office. First, yes, the quote to enlarge the conference room does include installing new carpet. Sorry if that wasn't clear on the spreadsheet. You had also asked why we quoted a range for the cost of lighting. That's because it depends on the type and style of lights you decide you want. The low figure is for standard lighting, and the high one is for fancy, canned track lights. As for painting, we subcontract that, so I'll have to check with my painters and see when they can come give you an estimate -- hopefully by the end of the week. I'll get back in touch with you about that later today. If you have more questions, give me a call or shoot me an e-mail. My cell phone is 344-612-0985, and the office is 344-555-7249. E-mail is josh at </a:t>
            </a:r>
            <a:r>
              <a:rPr lang="en-US" sz="1200" b="0" i="0" kern="1200" dirty="0" err="1" smtClean="0">
                <a:solidFill>
                  <a:schemeClr val="tx1"/>
                </a:solidFill>
                <a:latin typeface="+mn-lt"/>
                <a:ea typeface="+mn-ea"/>
                <a:cs typeface="+mn-cs"/>
              </a:rPr>
              <a:t>levine</a:t>
            </a:r>
            <a:r>
              <a:rPr lang="en-US" sz="1200" b="0" i="0" kern="1200" dirty="0" smtClean="0">
                <a:solidFill>
                  <a:schemeClr val="tx1"/>
                </a:solidFill>
                <a:latin typeface="+mn-lt"/>
                <a:ea typeface="+mn-ea"/>
                <a:cs typeface="+mn-cs"/>
              </a:rPr>
              <a:t> dot com. Otherwise, I'll put you in touch with the painters and wait to hear from you. Thanks Ms. Whitehurst, and have a good day!</a:t>
            </a:r>
            <a:endParaRPr lang="en-US" dirty="0"/>
          </a:p>
        </p:txBody>
      </p:sp>
      <p:sp>
        <p:nvSpPr>
          <p:cNvPr id="4" name="Slide Number Placeholder 3"/>
          <p:cNvSpPr>
            <a:spLocks noGrp="1"/>
          </p:cNvSpPr>
          <p:nvPr>
            <p:ph type="sldNum" sz="quarter" idx="10"/>
          </p:nvPr>
        </p:nvSpPr>
        <p:spPr/>
        <p:txBody>
          <a:bodyPr/>
          <a:lstStyle/>
          <a:p>
            <a:fld id="{2178F360-4C3D-4171-846E-C8DF03DC6B4D}"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178F360-4C3D-4171-846E-C8DF03DC6B4D}"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Ladies and gentleman, welcome to this afternoon's performance of "A Midsummer Night's Dream," part of our "Shakespeare in the Park" summer drama series. There will be four acts, with a 20-minute intermission. If you don't have a program, they're available for free at either of the booths at the side of the stage. During the show, we ask that you remain seated on the grass or in lawn chairs, and please keep children behind the yellow rope lining the front of the stage. If your little one needs to use the restroom, it would be a good idea to take them now. Restrooms are located in the fenced area to the right of the stage. Also, if you're in contact with friends and family who are still arriving, tell them the north lot is full, but there is additional parking in the east and west lots. When the curtain drops to signal the start of the action, please turn off all your cell phones and pagers, and be considerate of your neighbors. Thank you for coming, and we hope you enjoy it!</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2178F360-4C3D-4171-846E-C8DF03DC6B4D}"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No matter what business you're in, or what you've done previously, there is still time to change your attitude from that of fighting for survival to seeking opportunities for growth. Face the tough decisions, but don't let cutbacks stop you from seeing the windows of opportunity that are suddenly open. For example, we've seen research that only 13 percent of people who tighten their budget will go back to their old spending habits when the economy improves. This was a great chance for our company to make explicit what we knew implicitly: Our products are a great value. So we spent money for a new advertising campaign with phrases like "Quality for less," "shop smart," and "style on a budget." As a result, our sales have increased each of the past three quarters. Think creatively. Act aggressively. We can't predict exactly when the broad economy will recover, but your company's recovery can begin whenever you're ready. Don't wait; innovate!</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2178F360-4C3D-4171-846E-C8DF03DC6B4D}"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Hi, this is Deanna Wagner, public relations specialist for Smith &amp; Johnson. Today is Monday, September 21st, and I'm out of the office until approximately two o'clock. If you leave a message I'll be sure and return your call when I get back. To skip the rest of this recording and leave a message now, press the star key. If you need immediate assistance, please phone my associate Joan Forrester at 555-7869. If you are a member of the media, phone Richard Greenwood at 555-7447. If this is urgent, dial my cell phone at 634-555-9102. If you are calling for more information about the grand opening of our second super store in March, send me an e-mail and I'll make sure you get a brochure with all the information. Send e-mails to </a:t>
            </a:r>
            <a:r>
              <a:rPr lang="en-US" sz="1200" b="0" i="0" kern="1200" dirty="0" err="1" smtClean="0">
                <a:solidFill>
                  <a:schemeClr val="tx1"/>
                </a:solidFill>
                <a:latin typeface="+mn-lt"/>
                <a:ea typeface="+mn-ea"/>
                <a:cs typeface="+mn-cs"/>
              </a:rPr>
              <a:t>dwagner</a:t>
            </a:r>
            <a:r>
              <a:rPr lang="en-US" sz="1200" b="0" i="0" kern="1200" dirty="0" smtClean="0">
                <a:solidFill>
                  <a:schemeClr val="tx1"/>
                </a:solidFill>
                <a:latin typeface="+mn-lt"/>
                <a:ea typeface="+mn-ea"/>
                <a:cs typeface="+mn-cs"/>
              </a:rPr>
              <a:t> at SandJ.com. That's d-w-a-g-n-e-r at S a-n-d J dot com. Otherwise, leave a message after the tone or phone back after 2. Thank you for calling, and I'll talk with you soon!</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2178F360-4C3D-4171-846E-C8DF03DC6B4D}"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OK, now it's time for the highlight of the evening. My name's Randy </a:t>
            </a:r>
            <a:r>
              <a:rPr lang="en-US" sz="1200" b="0" i="0" kern="1200" dirty="0" err="1" smtClean="0">
                <a:solidFill>
                  <a:schemeClr val="tx1"/>
                </a:solidFill>
                <a:latin typeface="+mn-lt"/>
                <a:ea typeface="+mn-ea"/>
                <a:cs typeface="+mn-cs"/>
              </a:rPr>
              <a:t>Hornbaker</a:t>
            </a:r>
            <a:r>
              <a:rPr lang="en-US" sz="1200" b="0" i="0" kern="1200" dirty="0" smtClean="0">
                <a:solidFill>
                  <a:schemeClr val="tx1"/>
                </a:solidFill>
                <a:latin typeface="+mn-lt"/>
                <a:ea typeface="+mn-ea"/>
                <a:cs typeface="+mn-cs"/>
              </a:rPr>
              <a:t>, the emcee for tonight's program, and it's my privilege to introduce our featured speaker, Mr. Christopher Sparks. Ten years ago, Christopher started bottling tea that was based on his grandmother Tina's recipe. If you haven't heard of Tina's Tea yet, you soon will. Last year Mr. Sparks signed a distribution agreement with a national distributor, and soon Tina's Tea will be a household name. Tonight Christopher, who's only 24, will discuss what it's like to be successful at such a young age, and where he will take his young company from here. Mr. Sparks will speak for about 60 minutes. Please save all your questions for the end of his speech, when there will be a 30-minute question-and-answer session. If you have a question for Christopher at that time, raise your hand, and one of our ushers will bring you a wireless microphone so that everyone in the room will be able to hear you. So without further ado, please welcome Mr. Christopher Sparks.</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2178F360-4C3D-4171-846E-C8DF03DC6B4D}" type="slidenum">
              <a:rPr lang="en-US" smtClean="0"/>
              <a:pPr/>
              <a:t>10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Can I have your attention please? Bus 2-3-4 from Salt Lake City, scheduled in 10 minutes, is stalled just outside the city limits. A new bus is en route to transport passengers, and is expected to be here in about an hour. We apologize for the delay. Meanwhile, passengers waiting for bus 234 to Las Vegas and Los Angeles are invited to have a free meal in our lounge. Show your boarding pass at the dining counter to receive lunch and a beverage, on us. If you are a 234 passenger planning to catch connecting buses in Las Vegas or Los Angeles, we are phoning those stations and trying to arrange for extra buses to meet you to avoid further delays. We apologize again for this inconvenience. Please note that our buses arrive and depart on schedule more than 90 percent of the time. If you would like a refund due to this postponement, please take your boarding pass to the customer service desk in the back of the station.</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2178F360-4C3D-4171-846E-C8DF03DC6B4D}" type="slidenum">
              <a:rPr lang="en-US" smtClean="0"/>
              <a:pPr/>
              <a:t>12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Are you too busy to get in shape? Not with </a:t>
            </a:r>
            <a:r>
              <a:rPr lang="en-US" sz="1200" b="0" i="0" kern="1200" dirty="0" err="1" smtClean="0">
                <a:solidFill>
                  <a:schemeClr val="tx1"/>
                </a:solidFill>
                <a:latin typeface="+mn-lt"/>
                <a:ea typeface="+mn-ea"/>
                <a:cs typeface="+mn-cs"/>
              </a:rPr>
              <a:t>Porta</a:t>
            </a:r>
            <a:r>
              <a:rPr lang="en-US" sz="1200" b="0" i="0" kern="1200" dirty="0" smtClean="0">
                <a:solidFill>
                  <a:schemeClr val="tx1"/>
                </a:solidFill>
                <a:latin typeface="+mn-lt"/>
                <a:ea typeface="+mn-ea"/>
                <a:cs typeface="+mn-cs"/>
              </a:rPr>
              <a:t>-Trainer! No, </a:t>
            </a:r>
            <a:r>
              <a:rPr lang="en-US" sz="1200" b="0" i="0" kern="1200" dirty="0" err="1" smtClean="0">
                <a:solidFill>
                  <a:schemeClr val="tx1"/>
                </a:solidFill>
                <a:latin typeface="+mn-lt"/>
                <a:ea typeface="+mn-ea"/>
                <a:cs typeface="+mn-cs"/>
              </a:rPr>
              <a:t>Porta</a:t>
            </a:r>
            <a:r>
              <a:rPr lang="en-US" sz="1200" b="0" i="0" kern="1200" dirty="0" smtClean="0">
                <a:solidFill>
                  <a:schemeClr val="tx1"/>
                </a:solidFill>
                <a:latin typeface="+mn-lt"/>
                <a:ea typeface="+mn-ea"/>
                <a:cs typeface="+mn-cs"/>
              </a:rPr>
              <a:t>-Trainer is not a personal trainer, but it IS a complete workout, and it fits in a bag smaller than you'd usually carry to the gym. This amazing, lightweight device has everything you need to strengthen your arms, legs, belly, shoulders, chest and thighs in just minutes a day. It's so simple, it just hooks up to a doorknob, hook, or hanger. The tough, flexible bands stretch as far as you can pull them, offering maximum resistance that builds muscles and tones fat fast! But the most amazing thing about </a:t>
            </a:r>
            <a:r>
              <a:rPr lang="en-US" sz="1200" b="0" i="0" kern="1200" dirty="0" err="1" smtClean="0">
                <a:solidFill>
                  <a:schemeClr val="tx1"/>
                </a:solidFill>
                <a:latin typeface="+mn-lt"/>
                <a:ea typeface="+mn-ea"/>
                <a:cs typeface="+mn-cs"/>
              </a:rPr>
              <a:t>Porta</a:t>
            </a:r>
            <a:r>
              <a:rPr lang="en-US" sz="1200" b="0" i="0" kern="1200" dirty="0" smtClean="0">
                <a:solidFill>
                  <a:schemeClr val="tx1"/>
                </a:solidFill>
                <a:latin typeface="+mn-lt"/>
                <a:ea typeface="+mn-ea"/>
                <a:cs typeface="+mn-cs"/>
              </a:rPr>
              <a:t>-Trainer is the price. Normally </a:t>
            </a:r>
            <a:r>
              <a:rPr lang="en-US" sz="1200" b="0" i="0" kern="1200" dirty="0" err="1" smtClean="0">
                <a:solidFill>
                  <a:schemeClr val="tx1"/>
                </a:solidFill>
                <a:latin typeface="+mn-lt"/>
                <a:ea typeface="+mn-ea"/>
                <a:cs typeface="+mn-cs"/>
              </a:rPr>
              <a:t>Porta</a:t>
            </a:r>
            <a:r>
              <a:rPr lang="en-US" sz="1200" b="0" i="0" kern="1200" dirty="0" smtClean="0">
                <a:solidFill>
                  <a:schemeClr val="tx1"/>
                </a:solidFill>
                <a:latin typeface="+mn-lt"/>
                <a:ea typeface="+mn-ea"/>
                <a:cs typeface="+mn-cs"/>
              </a:rPr>
              <a:t>-Trainer sells for $59.99. But if you order right now, by calling the number at the bottom of your screen, </a:t>
            </a:r>
            <a:r>
              <a:rPr lang="en-US" sz="1200" b="0" i="0" kern="1200" dirty="0" err="1" smtClean="0">
                <a:solidFill>
                  <a:schemeClr val="tx1"/>
                </a:solidFill>
                <a:latin typeface="+mn-lt"/>
                <a:ea typeface="+mn-ea"/>
                <a:cs typeface="+mn-cs"/>
              </a:rPr>
              <a:t>Porta</a:t>
            </a:r>
            <a:r>
              <a:rPr lang="en-US" sz="1200" b="0" i="0" kern="1200" dirty="0" smtClean="0">
                <a:solidFill>
                  <a:schemeClr val="tx1"/>
                </a:solidFill>
                <a:latin typeface="+mn-lt"/>
                <a:ea typeface="+mn-ea"/>
                <a:cs typeface="+mn-cs"/>
              </a:rPr>
              <a:t>-Trainer can be yours for only $29.99 -- less than one month's dues at most health clubs! But wait, there's more. If you call in the next 10 minutes, we'll throw in this beautiful </a:t>
            </a:r>
            <a:r>
              <a:rPr lang="en-US" sz="1200" b="0" i="0" kern="1200" dirty="0" err="1" smtClean="0">
                <a:solidFill>
                  <a:schemeClr val="tx1"/>
                </a:solidFill>
                <a:latin typeface="+mn-lt"/>
                <a:ea typeface="+mn-ea"/>
                <a:cs typeface="+mn-cs"/>
              </a:rPr>
              <a:t>Porta</a:t>
            </a:r>
            <a:r>
              <a:rPr lang="en-US" sz="1200" b="0" i="0" kern="1200" dirty="0" smtClean="0">
                <a:solidFill>
                  <a:schemeClr val="tx1"/>
                </a:solidFill>
                <a:latin typeface="+mn-lt"/>
                <a:ea typeface="+mn-ea"/>
                <a:cs typeface="+mn-cs"/>
              </a:rPr>
              <a:t>-Trainer tote bag, as well as this instructional video, absolutely free! This is a $100 value! Don't wait. Call now. Have your credit card ready; operators are standing by. Now you CAN get fit, in the comfort of your own home, workplace or hotel room, in just minutes a day!</a:t>
            </a:r>
            <a:endParaRPr lang="en-US" dirty="0"/>
          </a:p>
        </p:txBody>
      </p:sp>
      <p:sp>
        <p:nvSpPr>
          <p:cNvPr id="4" name="Slide Number Placeholder 3"/>
          <p:cNvSpPr>
            <a:spLocks noGrp="1"/>
          </p:cNvSpPr>
          <p:nvPr>
            <p:ph type="sldNum" sz="quarter" idx="10"/>
          </p:nvPr>
        </p:nvSpPr>
        <p:spPr/>
        <p:txBody>
          <a:bodyPr/>
          <a:lstStyle/>
          <a:p>
            <a:fld id="{2178F360-4C3D-4171-846E-C8DF03DC6B4D}" type="slidenum">
              <a:rPr lang="en-US" smtClean="0"/>
              <a:pPr/>
              <a:t>14</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From the WJAM eye in the sky, this is Abby Adams with a 3 p.m. traffic update. There is a huge backup right now on the interstate freeway southbound near the Fifth Street exit, due to a car-truck collision. Police and aid cars are on the scene, and it looks like it's going to take awhile to clear it up. The right two lanes are blocked, but the two left lanes are open, and there's a police officer directing vehicles. Northbound traffic on the interstate is also bottle-necking through that area as drivers slow to take a look. But that congestion should ease in a few minutes, as we see traffic authorities getting ready to switch the special express lanes from southbound to northbound at 3:30. Traffic on other major roadways looks normal at this hour. This is Abby Adams from the WJAM eye in the sky. Traffic is brought to you by Yummy Oatmeal, the breakfast that provides a full day's supply of 11 vitamins and iron. It's not just oatmeal, it's yummy! Stay tuned for news and weather after this word from our sponsor.</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2178F360-4C3D-4171-846E-C8DF03DC6B4D}" type="slidenum">
              <a:rPr lang="en-US" smtClean="0"/>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32534"/>
            <a:ext cx="3214710" cy="153888"/>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t>
            </a:r>
            <a:r>
              <a:rPr lang="en-US" sz="1000" baseline="0" dirty="0" smtClean="0">
                <a:solidFill>
                  <a:srgbClr val="FFFFFF"/>
                </a:solidFill>
              </a:rPr>
              <a:t>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0600" y="39469"/>
            <a:ext cx="2510174" cy="646331"/>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chemeClr val="bg1"/>
                </a:solidFill>
              </a:rPr>
              <a:t>TOEIC Short Talks 17</a:t>
            </a:r>
            <a:endParaRPr lang="en-GB" b="1" dirty="0" smtClean="0">
              <a:solidFill>
                <a:schemeClr val="bg1"/>
              </a:solidFill>
            </a:endParaRPr>
          </a:p>
          <a:p>
            <a:endParaRPr lang="en-GB" dirty="0"/>
          </a:p>
        </p:txBody>
      </p:sp>
      <p:pic>
        <p:nvPicPr>
          <p:cNvPr id="3" name="Picture 2"/>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87200"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hyperlink" Target="http://www.wheresjenny.com/catalogue/audio/TOEIC%20Short%20talks/ST%20ex%2018/ST%2018.6.mp3" TargetMode="External"/><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hyperlink" Target="http://www.wheresjenny.com/catalogue/audio/TOEIC%20Short%20talks/ST%20ex%2018/ST%2018.8.mp3" TargetMode="External"/><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85800" y="2130425"/>
            <a:ext cx="7772400" cy="1470025"/>
          </a:xfrm>
          <a:prstGeom prst="rect">
            <a:avLst/>
          </a:prstGeom>
        </p:spPr>
        <p:txBody>
          <a:bodyPr/>
          <a:lstStyle/>
          <a:p>
            <a:pPr marL="2057400" marR="0" lvl="0" indent="-228600" algn="just" defTabSz="457200" rtl="0" eaLnBrk="0" fontAlgn="base" latinLnBrk="0" hangingPunct="0">
              <a:lnSpc>
                <a:spcPct val="90000"/>
              </a:lnSpc>
              <a:spcBef>
                <a:spcPct val="0"/>
              </a:spcBef>
              <a:spcAft>
                <a:spcPct val="0"/>
              </a:spcAft>
              <a:buClr>
                <a:srgbClr val="000000"/>
              </a:buClr>
              <a:buSzPct val="100000"/>
              <a:buFont typeface="Times New Roman" pitchFamily="16" charset="0"/>
              <a:buNone/>
              <a:tabLst/>
              <a:defRPr/>
            </a:pPr>
            <a:r>
              <a:rPr kumimoji="0" lang="en-IN" sz="6000" b="1" i="0" u="none" strike="noStrike" kern="0" cap="none" spc="0" normalizeH="0" baseline="0" noProof="0" dirty="0" smtClean="0">
                <a:ln>
                  <a:noFill/>
                </a:ln>
                <a:solidFill>
                  <a:srgbClr val="7889FB"/>
                </a:solidFill>
                <a:effectLst/>
                <a:uLnTx/>
                <a:uFillTx/>
                <a:latin typeface="+mj-lt"/>
                <a:ea typeface="+mj-ea"/>
                <a:cs typeface="+mj-cs"/>
              </a:rPr>
              <a:t>   TOEIC</a:t>
            </a:r>
            <a:endParaRPr kumimoji="0" lang="en-IN" sz="6000" b="1" i="0" u="none" strike="noStrike" kern="0" cap="none" spc="0" normalizeH="0" baseline="0" noProof="0" dirty="0">
              <a:ln>
                <a:noFill/>
              </a:ln>
              <a:solidFill>
                <a:srgbClr val="7889FB"/>
              </a:solidFill>
              <a:effectLst/>
              <a:uLnTx/>
              <a:uFillTx/>
              <a:latin typeface="+mj-lt"/>
              <a:ea typeface="+mj-ea"/>
              <a:cs typeface="+mj-cs"/>
            </a:endParaRPr>
          </a:p>
        </p:txBody>
      </p:sp>
      <p:sp>
        <p:nvSpPr>
          <p:cNvPr id="3" name="Subtitle 2"/>
          <p:cNvSpPr txBox="1">
            <a:spLocks/>
          </p:cNvSpPr>
          <p:nvPr/>
        </p:nvSpPr>
        <p:spPr>
          <a:xfrm>
            <a:off x="1371600" y="3886200"/>
            <a:ext cx="6400800" cy="1752600"/>
          </a:xfrm>
          <a:prstGeom prst="rect">
            <a:avLst/>
          </a:prstGeom>
        </p:spPr>
        <p:txBody>
          <a:bodyPr/>
          <a:lstStyle/>
          <a:p>
            <a:pPr marL="161925" marR="0" lvl="0" indent="-161925" algn="l" defTabSz="457200" rtl="0" eaLnBrk="0" fontAlgn="base" latinLnBrk="0" hangingPunct="0">
              <a:lnSpc>
                <a:spcPct val="100000"/>
              </a:lnSpc>
              <a:spcBef>
                <a:spcPts val="400"/>
              </a:spcBef>
              <a:spcAft>
                <a:spcPct val="0"/>
              </a:spcAft>
              <a:buClr>
                <a:srgbClr val="7889FB"/>
              </a:buClr>
              <a:buSzPct val="110000"/>
              <a:tabLst/>
              <a:defRPr/>
            </a:pPr>
            <a:r>
              <a:rPr kumimoji="0" lang="en-IN" sz="6000" b="0" i="0" u="none" strike="noStrike" kern="0" cap="none" spc="0" normalizeH="0" baseline="0" noProof="0" dirty="0" smtClean="0">
                <a:ln>
                  <a:noFill/>
                </a:ln>
                <a:solidFill>
                  <a:srgbClr val="000000"/>
                </a:solidFill>
                <a:effectLst/>
                <a:uLnTx/>
                <a:uFillTx/>
                <a:latin typeface="+mn-lt"/>
                <a:ea typeface="+mn-ea"/>
                <a:cs typeface="+mn-cs"/>
              </a:rPr>
              <a:t>      Short talks</a:t>
            </a:r>
            <a:endParaRPr kumimoji="0" lang="en-IN" sz="6000" b="0" i="0" u="none" strike="noStrike" kern="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95400" y="1524000"/>
            <a:ext cx="5065810" cy="4278094"/>
          </a:xfrm>
          <a:prstGeom prst="rect">
            <a:avLst/>
          </a:prstGeom>
          <a:noFill/>
        </p:spPr>
        <p:txBody>
          <a:bodyPr wrap="none" rtlCol="0">
            <a:spAutoFit/>
          </a:bodyPr>
          <a:lstStyle/>
          <a:p>
            <a:r>
              <a:rPr lang="en-US" sz="1600" dirty="0"/>
              <a:t>1). Where is this introduction most likely taking place?</a:t>
            </a:r>
          </a:p>
          <a:p>
            <a:r>
              <a:rPr lang="en-US" sz="1600" dirty="0"/>
              <a:t> In a business office</a:t>
            </a:r>
          </a:p>
          <a:p>
            <a:r>
              <a:rPr lang="en-US" sz="1600" dirty="0"/>
              <a:t> In a park</a:t>
            </a:r>
          </a:p>
          <a:p>
            <a:r>
              <a:rPr lang="en-US" sz="1600" dirty="0"/>
              <a:t> In a stadium</a:t>
            </a:r>
          </a:p>
          <a:p>
            <a:r>
              <a:rPr lang="en-US" sz="1600" dirty="0"/>
              <a:t> In an </a:t>
            </a:r>
            <a:r>
              <a:rPr lang="en-US" sz="1600" dirty="0" smtClean="0"/>
              <a:t>auditorium</a:t>
            </a:r>
          </a:p>
          <a:p>
            <a:r>
              <a:rPr lang="en-US" sz="1600" dirty="0" smtClean="0"/>
              <a:t/>
            </a:r>
            <a:br>
              <a:rPr lang="en-US" sz="1600" dirty="0" smtClean="0"/>
            </a:br>
            <a:r>
              <a:rPr lang="en-US" sz="1600" dirty="0"/>
              <a:t>2). What will Christopher Sparks talk about?</a:t>
            </a:r>
          </a:p>
          <a:p>
            <a:r>
              <a:rPr lang="en-US" sz="1600" dirty="0"/>
              <a:t> His grandmother's recipe</a:t>
            </a:r>
          </a:p>
          <a:p>
            <a:r>
              <a:rPr lang="en-US" sz="1600" dirty="0"/>
              <a:t> His personal success</a:t>
            </a:r>
          </a:p>
          <a:p>
            <a:r>
              <a:rPr lang="en-US" sz="1600" dirty="0"/>
              <a:t> How to make money</a:t>
            </a:r>
          </a:p>
          <a:p>
            <a:r>
              <a:rPr lang="en-US" sz="1600" dirty="0"/>
              <a:t> His new distribution deal</a:t>
            </a:r>
          </a:p>
          <a:p>
            <a:r>
              <a:rPr lang="en-US" sz="1600" dirty="0" smtClean="0"/>
              <a:t/>
            </a:r>
            <a:br>
              <a:rPr lang="en-US" sz="1600" dirty="0" smtClean="0"/>
            </a:br>
            <a:r>
              <a:rPr lang="en-US" sz="1600" dirty="0"/>
              <a:t>3). What will happen at the end of his speech?</a:t>
            </a:r>
          </a:p>
          <a:p>
            <a:r>
              <a:rPr lang="en-US" sz="1600" dirty="0"/>
              <a:t> He will sign autographs.</a:t>
            </a:r>
          </a:p>
          <a:p>
            <a:r>
              <a:rPr lang="en-US" sz="1600" dirty="0"/>
              <a:t> He will pose for pictures.</a:t>
            </a:r>
          </a:p>
          <a:p>
            <a:r>
              <a:rPr lang="en-US" sz="1600" dirty="0"/>
              <a:t> He will give out tea samples.</a:t>
            </a:r>
          </a:p>
          <a:p>
            <a:r>
              <a:rPr lang="en-US" sz="1600" dirty="0"/>
              <a:t> He will answer questions.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1524000"/>
            <a:ext cx="5065810" cy="4278094"/>
          </a:xfrm>
          <a:prstGeom prst="rect">
            <a:avLst/>
          </a:prstGeom>
          <a:noFill/>
        </p:spPr>
        <p:txBody>
          <a:bodyPr wrap="none" rtlCol="0">
            <a:spAutoFit/>
          </a:bodyPr>
          <a:lstStyle/>
          <a:p>
            <a:r>
              <a:rPr lang="en-US" sz="1600" dirty="0"/>
              <a:t>1). Where is this introduction most likely taking place?</a:t>
            </a:r>
          </a:p>
          <a:p>
            <a:r>
              <a:rPr lang="en-US" sz="1600" dirty="0"/>
              <a:t> In a business office</a:t>
            </a:r>
          </a:p>
          <a:p>
            <a:r>
              <a:rPr lang="en-US" sz="1600" dirty="0"/>
              <a:t> In a park</a:t>
            </a:r>
          </a:p>
          <a:p>
            <a:r>
              <a:rPr lang="en-US" sz="1600" dirty="0"/>
              <a:t> In a stadium</a:t>
            </a:r>
          </a:p>
          <a:p>
            <a:r>
              <a:rPr lang="en-US" sz="1600" b="1" dirty="0"/>
              <a:t> In an auditorium</a:t>
            </a:r>
          </a:p>
          <a:p>
            <a:r>
              <a:rPr lang="en-US" sz="1600" dirty="0" smtClean="0"/>
              <a:t/>
            </a:r>
            <a:br>
              <a:rPr lang="en-US" sz="1600" dirty="0" smtClean="0"/>
            </a:br>
            <a:r>
              <a:rPr lang="en-US" sz="1600" dirty="0"/>
              <a:t>2). What will Christopher Sparks talk about?</a:t>
            </a:r>
          </a:p>
          <a:p>
            <a:r>
              <a:rPr lang="en-US" sz="1600" dirty="0"/>
              <a:t> His grandmother's recipe</a:t>
            </a:r>
          </a:p>
          <a:p>
            <a:r>
              <a:rPr lang="en-US" sz="1600" dirty="0"/>
              <a:t> </a:t>
            </a:r>
            <a:r>
              <a:rPr lang="en-US" sz="1600" b="1" dirty="0"/>
              <a:t>His personal success</a:t>
            </a:r>
          </a:p>
          <a:p>
            <a:r>
              <a:rPr lang="en-US" sz="1600" dirty="0"/>
              <a:t> How to make money</a:t>
            </a:r>
          </a:p>
          <a:p>
            <a:r>
              <a:rPr lang="en-US" sz="1600" dirty="0"/>
              <a:t> His new distribution deal</a:t>
            </a:r>
          </a:p>
          <a:p>
            <a:r>
              <a:rPr lang="en-US" sz="1600" dirty="0" smtClean="0"/>
              <a:t/>
            </a:r>
            <a:br>
              <a:rPr lang="en-US" sz="1600" dirty="0" smtClean="0"/>
            </a:br>
            <a:r>
              <a:rPr lang="en-US" sz="1600" dirty="0"/>
              <a:t>3). What will happen at the end of his speech?</a:t>
            </a:r>
          </a:p>
          <a:p>
            <a:r>
              <a:rPr lang="en-US" sz="1600" dirty="0"/>
              <a:t> He will sign autographs.</a:t>
            </a:r>
          </a:p>
          <a:p>
            <a:r>
              <a:rPr lang="en-US" sz="1600" dirty="0"/>
              <a:t> He will pose for pictures.</a:t>
            </a:r>
          </a:p>
          <a:p>
            <a:r>
              <a:rPr lang="en-US" sz="1600" dirty="0"/>
              <a:t> He will give out tea samples.</a:t>
            </a:r>
          </a:p>
          <a:p>
            <a:r>
              <a:rPr lang="en-US" sz="1600" dirty="0"/>
              <a:t> </a:t>
            </a:r>
            <a:r>
              <a:rPr lang="en-US" sz="1600" b="1" dirty="0"/>
              <a:t>He will answer questions.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95400" y="1524000"/>
            <a:ext cx="7315200" cy="4524315"/>
          </a:xfrm>
          <a:prstGeom prst="rect">
            <a:avLst/>
          </a:prstGeom>
          <a:noFill/>
        </p:spPr>
        <p:txBody>
          <a:bodyPr wrap="square" rtlCol="0">
            <a:spAutoFit/>
          </a:bodyPr>
          <a:lstStyle/>
          <a:p>
            <a:r>
              <a:rPr lang="en-US" sz="1600" dirty="0"/>
              <a:t>1). Why is bus 234 late?</a:t>
            </a:r>
          </a:p>
          <a:p>
            <a:r>
              <a:rPr lang="en-US" sz="1600" dirty="0"/>
              <a:t> It is having a mechanical problem.</a:t>
            </a:r>
          </a:p>
          <a:p>
            <a:r>
              <a:rPr lang="en-US" sz="1600" dirty="0"/>
              <a:t> It is stuck in heavy traffic.</a:t>
            </a:r>
          </a:p>
          <a:p>
            <a:r>
              <a:rPr lang="en-US" sz="1600" dirty="0"/>
              <a:t> It was involved in an accident.</a:t>
            </a:r>
          </a:p>
          <a:p>
            <a:r>
              <a:rPr lang="en-US" sz="1600" dirty="0"/>
              <a:t> It is coming through bad weather</a:t>
            </a:r>
            <a:r>
              <a:rPr lang="en-US" sz="1600" dirty="0" smtClean="0"/>
              <a:t>.</a:t>
            </a:r>
            <a:r>
              <a:rPr lang="en-US" sz="1600" u="sng" dirty="0" smtClean="0">
                <a:hlinkClick r:id="rId3"/>
              </a:rPr>
              <a:t> </a:t>
            </a:r>
            <a:endParaRPr lang="en-US" sz="1600" u="sng" dirty="0" smtClean="0"/>
          </a:p>
          <a:p>
            <a:r>
              <a:rPr lang="en-US" sz="1600" dirty="0" smtClean="0"/>
              <a:t/>
            </a:r>
            <a:br>
              <a:rPr lang="en-US" sz="1600" dirty="0" smtClean="0"/>
            </a:br>
            <a:r>
              <a:rPr lang="en-US" sz="1600" dirty="0"/>
              <a:t>2). What does the speaker offer passengers waiting for bus 234?</a:t>
            </a:r>
          </a:p>
          <a:p>
            <a:r>
              <a:rPr lang="en-US" sz="1600" dirty="0"/>
              <a:t> Free boarding passes</a:t>
            </a:r>
          </a:p>
          <a:p>
            <a:r>
              <a:rPr lang="en-US" sz="1600" dirty="0"/>
              <a:t> A partial refund</a:t>
            </a:r>
          </a:p>
          <a:p>
            <a:r>
              <a:rPr lang="en-US" sz="1600" dirty="0"/>
              <a:t> A complimentary meal</a:t>
            </a:r>
          </a:p>
          <a:p>
            <a:r>
              <a:rPr lang="en-US" sz="1600" dirty="0"/>
              <a:t> Connecting buses</a:t>
            </a:r>
          </a:p>
          <a:p>
            <a:r>
              <a:rPr lang="en-US" sz="1600" dirty="0" smtClean="0"/>
              <a:t/>
            </a:r>
            <a:br>
              <a:rPr lang="en-US" sz="1600" dirty="0" smtClean="0"/>
            </a:br>
            <a:r>
              <a:rPr lang="en-US" sz="1600" dirty="0"/>
              <a:t>3). What should listeners do if they want their money back?</a:t>
            </a:r>
          </a:p>
          <a:p>
            <a:r>
              <a:rPr lang="en-US" sz="1600" dirty="0"/>
              <a:t> Go to the ticket counter</a:t>
            </a:r>
          </a:p>
          <a:p>
            <a:r>
              <a:rPr lang="en-US" sz="1600" dirty="0"/>
              <a:t> Go to the customer service desk</a:t>
            </a:r>
          </a:p>
          <a:p>
            <a:r>
              <a:rPr lang="en-US" sz="1600" dirty="0"/>
              <a:t> Fill out a special form</a:t>
            </a:r>
          </a:p>
          <a:p>
            <a:r>
              <a:rPr lang="en-US" sz="1600" dirty="0"/>
              <a:t> Talk with the bus driver</a:t>
            </a:r>
          </a:p>
          <a:p>
            <a:endParaRPr lang="en-US"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1524000"/>
            <a:ext cx="7315200" cy="4524315"/>
          </a:xfrm>
          <a:prstGeom prst="rect">
            <a:avLst/>
          </a:prstGeom>
          <a:noFill/>
        </p:spPr>
        <p:txBody>
          <a:bodyPr wrap="square" rtlCol="0">
            <a:spAutoFit/>
          </a:bodyPr>
          <a:lstStyle/>
          <a:p>
            <a:r>
              <a:rPr lang="en-US" sz="1600" dirty="0"/>
              <a:t>1). Why is bus 234 late?</a:t>
            </a:r>
          </a:p>
          <a:p>
            <a:r>
              <a:rPr lang="en-US" sz="1600" dirty="0"/>
              <a:t> </a:t>
            </a:r>
            <a:r>
              <a:rPr lang="en-US" sz="1600" b="1" dirty="0"/>
              <a:t>It is having a mechanical problem.</a:t>
            </a:r>
          </a:p>
          <a:p>
            <a:r>
              <a:rPr lang="en-US" sz="1600" dirty="0"/>
              <a:t> It is stuck in heavy traffic.</a:t>
            </a:r>
          </a:p>
          <a:p>
            <a:r>
              <a:rPr lang="en-US" sz="1600" dirty="0"/>
              <a:t> It was involved in an accident.</a:t>
            </a:r>
          </a:p>
          <a:p>
            <a:r>
              <a:rPr lang="en-US" sz="1600" dirty="0"/>
              <a:t> It is coming through bad weather.</a:t>
            </a:r>
          </a:p>
          <a:p>
            <a:r>
              <a:rPr lang="en-US" sz="1600" dirty="0" smtClean="0"/>
              <a:t/>
            </a:r>
            <a:br>
              <a:rPr lang="en-US" sz="1600" dirty="0" smtClean="0"/>
            </a:br>
            <a:r>
              <a:rPr lang="en-US" sz="1600" dirty="0"/>
              <a:t>2). What does the speaker offer passengers waiting for bus 234?</a:t>
            </a:r>
          </a:p>
          <a:p>
            <a:r>
              <a:rPr lang="en-US" sz="1600" dirty="0"/>
              <a:t> Free boarding passes</a:t>
            </a:r>
          </a:p>
          <a:p>
            <a:r>
              <a:rPr lang="en-US" sz="1600" dirty="0"/>
              <a:t> A partial refund</a:t>
            </a:r>
          </a:p>
          <a:p>
            <a:r>
              <a:rPr lang="en-US" sz="1600" b="1" dirty="0"/>
              <a:t> A complimentary meal</a:t>
            </a:r>
          </a:p>
          <a:p>
            <a:r>
              <a:rPr lang="en-US" sz="1600" dirty="0"/>
              <a:t> Connecting buses</a:t>
            </a:r>
          </a:p>
          <a:p>
            <a:r>
              <a:rPr lang="en-US" sz="1600" dirty="0" smtClean="0"/>
              <a:t/>
            </a:r>
            <a:br>
              <a:rPr lang="en-US" sz="1600" dirty="0" smtClean="0"/>
            </a:br>
            <a:r>
              <a:rPr lang="en-US" sz="1600" dirty="0"/>
              <a:t>3). What should listeners do if they want their money back?</a:t>
            </a:r>
          </a:p>
          <a:p>
            <a:r>
              <a:rPr lang="en-US" sz="1600" dirty="0"/>
              <a:t> Go to the ticket counter</a:t>
            </a:r>
          </a:p>
          <a:p>
            <a:r>
              <a:rPr lang="en-US" sz="1600" dirty="0"/>
              <a:t> </a:t>
            </a:r>
            <a:r>
              <a:rPr lang="en-US" sz="1600" b="1" dirty="0"/>
              <a:t>Go to the customer service desk</a:t>
            </a:r>
          </a:p>
          <a:p>
            <a:r>
              <a:rPr lang="en-US" sz="1600" dirty="0"/>
              <a:t> Fill out a special form</a:t>
            </a:r>
          </a:p>
          <a:p>
            <a:r>
              <a:rPr lang="en-US" sz="1600" dirty="0"/>
              <a:t> Talk with the bus driver</a:t>
            </a:r>
          </a:p>
          <a:p>
            <a:endParaRPr lang="en-US"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19200" y="1371600"/>
            <a:ext cx="6781800" cy="5016758"/>
          </a:xfrm>
          <a:prstGeom prst="rect">
            <a:avLst/>
          </a:prstGeom>
          <a:noFill/>
        </p:spPr>
        <p:txBody>
          <a:bodyPr wrap="square" rtlCol="0">
            <a:spAutoFit/>
          </a:bodyPr>
          <a:lstStyle/>
          <a:p>
            <a:r>
              <a:rPr lang="en-US" sz="1600" dirty="0"/>
              <a:t>1). What is being advertised?</a:t>
            </a:r>
          </a:p>
          <a:p>
            <a:r>
              <a:rPr lang="en-US" sz="1600" dirty="0"/>
              <a:t> Physical fitness</a:t>
            </a:r>
          </a:p>
          <a:p>
            <a:r>
              <a:rPr lang="en-US" sz="1600" dirty="0"/>
              <a:t> A new health club</a:t>
            </a:r>
          </a:p>
          <a:p>
            <a:r>
              <a:rPr lang="en-US" sz="1600" dirty="0"/>
              <a:t> Fitness equipment</a:t>
            </a:r>
          </a:p>
          <a:p>
            <a:r>
              <a:rPr lang="en-US" sz="1600" dirty="0"/>
              <a:t> An instructional video</a:t>
            </a:r>
          </a:p>
          <a:p>
            <a:endParaRPr lang="en-US" sz="1600" dirty="0" smtClean="0"/>
          </a:p>
          <a:p>
            <a:r>
              <a:rPr lang="en-US" sz="1600" dirty="0" smtClean="0"/>
              <a:t/>
            </a:r>
            <a:br>
              <a:rPr lang="en-US" sz="1600" dirty="0" smtClean="0"/>
            </a:br>
            <a:r>
              <a:rPr lang="en-US" sz="1600" dirty="0"/>
              <a:t>2). What does the speaker urge listeners to do?</a:t>
            </a:r>
          </a:p>
          <a:p>
            <a:r>
              <a:rPr lang="en-US" sz="1600" dirty="0"/>
              <a:t> Go to the </a:t>
            </a:r>
            <a:r>
              <a:rPr lang="en-US" sz="1600" dirty="0" err="1"/>
              <a:t>Porta</a:t>
            </a:r>
            <a:r>
              <a:rPr lang="en-US" sz="1600" dirty="0"/>
              <a:t>-Trainer store</a:t>
            </a:r>
          </a:p>
          <a:p>
            <a:r>
              <a:rPr lang="en-US" sz="1600" dirty="0"/>
              <a:t> Work out in their homes</a:t>
            </a:r>
          </a:p>
          <a:p>
            <a:r>
              <a:rPr lang="en-US" sz="1600" dirty="0"/>
              <a:t> Visit a website</a:t>
            </a:r>
          </a:p>
          <a:p>
            <a:r>
              <a:rPr lang="en-US" sz="1600" dirty="0"/>
              <a:t> Make a telephone call</a:t>
            </a:r>
          </a:p>
          <a:p>
            <a:r>
              <a:rPr lang="en-US" sz="1600" dirty="0" smtClean="0"/>
              <a:t/>
            </a:r>
            <a:br>
              <a:rPr lang="en-US" sz="1600" dirty="0" smtClean="0"/>
            </a:br>
            <a:r>
              <a:rPr lang="en-US" sz="1600" dirty="0"/>
              <a:t>3). How can listeners get a free gift?</a:t>
            </a:r>
          </a:p>
          <a:p>
            <a:r>
              <a:rPr lang="en-US" sz="1600" dirty="0"/>
              <a:t> By using their credit cards</a:t>
            </a:r>
          </a:p>
          <a:p>
            <a:r>
              <a:rPr lang="en-US" sz="1600" dirty="0"/>
              <a:t> By buying two </a:t>
            </a:r>
            <a:r>
              <a:rPr lang="en-US" sz="1600" dirty="0" err="1"/>
              <a:t>Porta</a:t>
            </a:r>
            <a:r>
              <a:rPr lang="en-US" sz="1600" dirty="0"/>
              <a:t>-Trainers</a:t>
            </a:r>
          </a:p>
          <a:p>
            <a:r>
              <a:rPr lang="en-US" sz="1600" dirty="0"/>
              <a:t> By redeeming a coupon</a:t>
            </a:r>
          </a:p>
          <a:p>
            <a:r>
              <a:rPr lang="en-US" sz="1600" dirty="0"/>
              <a:t> By acting quickly</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1371600"/>
            <a:ext cx="6781800" cy="4770537"/>
          </a:xfrm>
          <a:prstGeom prst="rect">
            <a:avLst/>
          </a:prstGeom>
          <a:noFill/>
        </p:spPr>
        <p:txBody>
          <a:bodyPr wrap="square" rtlCol="0">
            <a:spAutoFit/>
          </a:bodyPr>
          <a:lstStyle/>
          <a:p>
            <a:r>
              <a:rPr lang="en-US" sz="1600" dirty="0"/>
              <a:t>1). What is being advertised?</a:t>
            </a:r>
          </a:p>
          <a:p>
            <a:r>
              <a:rPr lang="en-US" sz="1600" dirty="0"/>
              <a:t> Physical fitness</a:t>
            </a:r>
          </a:p>
          <a:p>
            <a:r>
              <a:rPr lang="en-US" sz="1600" dirty="0"/>
              <a:t> A new health club</a:t>
            </a:r>
          </a:p>
          <a:p>
            <a:r>
              <a:rPr lang="en-US" sz="1600" dirty="0"/>
              <a:t> </a:t>
            </a:r>
            <a:r>
              <a:rPr lang="en-US" sz="1600" b="1" dirty="0"/>
              <a:t>Fitness equipment</a:t>
            </a:r>
          </a:p>
          <a:p>
            <a:r>
              <a:rPr lang="en-US" sz="1600" dirty="0"/>
              <a:t> An instructional video</a:t>
            </a:r>
          </a:p>
          <a:p>
            <a:r>
              <a:rPr lang="en-US" sz="1600" dirty="0" smtClean="0"/>
              <a:t/>
            </a:r>
            <a:br>
              <a:rPr lang="en-US" sz="1600" dirty="0" smtClean="0"/>
            </a:br>
            <a:r>
              <a:rPr lang="en-US" sz="1600" dirty="0"/>
              <a:t>2). What does the speaker urge listeners to do?</a:t>
            </a:r>
          </a:p>
          <a:p>
            <a:r>
              <a:rPr lang="en-US" sz="1600" dirty="0"/>
              <a:t> Go to the </a:t>
            </a:r>
            <a:r>
              <a:rPr lang="en-US" sz="1600" dirty="0" err="1"/>
              <a:t>Porta</a:t>
            </a:r>
            <a:r>
              <a:rPr lang="en-US" sz="1600" dirty="0"/>
              <a:t>-Trainer store</a:t>
            </a:r>
          </a:p>
          <a:p>
            <a:r>
              <a:rPr lang="en-US" sz="1600" dirty="0"/>
              <a:t> Work out in their homes</a:t>
            </a:r>
          </a:p>
          <a:p>
            <a:r>
              <a:rPr lang="en-US" sz="1600" dirty="0"/>
              <a:t> Visit a website</a:t>
            </a:r>
          </a:p>
          <a:p>
            <a:r>
              <a:rPr lang="en-US" sz="1600" dirty="0"/>
              <a:t> </a:t>
            </a:r>
            <a:r>
              <a:rPr lang="en-US" sz="1600" b="1" dirty="0"/>
              <a:t>Make a telephone call</a:t>
            </a:r>
          </a:p>
          <a:p>
            <a:r>
              <a:rPr lang="en-US" sz="1600" dirty="0" smtClean="0"/>
              <a:t/>
            </a:r>
            <a:br>
              <a:rPr lang="en-US" sz="1600" dirty="0" smtClean="0"/>
            </a:br>
            <a:r>
              <a:rPr lang="en-US" sz="1600" dirty="0"/>
              <a:t>3). How can listeners get a free gift?</a:t>
            </a:r>
          </a:p>
          <a:p>
            <a:r>
              <a:rPr lang="en-US" sz="1600" dirty="0"/>
              <a:t> By using their credit cards</a:t>
            </a:r>
          </a:p>
          <a:p>
            <a:r>
              <a:rPr lang="en-US" sz="1600" dirty="0"/>
              <a:t> By buying two </a:t>
            </a:r>
            <a:r>
              <a:rPr lang="en-US" sz="1600" dirty="0" err="1"/>
              <a:t>Porta</a:t>
            </a:r>
            <a:r>
              <a:rPr lang="en-US" sz="1600" dirty="0"/>
              <a:t>-Trainers</a:t>
            </a:r>
          </a:p>
          <a:p>
            <a:r>
              <a:rPr lang="en-US" sz="1600" dirty="0"/>
              <a:t> By redeeming a coupon</a:t>
            </a:r>
          </a:p>
          <a:p>
            <a:r>
              <a:rPr lang="en-US" sz="1600" dirty="0"/>
              <a:t> </a:t>
            </a:r>
            <a:r>
              <a:rPr lang="en-US" sz="1600" b="1" dirty="0"/>
              <a:t>By acting quickly</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1447800"/>
            <a:ext cx="7467600" cy="4770537"/>
          </a:xfrm>
          <a:prstGeom prst="rect">
            <a:avLst/>
          </a:prstGeom>
          <a:noFill/>
        </p:spPr>
        <p:txBody>
          <a:bodyPr wrap="square" rtlCol="0">
            <a:spAutoFit/>
          </a:bodyPr>
          <a:lstStyle/>
          <a:p>
            <a:r>
              <a:rPr lang="en-US" sz="1600" dirty="0"/>
              <a:t>1). Where most likely is the speaker?</a:t>
            </a:r>
          </a:p>
          <a:p>
            <a:r>
              <a:rPr lang="en-US" sz="1600" dirty="0"/>
              <a:t> In a radio studio</a:t>
            </a:r>
          </a:p>
          <a:p>
            <a:r>
              <a:rPr lang="en-US" sz="1600" dirty="0"/>
              <a:t> In a helicopter</a:t>
            </a:r>
          </a:p>
          <a:p>
            <a:r>
              <a:rPr lang="en-US" sz="1600" dirty="0"/>
              <a:t> At a TV station</a:t>
            </a:r>
          </a:p>
          <a:p>
            <a:r>
              <a:rPr lang="en-US" sz="1600" dirty="0"/>
              <a:t> On the </a:t>
            </a:r>
            <a:r>
              <a:rPr lang="en-US" sz="1600" dirty="0" smtClean="0"/>
              <a:t>freeway</a:t>
            </a:r>
          </a:p>
          <a:p>
            <a:endParaRPr lang="en-US" sz="1600" u="sng" dirty="0">
              <a:hlinkClick r:id="rId3"/>
            </a:endParaRPr>
          </a:p>
          <a:p>
            <a:r>
              <a:rPr lang="en-US" sz="1600" dirty="0" smtClean="0"/>
              <a:t/>
            </a:r>
            <a:br>
              <a:rPr lang="en-US" sz="1600" dirty="0" smtClean="0"/>
            </a:br>
            <a:r>
              <a:rPr lang="en-US" sz="1600" dirty="0"/>
              <a:t>2). What is the problem on the southbound freeway?</a:t>
            </a:r>
          </a:p>
          <a:p>
            <a:r>
              <a:rPr lang="en-US" sz="1600" dirty="0"/>
              <a:t> A stalled vehicle</a:t>
            </a:r>
          </a:p>
          <a:p>
            <a:r>
              <a:rPr lang="en-US" sz="1600" dirty="0"/>
              <a:t> Closed express lanes</a:t>
            </a:r>
          </a:p>
          <a:p>
            <a:r>
              <a:rPr lang="en-US" sz="1600" dirty="0"/>
              <a:t> An accident</a:t>
            </a:r>
          </a:p>
          <a:p>
            <a:r>
              <a:rPr lang="en-US" sz="1600" dirty="0"/>
              <a:t> Road construction</a:t>
            </a:r>
          </a:p>
          <a:p>
            <a:r>
              <a:rPr lang="en-US" sz="1600" dirty="0" smtClean="0"/>
              <a:t/>
            </a:r>
            <a:br>
              <a:rPr lang="en-US" sz="1600" dirty="0" smtClean="0"/>
            </a:br>
            <a:r>
              <a:rPr lang="en-US" sz="1600" dirty="0"/>
              <a:t>3). What will listeners hear next?</a:t>
            </a:r>
          </a:p>
          <a:p>
            <a:r>
              <a:rPr lang="en-US" sz="1600" dirty="0"/>
              <a:t> A news report</a:t>
            </a:r>
          </a:p>
          <a:p>
            <a:r>
              <a:rPr lang="en-US" sz="1600" dirty="0"/>
              <a:t> A weather report</a:t>
            </a:r>
          </a:p>
          <a:p>
            <a:r>
              <a:rPr lang="en-US" sz="1600" dirty="0"/>
              <a:t> More music</a:t>
            </a:r>
          </a:p>
          <a:p>
            <a:r>
              <a:rPr lang="en-US" sz="1600" dirty="0"/>
              <a:t> A commercial</a:t>
            </a:r>
          </a:p>
          <a:p>
            <a:endParaRPr lang="en-US"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447800"/>
            <a:ext cx="7467600" cy="4524315"/>
          </a:xfrm>
          <a:prstGeom prst="rect">
            <a:avLst/>
          </a:prstGeom>
          <a:noFill/>
        </p:spPr>
        <p:txBody>
          <a:bodyPr wrap="square" rtlCol="0">
            <a:spAutoFit/>
          </a:bodyPr>
          <a:lstStyle/>
          <a:p>
            <a:r>
              <a:rPr lang="en-US" sz="1600" dirty="0"/>
              <a:t>1). Where most likely is the speaker?</a:t>
            </a:r>
          </a:p>
          <a:p>
            <a:r>
              <a:rPr lang="en-US" sz="1600" dirty="0"/>
              <a:t> In a radio studio</a:t>
            </a:r>
          </a:p>
          <a:p>
            <a:r>
              <a:rPr lang="en-US" sz="1600" b="1" dirty="0"/>
              <a:t> In a helicopter</a:t>
            </a:r>
          </a:p>
          <a:p>
            <a:r>
              <a:rPr lang="en-US" sz="1600" dirty="0"/>
              <a:t> At a TV station</a:t>
            </a:r>
          </a:p>
          <a:p>
            <a:r>
              <a:rPr lang="en-US" sz="1600" dirty="0"/>
              <a:t> On the freeway</a:t>
            </a:r>
          </a:p>
          <a:p>
            <a:r>
              <a:rPr lang="en-US" sz="1600" dirty="0" smtClean="0"/>
              <a:t/>
            </a:r>
            <a:br>
              <a:rPr lang="en-US" sz="1600" dirty="0" smtClean="0"/>
            </a:br>
            <a:r>
              <a:rPr lang="en-US" sz="1600" dirty="0"/>
              <a:t>2). What is the problem on the southbound freeway?</a:t>
            </a:r>
          </a:p>
          <a:p>
            <a:r>
              <a:rPr lang="en-US" sz="1600" dirty="0"/>
              <a:t> A stalled vehicle</a:t>
            </a:r>
          </a:p>
          <a:p>
            <a:r>
              <a:rPr lang="en-US" sz="1600" dirty="0"/>
              <a:t> Closed express lanes</a:t>
            </a:r>
          </a:p>
          <a:p>
            <a:r>
              <a:rPr lang="en-US" sz="1600" b="1" dirty="0"/>
              <a:t> An accident</a:t>
            </a:r>
          </a:p>
          <a:p>
            <a:r>
              <a:rPr lang="en-US" sz="1600" dirty="0"/>
              <a:t> Road construction</a:t>
            </a:r>
          </a:p>
          <a:p>
            <a:r>
              <a:rPr lang="en-US" sz="1600" dirty="0" smtClean="0"/>
              <a:t/>
            </a:r>
            <a:br>
              <a:rPr lang="en-US" sz="1600" dirty="0" smtClean="0"/>
            </a:br>
            <a:r>
              <a:rPr lang="en-US" sz="1600" dirty="0"/>
              <a:t>3). What will listeners hear next?</a:t>
            </a:r>
          </a:p>
          <a:p>
            <a:r>
              <a:rPr lang="en-US" sz="1600" dirty="0"/>
              <a:t> A news report</a:t>
            </a:r>
          </a:p>
          <a:p>
            <a:r>
              <a:rPr lang="en-US" sz="1600" dirty="0"/>
              <a:t> A weather report</a:t>
            </a:r>
          </a:p>
          <a:p>
            <a:r>
              <a:rPr lang="en-US" sz="1600" dirty="0"/>
              <a:t> More music</a:t>
            </a:r>
          </a:p>
          <a:p>
            <a:r>
              <a:rPr lang="en-US" sz="1600" dirty="0"/>
              <a:t> </a:t>
            </a:r>
            <a:r>
              <a:rPr lang="en-US" sz="1600" b="1" dirty="0"/>
              <a:t>A commercial</a:t>
            </a:r>
          </a:p>
          <a:p>
            <a:endParaRPr lang="en-US"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1600200"/>
            <a:ext cx="6705600" cy="4524315"/>
          </a:xfrm>
          <a:prstGeom prst="rect">
            <a:avLst/>
          </a:prstGeom>
          <a:noFill/>
        </p:spPr>
        <p:txBody>
          <a:bodyPr wrap="square" rtlCol="0">
            <a:spAutoFit/>
          </a:bodyPr>
          <a:lstStyle/>
          <a:p>
            <a:r>
              <a:rPr lang="en-US" sz="1600" dirty="0"/>
              <a:t>1). What is the main purpose of the message?</a:t>
            </a:r>
          </a:p>
          <a:p>
            <a:r>
              <a:rPr lang="en-US" sz="1600" dirty="0"/>
              <a:t> To answer questions</a:t>
            </a:r>
          </a:p>
          <a:p>
            <a:r>
              <a:rPr lang="en-US" sz="1600" dirty="0"/>
              <a:t> To correct a mistake</a:t>
            </a:r>
          </a:p>
          <a:p>
            <a:r>
              <a:rPr lang="en-US" sz="1600" dirty="0"/>
              <a:t> To set an appointment</a:t>
            </a:r>
          </a:p>
          <a:p>
            <a:r>
              <a:rPr lang="en-US" sz="1600" dirty="0"/>
              <a:t> To solicit an </a:t>
            </a:r>
            <a:r>
              <a:rPr lang="en-US" sz="1600" dirty="0" smtClean="0"/>
              <a:t>estimate</a:t>
            </a:r>
          </a:p>
          <a:p>
            <a:r>
              <a:rPr lang="en-US" sz="1600" dirty="0" smtClean="0"/>
              <a:t/>
            </a:r>
            <a:br>
              <a:rPr lang="en-US" sz="1600" dirty="0" smtClean="0"/>
            </a:br>
            <a:r>
              <a:rPr lang="en-US" sz="1600" dirty="0"/>
              <a:t>2). What does the speaker say about painting?</a:t>
            </a:r>
          </a:p>
          <a:p>
            <a:r>
              <a:rPr lang="en-US" sz="1600" dirty="0"/>
              <a:t> He will paint Ms. Whitehurst's office walls.</a:t>
            </a:r>
          </a:p>
          <a:p>
            <a:r>
              <a:rPr lang="en-US" sz="1600" dirty="0"/>
              <a:t> He will ask someone else about painting.</a:t>
            </a:r>
          </a:p>
          <a:p>
            <a:r>
              <a:rPr lang="en-US" sz="1600" dirty="0"/>
              <a:t> The office walls do not need to be painted.</a:t>
            </a:r>
          </a:p>
          <a:p>
            <a:r>
              <a:rPr lang="en-US" sz="1600" dirty="0"/>
              <a:t> The cost of painting was included in the bid.</a:t>
            </a:r>
          </a:p>
          <a:p>
            <a:r>
              <a:rPr lang="en-US" sz="1600" dirty="0" smtClean="0"/>
              <a:t/>
            </a:r>
            <a:br>
              <a:rPr lang="en-US" sz="1600" dirty="0" smtClean="0"/>
            </a:br>
            <a:r>
              <a:rPr lang="en-US" sz="1600" dirty="0"/>
              <a:t>3). What will the speaker probably do next?</a:t>
            </a:r>
          </a:p>
          <a:p>
            <a:r>
              <a:rPr lang="en-US" sz="1600" dirty="0"/>
              <a:t> Remodel Ms. Whitehurst's office</a:t>
            </a:r>
          </a:p>
          <a:p>
            <a:r>
              <a:rPr lang="en-US" sz="1600" dirty="0"/>
              <a:t> Send Ms. Whitehurst an e-mail</a:t>
            </a:r>
          </a:p>
          <a:p>
            <a:r>
              <a:rPr lang="en-US" sz="1600" dirty="0"/>
              <a:t> Contact a subcontractor</a:t>
            </a:r>
          </a:p>
          <a:p>
            <a:r>
              <a:rPr lang="en-US" sz="1600" dirty="0"/>
              <a:t> Shop for carpeting</a:t>
            </a:r>
          </a:p>
          <a:p>
            <a:endParaRPr lang="en-US" sz="1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600200"/>
            <a:ext cx="6705600" cy="4524315"/>
          </a:xfrm>
          <a:prstGeom prst="rect">
            <a:avLst/>
          </a:prstGeom>
          <a:noFill/>
        </p:spPr>
        <p:txBody>
          <a:bodyPr wrap="square" rtlCol="0">
            <a:spAutoFit/>
          </a:bodyPr>
          <a:lstStyle/>
          <a:p>
            <a:r>
              <a:rPr lang="en-US" sz="1600" dirty="0"/>
              <a:t>1). What is the main purpose of the message?</a:t>
            </a:r>
          </a:p>
          <a:p>
            <a:r>
              <a:rPr lang="en-US" sz="1600" dirty="0"/>
              <a:t> </a:t>
            </a:r>
            <a:r>
              <a:rPr lang="en-US" sz="1600" b="1" dirty="0"/>
              <a:t>To answer questions</a:t>
            </a:r>
          </a:p>
          <a:p>
            <a:r>
              <a:rPr lang="en-US" sz="1600" dirty="0"/>
              <a:t> To correct a mistake</a:t>
            </a:r>
          </a:p>
          <a:p>
            <a:r>
              <a:rPr lang="en-US" sz="1600" dirty="0"/>
              <a:t> To set an appointment</a:t>
            </a:r>
          </a:p>
          <a:p>
            <a:r>
              <a:rPr lang="en-US" sz="1600" dirty="0"/>
              <a:t> To solicit an estimate</a:t>
            </a:r>
          </a:p>
          <a:p>
            <a:r>
              <a:rPr lang="en-US" sz="1600" dirty="0" smtClean="0"/>
              <a:t/>
            </a:r>
            <a:br>
              <a:rPr lang="en-US" sz="1600" dirty="0" smtClean="0"/>
            </a:br>
            <a:r>
              <a:rPr lang="en-US" sz="1600" dirty="0"/>
              <a:t>2). What does the speaker say about painting?</a:t>
            </a:r>
          </a:p>
          <a:p>
            <a:r>
              <a:rPr lang="en-US" sz="1600" dirty="0"/>
              <a:t> He will paint Ms. Whitehurst's office walls.</a:t>
            </a:r>
          </a:p>
          <a:p>
            <a:r>
              <a:rPr lang="en-US" sz="1600" dirty="0"/>
              <a:t> </a:t>
            </a:r>
            <a:r>
              <a:rPr lang="en-US" sz="1600" b="1" dirty="0"/>
              <a:t>He will ask someone else about painting.</a:t>
            </a:r>
          </a:p>
          <a:p>
            <a:r>
              <a:rPr lang="en-US" sz="1600" dirty="0"/>
              <a:t> The office walls do not need to be painted.</a:t>
            </a:r>
          </a:p>
          <a:p>
            <a:r>
              <a:rPr lang="en-US" sz="1600" dirty="0"/>
              <a:t> The cost of painting was included in the bid.</a:t>
            </a:r>
          </a:p>
          <a:p>
            <a:r>
              <a:rPr lang="en-US" sz="1600" dirty="0" smtClean="0"/>
              <a:t/>
            </a:r>
            <a:br>
              <a:rPr lang="en-US" sz="1600" dirty="0" smtClean="0"/>
            </a:br>
            <a:r>
              <a:rPr lang="en-US" sz="1600" dirty="0"/>
              <a:t>3). What will the speaker probably do next?</a:t>
            </a:r>
          </a:p>
          <a:p>
            <a:r>
              <a:rPr lang="en-US" sz="1600" dirty="0"/>
              <a:t> Remodel Ms. Whitehurst's office</a:t>
            </a:r>
          </a:p>
          <a:p>
            <a:r>
              <a:rPr lang="en-US" sz="1600" dirty="0"/>
              <a:t> Send Ms. Whitehurst an e-mail</a:t>
            </a:r>
          </a:p>
          <a:p>
            <a:r>
              <a:rPr lang="en-US" sz="1600" dirty="0"/>
              <a:t> </a:t>
            </a:r>
            <a:r>
              <a:rPr lang="en-US" sz="1600" b="1" dirty="0"/>
              <a:t>Contact a subcontractor</a:t>
            </a:r>
          </a:p>
          <a:p>
            <a:r>
              <a:rPr lang="en-US" sz="1600" dirty="0"/>
              <a:t> Shop for carpeting</a:t>
            </a:r>
          </a:p>
          <a:p>
            <a:endParaRPr lang="en-US"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1752600"/>
            <a:ext cx="7620000" cy="4770537"/>
          </a:xfrm>
          <a:prstGeom prst="rect">
            <a:avLst/>
          </a:prstGeom>
          <a:noFill/>
        </p:spPr>
        <p:txBody>
          <a:bodyPr wrap="square" rtlCol="0">
            <a:spAutoFit/>
          </a:bodyPr>
          <a:lstStyle/>
          <a:p>
            <a:r>
              <a:rPr lang="en-US" sz="1600" dirty="0"/>
              <a:t>1). Who most likely is the speaker?</a:t>
            </a:r>
          </a:p>
          <a:p>
            <a:r>
              <a:rPr lang="en-US" sz="1600" dirty="0"/>
              <a:t> A cashier</a:t>
            </a:r>
          </a:p>
          <a:p>
            <a:r>
              <a:rPr lang="en-US" sz="1600" dirty="0"/>
              <a:t> An investor</a:t>
            </a:r>
          </a:p>
          <a:p>
            <a:r>
              <a:rPr lang="en-US" sz="1600" dirty="0"/>
              <a:t> An advertiser</a:t>
            </a:r>
          </a:p>
          <a:p>
            <a:r>
              <a:rPr lang="en-US" sz="1600" dirty="0"/>
              <a:t> A CEO</a:t>
            </a:r>
          </a:p>
          <a:p>
            <a:r>
              <a:rPr lang="en-US" sz="1600" dirty="0" smtClean="0"/>
              <a:t/>
            </a:r>
            <a:br>
              <a:rPr lang="en-US" sz="1600" dirty="0" smtClean="0"/>
            </a:br>
            <a:r>
              <a:rPr lang="en-US" sz="1600" dirty="0"/>
              <a:t>2). What is the speaker talking about?</a:t>
            </a:r>
          </a:p>
          <a:p>
            <a:r>
              <a:rPr lang="en-US" sz="1600" dirty="0"/>
              <a:t> A shipping company</a:t>
            </a:r>
          </a:p>
          <a:p>
            <a:r>
              <a:rPr lang="en-US" sz="1600" dirty="0"/>
              <a:t> A wholesale food shop</a:t>
            </a:r>
          </a:p>
          <a:p>
            <a:r>
              <a:rPr lang="en-US" sz="1600" dirty="0"/>
              <a:t> A retail store</a:t>
            </a:r>
          </a:p>
          <a:p>
            <a:r>
              <a:rPr lang="en-US" sz="1600" dirty="0"/>
              <a:t> A travel agency</a:t>
            </a:r>
          </a:p>
          <a:p>
            <a:r>
              <a:rPr lang="en-US" sz="1600" dirty="0" smtClean="0"/>
              <a:t/>
            </a:r>
            <a:br>
              <a:rPr lang="en-US" sz="1600" dirty="0" smtClean="0"/>
            </a:br>
            <a:r>
              <a:rPr lang="en-US" sz="1600" dirty="0"/>
              <a:t>3). What can be inferred about customers?</a:t>
            </a:r>
          </a:p>
          <a:p>
            <a:r>
              <a:rPr lang="en-US" sz="1600" dirty="0"/>
              <a:t> They are not coming back</a:t>
            </a:r>
          </a:p>
          <a:p>
            <a:r>
              <a:rPr lang="en-US" sz="1600" dirty="0"/>
              <a:t> They have given high ratings</a:t>
            </a:r>
          </a:p>
          <a:p>
            <a:r>
              <a:rPr lang="en-US" sz="1600" dirty="0"/>
              <a:t> They do not like the speaker</a:t>
            </a:r>
          </a:p>
          <a:p>
            <a:r>
              <a:rPr lang="en-US" sz="1600" dirty="0"/>
              <a:t> They are spending more money</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1752600"/>
            <a:ext cx="7620000" cy="4770537"/>
          </a:xfrm>
          <a:prstGeom prst="rect">
            <a:avLst/>
          </a:prstGeom>
          <a:noFill/>
        </p:spPr>
        <p:txBody>
          <a:bodyPr wrap="square" rtlCol="0">
            <a:spAutoFit/>
          </a:bodyPr>
          <a:lstStyle/>
          <a:p>
            <a:r>
              <a:rPr lang="en-US" sz="1600" dirty="0"/>
              <a:t>1). Who most likely is the speaker?</a:t>
            </a:r>
          </a:p>
          <a:p>
            <a:r>
              <a:rPr lang="en-US" sz="1600" dirty="0"/>
              <a:t> A cashier</a:t>
            </a:r>
          </a:p>
          <a:p>
            <a:r>
              <a:rPr lang="en-US" sz="1600" dirty="0"/>
              <a:t> An investor</a:t>
            </a:r>
          </a:p>
          <a:p>
            <a:r>
              <a:rPr lang="en-US" sz="1600" dirty="0"/>
              <a:t> An advertiser</a:t>
            </a:r>
          </a:p>
          <a:p>
            <a:r>
              <a:rPr lang="en-US" sz="1600" dirty="0"/>
              <a:t> </a:t>
            </a:r>
            <a:r>
              <a:rPr lang="en-US" sz="1600" b="1" dirty="0"/>
              <a:t>A CEO</a:t>
            </a:r>
          </a:p>
          <a:p>
            <a:r>
              <a:rPr lang="en-US" sz="1600" dirty="0" smtClean="0"/>
              <a:t/>
            </a:r>
            <a:br>
              <a:rPr lang="en-US" sz="1600" dirty="0" smtClean="0"/>
            </a:br>
            <a:r>
              <a:rPr lang="en-US" sz="1600" dirty="0"/>
              <a:t>2). What is the speaker talking about?</a:t>
            </a:r>
          </a:p>
          <a:p>
            <a:r>
              <a:rPr lang="en-US" sz="1600" dirty="0"/>
              <a:t> A shipping company</a:t>
            </a:r>
          </a:p>
          <a:p>
            <a:r>
              <a:rPr lang="en-US" sz="1600" dirty="0"/>
              <a:t> A wholesale food shop</a:t>
            </a:r>
          </a:p>
          <a:p>
            <a:r>
              <a:rPr lang="en-US" sz="1600" dirty="0"/>
              <a:t> </a:t>
            </a:r>
            <a:r>
              <a:rPr lang="en-US" sz="1600" b="1" dirty="0"/>
              <a:t>A retail store</a:t>
            </a:r>
          </a:p>
          <a:p>
            <a:r>
              <a:rPr lang="en-US" sz="1600" dirty="0"/>
              <a:t> A travel agency</a:t>
            </a:r>
          </a:p>
          <a:p>
            <a:r>
              <a:rPr lang="en-US" sz="1600" dirty="0" smtClean="0"/>
              <a:t/>
            </a:r>
            <a:br>
              <a:rPr lang="en-US" sz="1600" dirty="0" smtClean="0"/>
            </a:br>
            <a:r>
              <a:rPr lang="en-US" sz="1600" dirty="0"/>
              <a:t>3). What can be inferred about customers?</a:t>
            </a:r>
          </a:p>
          <a:p>
            <a:r>
              <a:rPr lang="en-US" sz="1600" dirty="0"/>
              <a:t> They are not coming back</a:t>
            </a:r>
          </a:p>
          <a:p>
            <a:r>
              <a:rPr lang="en-US" sz="1600" dirty="0"/>
              <a:t> </a:t>
            </a:r>
            <a:r>
              <a:rPr lang="en-US" sz="1600" b="1" dirty="0"/>
              <a:t>They have given high ratings</a:t>
            </a:r>
          </a:p>
          <a:p>
            <a:r>
              <a:rPr lang="en-US" sz="1600" dirty="0"/>
              <a:t> They do not like the speaker</a:t>
            </a:r>
          </a:p>
          <a:p>
            <a:r>
              <a:rPr lang="en-US" sz="1600" dirty="0"/>
              <a:t> They are spending more money</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1676400"/>
            <a:ext cx="7391400" cy="4278094"/>
          </a:xfrm>
          <a:prstGeom prst="rect">
            <a:avLst/>
          </a:prstGeom>
          <a:noFill/>
        </p:spPr>
        <p:txBody>
          <a:bodyPr wrap="square" rtlCol="0">
            <a:spAutoFit/>
          </a:bodyPr>
          <a:lstStyle/>
          <a:p>
            <a:r>
              <a:rPr lang="en-US" sz="1600" dirty="0"/>
              <a:t>1). What is the main purpose of the announcement?</a:t>
            </a:r>
          </a:p>
          <a:p>
            <a:r>
              <a:rPr lang="en-US" sz="1600" dirty="0"/>
              <a:t> To promote ticket sales</a:t>
            </a:r>
          </a:p>
          <a:p>
            <a:r>
              <a:rPr lang="en-US" sz="1600" dirty="0"/>
              <a:t> To provide information</a:t>
            </a:r>
          </a:p>
          <a:p>
            <a:r>
              <a:rPr lang="en-US" sz="1600" dirty="0"/>
              <a:t> To change a schedule</a:t>
            </a:r>
          </a:p>
          <a:p>
            <a:r>
              <a:rPr lang="en-US" sz="1600" dirty="0"/>
              <a:t> To introduce a </a:t>
            </a:r>
            <a:r>
              <a:rPr lang="en-US" sz="1600" dirty="0" smtClean="0"/>
              <a:t>speaker</a:t>
            </a:r>
          </a:p>
          <a:p>
            <a:r>
              <a:rPr lang="en-US" sz="1600" dirty="0" smtClean="0"/>
              <a:t/>
            </a:r>
            <a:br>
              <a:rPr lang="en-US" sz="1600" dirty="0" smtClean="0"/>
            </a:br>
            <a:r>
              <a:rPr lang="en-US" sz="1600" dirty="0"/>
              <a:t>2). What type of performance is going to take place?</a:t>
            </a:r>
          </a:p>
          <a:p>
            <a:r>
              <a:rPr lang="en-US" sz="1600" dirty="0"/>
              <a:t> A play</a:t>
            </a:r>
          </a:p>
          <a:p>
            <a:r>
              <a:rPr lang="en-US" sz="1600" dirty="0"/>
              <a:t> A concert</a:t>
            </a:r>
          </a:p>
          <a:p>
            <a:r>
              <a:rPr lang="en-US" sz="1600" dirty="0"/>
              <a:t> A dance</a:t>
            </a:r>
          </a:p>
          <a:p>
            <a:r>
              <a:rPr lang="en-US" sz="1600" dirty="0"/>
              <a:t> A game</a:t>
            </a:r>
          </a:p>
          <a:p>
            <a:r>
              <a:rPr lang="en-US" sz="1600" dirty="0" smtClean="0"/>
              <a:t/>
            </a:r>
            <a:br>
              <a:rPr lang="en-US" sz="1600" dirty="0" smtClean="0"/>
            </a:br>
            <a:r>
              <a:rPr lang="en-US" sz="1600" dirty="0"/>
              <a:t>3). What does the speaker ask listeners to do?</a:t>
            </a:r>
          </a:p>
          <a:p>
            <a:r>
              <a:rPr lang="en-US" sz="1600" dirty="0"/>
              <a:t> Buy a program</a:t>
            </a:r>
          </a:p>
          <a:p>
            <a:r>
              <a:rPr lang="en-US" sz="1600" dirty="0"/>
              <a:t> Call their neighbors</a:t>
            </a:r>
          </a:p>
          <a:p>
            <a:r>
              <a:rPr lang="en-US" sz="1600" dirty="0"/>
              <a:t> Act considerately</a:t>
            </a:r>
          </a:p>
          <a:p>
            <a:r>
              <a:rPr lang="en-US" sz="1600" dirty="0"/>
              <a:t> Silence their </a:t>
            </a:r>
            <a:r>
              <a:rPr lang="en-US" sz="1600" dirty="0" smtClean="0"/>
              <a:t>laptops</a:t>
            </a:r>
            <a:endParaRPr lang="en-US"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1676400"/>
            <a:ext cx="7391400" cy="4278094"/>
          </a:xfrm>
          <a:prstGeom prst="rect">
            <a:avLst/>
          </a:prstGeom>
          <a:noFill/>
        </p:spPr>
        <p:txBody>
          <a:bodyPr wrap="square" rtlCol="0">
            <a:spAutoFit/>
          </a:bodyPr>
          <a:lstStyle/>
          <a:p>
            <a:r>
              <a:rPr lang="en-US" sz="1600" dirty="0"/>
              <a:t>1). What is the main purpose of the announcement?</a:t>
            </a:r>
          </a:p>
          <a:p>
            <a:r>
              <a:rPr lang="en-US" sz="1600" dirty="0"/>
              <a:t> To promote ticket sales</a:t>
            </a:r>
          </a:p>
          <a:p>
            <a:r>
              <a:rPr lang="en-US" sz="1600" dirty="0"/>
              <a:t> </a:t>
            </a:r>
            <a:r>
              <a:rPr lang="en-US" sz="1600" b="1" dirty="0"/>
              <a:t>To provide information</a:t>
            </a:r>
          </a:p>
          <a:p>
            <a:r>
              <a:rPr lang="en-US" sz="1600" dirty="0"/>
              <a:t> To change a schedule</a:t>
            </a:r>
          </a:p>
          <a:p>
            <a:r>
              <a:rPr lang="en-US" sz="1600" dirty="0"/>
              <a:t> To introduce a speaker</a:t>
            </a:r>
          </a:p>
          <a:p>
            <a:r>
              <a:rPr lang="en-US" sz="1600" dirty="0" smtClean="0"/>
              <a:t/>
            </a:r>
            <a:br>
              <a:rPr lang="en-US" sz="1600" dirty="0" smtClean="0"/>
            </a:br>
            <a:r>
              <a:rPr lang="en-US" sz="1600" dirty="0"/>
              <a:t>2). What type of performance is going to take place?</a:t>
            </a:r>
          </a:p>
          <a:p>
            <a:r>
              <a:rPr lang="en-US" sz="1600" b="1" dirty="0"/>
              <a:t> A play</a:t>
            </a:r>
          </a:p>
          <a:p>
            <a:r>
              <a:rPr lang="en-US" sz="1600" dirty="0"/>
              <a:t> A concert</a:t>
            </a:r>
          </a:p>
          <a:p>
            <a:r>
              <a:rPr lang="en-US" sz="1600" dirty="0"/>
              <a:t> A dance</a:t>
            </a:r>
          </a:p>
          <a:p>
            <a:r>
              <a:rPr lang="en-US" sz="1600" dirty="0"/>
              <a:t> A game</a:t>
            </a:r>
          </a:p>
          <a:p>
            <a:r>
              <a:rPr lang="en-US" sz="1600" dirty="0" smtClean="0"/>
              <a:t/>
            </a:r>
            <a:br>
              <a:rPr lang="en-US" sz="1600" dirty="0" smtClean="0"/>
            </a:br>
            <a:r>
              <a:rPr lang="en-US" sz="1600" dirty="0"/>
              <a:t>3). What does the speaker ask listeners to do?</a:t>
            </a:r>
          </a:p>
          <a:p>
            <a:r>
              <a:rPr lang="en-US" sz="1600" dirty="0"/>
              <a:t> Buy a program</a:t>
            </a:r>
          </a:p>
          <a:p>
            <a:r>
              <a:rPr lang="en-US" sz="1600" dirty="0"/>
              <a:t> Call their neighbors</a:t>
            </a:r>
          </a:p>
          <a:p>
            <a:r>
              <a:rPr lang="en-US" sz="1600" dirty="0"/>
              <a:t> </a:t>
            </a:r>
            <a:r>
              <a:rPr lang="en-US" sz="1600" b="1" dirty="0"/>
              <a:t>Act considerately</a:t>
            </a:r>
          </a:p>
          <a:p>
            <a:r>
              <a:rPr lang="en-US" sz="1600" dirty="0"/>
              <a:t> Silence their </a:t>
            </a:r>
            <a:r>
              <a:rPr lang="en-US" sz="1600" dirty="0" smtClean="0"/>
              <a:t>laptops</a:t>
            </a:r>
            <a:endParaRPr 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19200" y="1524000"/>
            <a:ext cx="7010400" cy="4524315"/>
          </a:xfrm>
          <a:prstGeom prst="rect">
            <a:avLst/>
          </a:prstGeom>
          <a:noFill/>
        </p:spPr>
        <p:txBody>
          <a:bodyPr wrap="square" rtlCol="0">
            <a:spAutoFit/>
          </a:bodyPr>
          <a:lstStyle/>
          <a:p>
            <a:r>
              <a:rPr lang="en-US" sz="1600" dirty="0"/>
              <a:t>1). Who is the intended audience?</a:t>
            </a:r>
          </a:p>
          <a:p>
            <a:r>
              <a:rPr lang="en-US" sz="1600" dirty="0"/>
              <a:t> Members of the press</a:t>
            </a:r>
          </a:p>
          <a:p>
            <a:r>
              <a:rPr lang="en-US" sz="1600" dirty="0"/>
              <a:t> Blue-collar workers</a:t>
            </a:r>
          </a:p>
          <a:p>
            <a:r>
              <a:rPr lang="en-US" sz="1600" dirty="0"/>
              <a:t> Corporate executives</a:t>
            </a:r>
          </a:p>
          <a:p>
            <a:r>
              <a:rPr lang="en-US" sz="1600" dirty="0"/>
              <a:t> Government </a:t>
            </a:r>
            <a:r>
              <a:rPr lang="en-US" sz="1600" dirty="0" smtClean="0"/>
              <a:t>economists</a:t>
            </a:r>
          </a:p>
          <a:p>
            <a:r>
              <a:rPr lang="en-US" sz="1600" dirty="0" smtClean="0"/>
              <a:t/>
            </a:r>
            <a:br>
              <a:rPr lang="en-US" sz="1600" dirty="0" smtClean="0"/>
            </a:br>
            <a:r>
              <a:rPr lang="en-US" sz="1600" dirty="0"/>
              <a:t>2). What advice does the speaker give?</a:t>
            </a:r>
          </a:p>
          <a:p>
            <a:r>
              <a:rPr lang="en-US" sz="1600" dirty="0"/>
              <a:t> Fight for survival</a:t>
            </a:r>
          </a:p>
          <a:p>
            <a:r>
              <a:rPr lang="en-US" sz="1600" dirty="0"/>
              <a:t> Look for opportunity</a:t>
            </a:r>
          </a:p>
          <a:p>
            <a:r>
              <a:rPr lang="en-US" sz="1600" dirty="0"/>
              <a:t> Spend money</a:t>
            </a:r>
          </a:p>
          <a:p>
            <a:r>
              <a:rPr lang="en-US" sz="1600" dirty="0"/>
              <a:t> Cut services</a:t>
            </a:r>
          </a:p>
          <a:p>
            <a:r>
              <a:rPr lang="en-US" sz="1600" dirty="0" smtClean="0"/>
              <a:t/>
            </a:r>
            <a:br>
              <a:rPr lang="en-US" sz="1600" dirty="0" smtClean="0"/>
            </a:br>
            <a:r>
              <a:rPr lang="en-US" sz="1600" dirty="0"/>
              <a:t>3). What can be inferred about the economy?</a:t>
            </a:r>
          </a:p>
          <a:p>
            <a:r>
              <a:rPr lang="en-US" sz="1600" dirty="0"/>
              <a:t> It is thriving.</a:t>
            </a:r>
          </a:p>
          <a:p>
            <a:r>
              <a:rPr lang="en-US" sz="1600" dirty="0"/>
              <a:t> It has recovered.</a:t>
            </a:r>
          </a:p>
          <a:p>
            <a:r>
              <a:rPr lang="en-US" sz="1600" dirty="0"/>
              <a:t> It is receding.</a:t>
            </a:r>
          </a:p>
          <a:p>
            <a:r>
              <a:rPr lang="en-US" sz="1600" dirty="0"/>
              <a:t> It is volatile.</a:t>
            </a:r>
          </a:p>
          <a:p>
            <a:endParaRPr lang="en-US"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1524000"/>
            <a:ext cx="7010400" cy="4524315"/>
          </a:xfrm>
          <a:prstGeom prst="rect">
            <a:avLst/>
          </a:prstGeom>
          <a:noFill/>
        </p:spPr>
        <p:txBody>
          <a:bodyPr wrap="square" rtlCol="0">
            <a:spAutoFit/>
          </a:bodyPr>
          <a:lstStyle/>
          <a:p>
            <a:r>
              <a:rPr lang="en-US" sz="1600" dirty="0"/>
              <a:t>1). Who is the intended audience?</a:t>
            </a:r>
          </a:p>
          <a:p>
            <a:r>
              <a:rPr lang="en-US" sz="1600" dirty="0"/>
              <a:t> Members of the press</a:t>
            </a:r>
          </a:p>
          <a:p>
            <a:r>
              <a:rPr lang="en-US" sz="1600" dirty="0"/>
              <a:t> Blue-collar workers</a:t>
            </a:r>
          </a:p>
          <a:p>
            <a:r>
              <a:rPr lang="en-US" sz="1600" dirty="0"/>
              <a:t> </a:t>
            </a:r>
            <a:r>
              <a:rPr lang="en-US" sz="1600" b="1" dirty="0"/>
              <a:t>Corporate executives</a:t>
            </a:r>
          </a:p>
          <a:p>
            <a:r>
              <a:rPr lang="en-US" sz="1600" dirty="0"/>
              <a:t> Government economists</a:t>
            </a:r>
          </a:p>
          <a:p>
            <a:r>
              <a:rPr lang="en-US" sz="1600" dirty="0" smtClean="0"/>
              <a:t/>
            </a:r>
            <a:br>
              <a:rPr lang="en-US" sz="1600" dirty="0" smtClean="0"/>
            </a:br>
            <a:r>
              <a:rPr lang="en-US" sz="1600" dirty="0"/>
              <a:t>2). What advice does the speaker give?</a:t>
            </a:r>
          </a:p>
          <a:p>
            <a:r>
              <a:rPr lang="en-US" sz="1600" dirty="0"/>
              <a:t> Fight for survival</a:t>
            </a:r>
          </a:p>
          <a:p>
            <a:r>
              <a:rPr lang="en-US" sz="1600" dirty="0"/>
              <a:t> </a:t>
            </a:r>
            <a:r>
              <a:rPr lang="en-US" sz="1600" b="1" dirty="0"/>
              <a:t>Look for opportunity</a:t>
            </a:r>
          </a:p>
          <a:p>
            <a:r>
              <a:rPr lang="en-US" sz="1600" dirty="0"/>
              <a:t> Spend money</a:t>
            </a:r>
          </a:p>
          <a:p>
            <a:r>
              <a:rPr lang="en-US" sz="1600" dirty="0"/>
              <a:t> Cut services</a:t>
            </a:r>
          </a:p>
          <a:p>
            <a:r>
              <a:rPr lang="en-US" sz="1600" dirty="0" smtClean="0"/>
              <a:t/>
            </a:r>
            <a:br>
              <a:rPr lang="en-US" sz="1600" dirty="0" smtClean="0"/>
            </a:br>
            <a:r>
              <a:rPr lang="en-US" sz="1600" dirty="0"/>
              <a:t>3). What can be inferred about the economy?</a:t>
            </a:r>
          </a:p>
          <a:p>
            <a:r>
              <a:rPr lang="en-US" sz="1600" dirty="0"/>
              <a:t> It is thriving.</a:t>
            </a:r>
          </a:p>
          <a:p>
            <a:r>
              <a:rPr lang="en-US" sz="1600" dirty="0"/>
              <a:t> It has recovered.</a:t>
            </a:r>
          </a:p>
          <a:p>
            <a:r>
              <a:rPr lang="en-US" sz="1600" b="1" dirty="0"/>
              <a:t> It is receding.</a:t>
            </a:r>
          </a:p>
          <a:p>
            <a:r>
              <a:rPr lang="en-US" sz="1600" dirty="0"/>
              <a:t> It is volatile.</a:t>
            </a:r>
          </a:p>
          <a:p>
            <a:endParaRPr lang="en-US"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600200"/>
            <a:ext cx="7543800" cy="4770537"/>
          </a:xfrm>
          <a:prstGeom prst="rect">
            <a:avLst/>
          </a:prstGeom>
          <a:noFill/>
        </p:spPr>
        <p:txBody>
          <a:bodyPr wrap="square" rtlCol="0">
            <a:spAutoFit/>
          </a:bodyPr>
          <a:lstStyle/>
          <a:p>
            <a:r>
              <a:rPr lang="en-US" sz="1600" dirty="0"/>
              <a:t>1). When will the speaker return to the office?</a:t>
            </a:r>
          </a:p>
          <a:p>
            <a:r>
              <a:rPr lang="en-US" sz="1600" dirty="0"/>
              <a:t> On Tuesday</a:t>
            </a:r>
          </a:p>
          <a:p>
            <a:r>
              <a:rPr lang="en-US" sz="1600" dirty="0"/>
              <a:t> In the afternoon</a:t>
            </a:r>
          </a:p>
          <a:p>
            <a:r>
              <a:rPr lang="en-US" sz="1600" dirty="0"/>
              <a:t> In March</a:t>
            </a:r>
          </a:p>
          <a:p>
            <a:r>
              <a:rPr lang="en-US" sz="1600" dirty="0"/>
              <a:t> </a:t>
            </a:r>
            <a:r>
              <a:rPr lang="en-US" sz="1600" dirty="0" smtClean="0"/>
              <a:t>Tomorrow</a:t>
            </a:r>
          </a:p>
          <a:p>
            <a:r>
              <a:rPr lang="en-US" sz="1600" dirty="0" smtClean="0"/>
              <a:t/>
            </a:r>
            <a:br>
              <a:rPr lang="en-US" sz="1600" dirty="0" smtClean="0"/>
            </a:br>
            <a:r>
              <a:rPr lang="en-US" sz="1600" dirty="0"/>
              <a:t>2). What should listeners do if they are members of the media?</a:t>
            </a:r>
          </a:p>
          <a:p>
            <a:r>
              <a:rPr lang="en-US" sz="1600" dirty="0"/>
              <a:t> Call back in the afternoon</a:t>
            </a:r>
          </a:p>
          <a:p>
            <a:r>
              <a:rPr lang="en-US" sz="1600" dirty="0"/>
              <a:t> Call the speaker's cell phone</a:t>
            </a:r>
          </a:p>
          <a:p>
            <a:r>
              <a:rPr lang="en-US" sz="1600" dirty="0"/>
              <a:t> Phone Richard Greenwood</a:t>
            </a:r>
          </a:p>
          <a:p>
            <a:r>
              <a:rPr lang="en-US" sz="1600" dirty="0"/>
              <a:t> Leave a message</a:t>
            </a:r>
          </a:p>
          <a:p>
            <a:r>
              <a:rPr lang="en-US" sz="1600" dirty="0" smtClean="0"/>
              <a:t/>
            </a:r>
            <a:br>
              <a:rPr lang="en-US" sz="1600" dirty="0" smtClean="0"/>
            </a:br>
            <a:r>
              <a:rPr lang="en-US" sz="1600" dirty="0"/>
              <a:t>3). What will readers get if they send an e-mail?</a:t>
            </a:r>
          </a:p>
          <a:p>
            <a:r>
              <a:rPr lang="en-US" sz="1600" dirty="0"/>
              <a:t> An informational brochure</a:t>
            </a:r>
          </a:p>
          <a:p>
            <a:r>
              <a:rPr lang="en-US" sz="1600" dirty="0"/>
              <a:t> A discount coupon</a:t>
            </a:r>
          </a:p>
          <a:p>
            <a:r>
              <a:rPr lang="en-US" sz="1600" dirty="0"/>
              <a:t> A special prize</a:t>
            </a:r>
          </a:p>
          <a:p>
            <a:r>
              <a:rPr lang="en-US" sz="1600" dirty="0"/>
              <a:t> A faster response</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600200"/>
            <a:ext cx="7543800" cy="4770537"/>
          </a:xfrm>
          <a:prstGeom prst="rect">
            <a:avLst/>
          </a:prstGeom>
          <a:noFill/>
        </p:spPr>
        <p:txBody>
          <a:bodyPr wrap="square" rtlCol="0">
            <a:spAutoFit/>
          </a:bodyPr>
          <a:lstStyle/>
          <a:p>
            <a:r>
              <a:rPr lang="en-US" sz="1600" dirty="0"/>
              <a:t>1). When will the speaker return to the office?</a:t>
            </a:r>
          </a:p>
          <a:p>
            <a:r>
              <a:rPr lang="en-US" sz="1600" dirty="0"/>
              <a:t> On Tuesday</a:t>
            </a:r>
          </a:p>
          <a:p>
            <a:r>
              <a:rPr lang="en-US" sz="1600" dirty="0"/>
              <a:t> </a:t>
            </a:r>
            <a:r>
              <a:rPr lang="en-US" sz="1600" b="1" dirty="0"/>
              <a:t>In the afternoon</a:t>
            </a:r>
          </a:p>
          <a:p>
            <a:r>
              <a:rPr lang="en-US" sz="1600" dirty="0"/>
              <a:t> In March</a:t>
            </a:r>
          </a:p>
          <a:p>
            <a:r>
              <a:rPr lang="en-US" sz="1600" dirty="0"/>
              <a:t> Tomorrow</a:t>
            </a:r>
          </a:p>
          <a:p>
            <a:r>
              <a:rPr lang="en-US" sz="1600" dirty="0" smtClean="0"/>
              <a:t/>
            </a:r>
            <a:br>
              <a:rPr lang="en-US" sz="1600" dirty="0" smtClean="0"/>
            </a:br>
            <a:r>
              <a:rPr lang="en-US" sz="1600" dirty="0"/>
              <a:t>2). What should listeners do if they are members of the media?</a:t>
            </a:r>
          </a:p>
          <a:p>
            <a:r>
              <a:rPr lang="en-US" sz="1600" dirty="0"/>
              <a:t> Call back in the afternoon</a:t>
            </a:r>
          </a:p>
          <a:p>
            <a:r>
              <a:rPr lang="en-US" sz="1600" dirty="0"/>
              <a:t> Call the speaker's cell phone</a:t>
            </a:r>
          </a:p>
          <a:p>
            <a:r>
              <a:rPr lang="en-US" sz="1600" dirty="0"/>
              <a:t> </a:t>
            </a:r>
            <a:r>
              <a:rPr lang="en-US" sz="1600" b="1" dirty="0"/>
              <a:t>Phone Richard Greenwood</a:t>
            </a:r>
          </a:p>
          <a:p>
            <a:r>
              <a:rPr lang="en-US" sz="1600" dirty="0"/>
              <a:t> Leave a message</a:t>
            </a:r>
          </a:p>
          <a:p>
            <a:r>
              <a:rPr lang="en-US" sz="1600" dirty="0" smtClean="0"/>
              <a:t/>
            </a:r>
            <a:br>
              <a:rPr lang="en-US" sz="1600" dirty="0" smtClean="0"/>
            </a:br>
            <a:r>
              <a:rPr lang="en-US" sz="1600" dirty="0"/>
              <a:t>3). What will readers get if they send an e-mail?</a:t>
            </a:r>
          </a:p>
          <a:p>
            <a:r>
              <a:rPr lang="en-US" sz="1600" b="1" dirty="0"/>
              <a:t> An informational brochure</a:t>
            </a:r>
          </a:p>
          <a:p>
            <a:r>
              <a:rPr lang="en-US" sz="1600" dirty="0"/>
              <a:t> A discount coupon</a:t>
            </a:r>
          </a:p>
          <a:p>
            <a:r>
              <a:rPr lang="en-US" sz="1600" dirty="0"/>
              <a:t> A special prize</a:t>
            </a:r>
          </a:p>
          <a:p>
            <a:r>
              <a:rPr lang="en-US" sz="1600" dirty="0"/>
              <a:t> A faster response</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4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TotalTime>
  <Words>2023</Words>
  <Application>Microsoft Office PowerPoint</Application>
  <PresentationFormat>On-screen Show (4:3)</PresentationFormat>
  <Paragraphs>299</Paragraphs>
  <Slides>19</Slides>
  <Notes>10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4_Default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New</cp:lastModifiedBy>
  <cp:revision>21</cp:revision>
  <dcterms:created xsi:type="dcterms:W3CDTF">2014-02-13T11:31:17Z</dcterms:created>
  <dcterms:modified xsi:type="dcterms:W3CDTF">2016-01-20T07:09:26Z</dcterms:modified>
</cp:coreProperties>
</file>