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1" name="Shape 13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8" name="Shape 13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2" name="Shape 142"/>
        <p:cNvGrpSpPr/>
        <p:nvPr/>
      </p:nvGrpSpPr>
      <p:grpSpPr>
        <a:xfrm>
          <a:off x="0" y="0"/>
          <a:ext cx="0" cy="0"/>
          <a:chOff x="0" y="0"/>
          <a:chExt cx="0" cy="0"/>
        </a:xfrm>
      </p:grpSpPr>
      <p:sp>
        <p:nvSpPr>
          <p:cNvPr id="143" name="Shape 14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44" name="Shape 14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1" name="Shape 71"/>
        <p:cNvGrpSpPr/>
        <p:nvPr/>
      </p:nvGrpSpPr>
      <p:grpSpPr>
        <a:xfrm>
          <a:off x="0" y="0"/>
          <a:ext cx="0" cy="0"/>
          <a:chOff x="0" y="0"/>
          <a:chExt cx="0" cy="0"/>
        </a:xfrm>
      </p:grpSpPr>
      <p:sp>
        <p:nvSpPr>
          <p:cNvPr id="72" name="Shape 7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73" name="Shape 7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0" name="Shape 8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5" name="Shape 85"/>
        <p:cNvGrpSpPr/>
        <p:nvPr/>
      </p:nvGrpSpPr>
      <p:grpSpPr>
        <a:xfrm>
          <a:off x="0" y="0"/>
          <a:ext cx="0" cy="0"/>
          <a:chOff x="0" y="0"/>
          <a:chExt cx="0" cy="0"/>
        </a:xfrm>
      </p:grpSpPr>
      <p:sp>
        <p:nvSpPr>
          <p:cNvPr id="86" name="Shape 8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7" name="Shape 8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 name="Shape 93"/>
        <p:cNvGrpSpPr/>
        <p:nvPr/>
      </p:nvGrpSpPr>
      <p:grpSpPr>
        <a:xfrm>
          <a:off x="0" y="0"/>
          <a:ext cx="0" cy="0"/>
          <a:chOff x="0" y="0"/>
          <a:chExt cx="0" cy="0"/>
        </a:xfrm>
      </p:grpSpPr>
      <p:sp>
        <p:nvSpPr>
          <p:cNvPr id="94" name="Shape 9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5" name="Shape 9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4" name="Shape 10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2" name="Shape 11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7" name="Shape 117"/>
        <p:cNvGrpSpPr/>
        <p:nvPr/>
      </p:nvGrpSpPr>
      <p:grpSpPr>
        <a:xfrm>
          <a:off x="0" y="0"/>
          <a:ext cx="0" cy="0"/>
          <a:chOff x="0" y="0"/>
          <a:chExt cx="0" cy="0"/>
        </a:xfrm>
      </p:grpSpPr>
      <p:sp>
        <p:nvSpPr>
          <p:cNvPr id="118" name="Shape 11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9" name="Shape 11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5" name="Shape 12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fr-FR"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7"/>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5" y="2378868"/>
            <a:ext cx="5300662"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2" y="336550"/>
            <a:ext cx="5300662" cy="6202362"/>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4"/>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2" name="Shape 22"/>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3" name="Shape 23"/>
        <p:cNvGrpSpPr/>
        <p:nvPr/>
      </p:nvGrpSpPr>
      <p:grpSpPr>
        <a:xfrm>
          <a:off x="0" y="0"/>
          <a:ext cx="0" cy="0"/>
          <a:chOff x="0" y="0"/>
          <a:chExt cx="0" cy="0"/>
        </a:xfrm>
      </p:grpSpPr>
      <p:sp>
        <p:nvSpPr>
          <p:cNvPr id="24" name="Shape 24"/>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5" name="Shape 25"/>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26" name="Shape 2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7" name="Shape 27"/>
        <p:cNvGrpSpPr/>
        <p:nvPr/>
      </p:nvGrpSpPr>
      <p:grpSpPr>
        <a:xfrm>
          <a:off x="0" y="0"/>
          <a:ext cx="0" cy="0"/>
          <a:chOff x="0" y="0"/>
          <a:chExt cx="0" cy="0"/>
        </a:xfrm>
      </p:grpSpPr>
      <p:sp>
        <p:nvSpPr>
          <p:cNvPr id="28" name="Shape 28"/>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9" name="Shape 29"/>
          <p:cNvSpPr txBox="1"/>
          <p:nvPr>
            <p:ph idx="1" type="body"/>
          </p:nvPr>
        </p:nvSpPr>
        <p:spPr>
          <a:xfrm>
            <a:off x="698500"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0" name="Shape 30"/>
          <p:cNvSpPr txBox="1"/>
          <p:nvPr>
            <p:ph idx="2" type="body"/>
          </p:nvPr>
        </p:nvSpPr>
        <p:spPr>
          <a:xfrm>
            <a:off x="4829175"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1" name="Shape 3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2" name="Shape 32"/>
        <p:cNvGrpSpPr/>
        <p:nvPr/>
      </p:nvGrpSpPr>
      <p:grpSpPr>
        <a:xfrm>
          <a:off x="0" y="0"/>
          <a:ext cx="0" cy="0"/>
          <a:chOff x="0" y="0"/>
          <a:chExt cx="0" cy="0"/>
        </a:xfrm>
      </p:grpSpPr>
      <p:sp>
        <p:nvSpPr>
          <p:cNvPr id="33" name="Shape 33"/>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4" name="Shape 3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7" name="Shape 37"/>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38" name="Shape 38"/>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39" name="Shape 39"/>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0" name="Shape 40"/>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1" name="Shape 4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x="0" y="0"/>
          <a:ext cx="0" cy="0"/>
          <a:chOff x="0" y="0"/>
          <a:chExt cx="0" cy="0"/>
        </a:xfrm>
      </p:grpSpPr>
      <p:sp>
        <p:nvSpPr>
          <p:cNvPr id="43" name="Shape 43"/>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9"/>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61595" lvl="0" marL="161925" marR="0" rtl="0" algn="l">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3175" lvl="1" marL="504825" marR="0" rtl="0" algn="l">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5875" lvl="2" marL="85407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57150" lvl="3" marL="1200150" marR="0" rtl="0" algn="l">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34925" lvl="4" marL="15335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34925" lvl="5" marL="19907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34925" lvl="6" marL="24479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34925" lvl="7" marL="29051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34925" lvl="8" marL="33623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fr-FR" sz="1000">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1.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6" cy="387350"/>
          </a:xfrm>
          <a:prstGeom prst="rect">
            <a:avLst/>
          </a:prstGeom>
          <a:noFill/>
          <a:ln>
            <a:noFill/>
          </a:ln>
        </p:spPr>
      </p:pic>
      <p:sp>
        <p:nvSpPr>
          <p:cNvPr id="7" name="Shape 7"/>
          <p:cNvSpPr/>
          <p:nvPr/>
        </p:nvSpPr>
        <p:spPr>
          <a:xfrm>
            <a:off x="4763" y="6473825"/>
            <a:ext cx="9139236" cy="384174"/>
          </a:xfrm>
          <a:prstGeom prst="rect">
            <a:avLst/>
          </a:prstGeom>
          <a:solidFill>
            <a:srgbClr val="6666FF"/>
          </a:solidFill>
          <a:ln>
            <a:noFill/>
          </a:ln>
        </p:spPr>
        <p:txBody>
          <a:bodyPr anchorCtr="0" anchor="ctr" bIns="45700" lIns="91425" rIns="91425" tIns="45700">
            <a:noAutofit/>
          </a:bodyPr>
          <a:lstStyle/>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spcAft>
                <a:spcPts val="0"/>
              </a:spcAft>
              <a:buSzPct val="25000"/>
              <a:buNone/>
            </a:pPr>
            <a:fld id="{00000000-1234-1234-1234-123412341234}" type="slidenum">
              <a:rPr b="1" i="0" lang="fr-FR"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9"/>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spcBef>
                <a:spcPts val="0"/>
              </a:spcBef>
              <a:buSzPct val="25000"/>
              <a:buNone/>
            </a:pPr>
            <a:r>
              <a:rPr b="1" i="0" lang="fr-FR" sz="1100" u="none" cap="none" strike="noStrike">
                <a:solidFill>
                  <a:srgbClr val="FFFFFF"/>
                </a:solidFill>
                <a:latin typeface="Calibri"/>
                <a:ea typeface="Calibri"/>
                <a:cs typeface="Calibri"/>
                <a:sym typeface="Calibri"/>
              </a:rPr>
              <a:t>© </a:t>
            </a:r>
            <a:r>
              <a:rPr b="0" i="0" lang="fr-FR"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7.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9.jpg"/><Relationship Id="rId4" Type="http://schemas.openxmlformats.org/officeDocument/2006/relationships/image" Target="../media/image1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jpg"/><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0.jpg"/><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7.jpg"/><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5.jpg"/><Relationship Id="rId4" Type="http://schemas.openxmlformats.org/officeDocument/2006/relationships/image" Target="../media/image1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pic>
        <p:nvPicPr>
          <p:cNvPr id="69" name="Shape 69"/>
          <p:cNvPicPr preferRelativeResize="0"/>
          <p:nvPr/>
        </p:nvPicPr>
        <p:blipFill rotWithShape="1">
          <a:blip r:embed="rId3">
            <a:alphaModFix/>
          </a:blip>
          <a:srcRect b="0" l="0" r="0" t="0"/>
          <a:stretch/>
        </p:blipFill>
        <p:spPr>
          <a:xfrm>
            <a:off x="762000" y="381000"/>
            <a:ext cx="7619999" cy="6096000"/>
          </a:xfrm>
          <a:prstGeom prst="rect">
            <a:avLst/>
          </a:prstGeom>
          <a:noFill/>
          <a:ln>
            <a:noFill/>
          </a:ln>
        </p:spPr>
      </p:pic>
      <p:sp>
        <p:nvSpPr>
          <p:cNvPr id="70" name="Shape 70"/>
          <p:cNvSpPr txBox="1"/>
          <p:nvPr>
            <p:ph idx="1" type="body"/>
          </p:nvPr>
        </p:nvSpPr>
        <p:spPr>
          <a:xfrm>
            <a:off x="698500" y="914400"/>
            <a:ext cx="8108950" cy="5173662"/>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3600" u="none" cap="none" strike="noStrike">
                <a:solidFill>
                  <a:srgbClr val="000000"/>
                </a:solidFill>
                <a:latin typeface="Arial"/>
                <a:ea typeface="Arial"/>
                <a:cs typeface="Arial"/>
                <a:sym typeface="Arial"/>
              </a:rPr>
              <a:t>	</a:t>
            </a:r>
            <a:r>
              <a:rPr b="0" i="0" lang="fr-FR" sz="3600" u="none" cap="none" strike="noStrike">
                <a:solidFill>
                  <a:schemeClr val="lt1"/>
                </a:solidFill>
                <a:latin typeface="Arial"/>
                <a:ea typeface="Arial"/>
                <a:cs typeface="Arial"/>
                <a:sym typeface="Arial"/>
              </a:rPr>
              <a:t>Das Genie von Beethoven</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2" name="Shape 132"/>
        <p:cNvGrpSpPr/>
        <p:nvPr/>
      </p:nvGrpSpPr>
      <p:grpSpPr>
        <a:xfrm>
          <a:off x="0" y="0"/>
          <a:ext cx="0" cy="0"/>
          <a:chOff x="0" y="0"/>
          <a:chExt cx="0" cy="0"/>
        </a:xfrm>
      </p:grpSpPr>
      <p:sp>
        <p:nvSpPr>
          <p:cNvPr id="133" name="Shape 133"/>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134" name="Shape 134"/>
          <p:cNvSpPr txBox="1"/>
          <p:nvPr>
            <p:ph idx="1" type="body"/>
          </p:nvPr>
        </p:nvSpPr>
        <p:spPr>
          <a:xfrm>
            <a:off x="304800" y="838200"/>
            <a:ext cx="8502649" cy="5249863"/>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Sein letztes Werk, ein Streichquartett,</a:t>
            </a: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 vollendete er 1826. </a:t>
            </a: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Er starb </a:t>
            </a:r>
            <a:r>
              <a:rPr b="1" i="0" lang="fr-FR" sz="1800" u="none" cap="none" strike="noStrike">
                <a:solidFill>
                  <a:srgbClr val="000000"/>
                </a:solidFill>
                <a:latin typeface="Arial"/>
                <a:ea typeface="Arial"/>
                <a:cs typeface="Arial"/>
                <a:sym typeface="Arial"/>
              </a:rPr>
              <a:t>am 26. März 1827</a:t>
            </a:r>
            <a:r>
              <a:rPr b="0" i="0" lang="fr-FR" sz="1800" u="none" cap="none" strike="noStrike">
                <a:solidFill>
                  <a:srgbClr val="000000"/>
                </a:solidFill>
                <a:latin typeface="Arial"/>
                <a:ea typeface="Arial"/>
                <a:cs typeface="Arial"/>
                <a:sym typeface="Arial"/>
              </a:rPr>
              <a:t>, </a:t>
            </a: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wahrscheinlich an Leberzirrhose. </a:t>
            </a: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Am Tag seiner Beerdigung blieben</a:t>
            </a: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 die Schulen in Wien geschlossen. </a:t>
            </a: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20.000 Menschen gaben ihm </a:t>
            </a: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sein letztes Geleit. </a:t>
            </a:r>
            <a:br>
              <a:rPr b="0" i="0" lang="fr-FR" sz="1800" u="none" cap="none" strike="noStrike">
                <a:solidFill>
                  <a:srgbClr val="000000"/>
                </a:solidFill>
                <a:latin typeface="Arial"/>
                <a:ea typeface="Arial"/>
                <a:cs typeface="Arial"/>
                <a:sym typeface="Arial"/>
              </a:rPr>
            </a:b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br>
              <a:rPr b="0" i="0" lang="fr-FR" sz="1800" u="none" cap="none" strike="noStrike">
                <a:solidFill>
                  <a:srgbClr val="000000"/>
                </a:solidFill>
                <a:latin typeface="Arial"/>
                <a:ea typeface="Arial"/>
                <a:cs typeface="Arial"/>
                <a:sym typeface="Arial"/>
              </a:rPr>
            </a:br>
            <a:r>
              <a:rPr b="0" i="0" lang="fr-FR" sz="1800" u="none" cap="none" strike="noStrike">
                <a:solidFill>
                  <a:srgbClr val="000000"/>
                </a:solidFill>
                <a:latin typeface="Arial"/>
                <a:ea typeface="Arial"/>
                <a:cs typeface="Arial"/>
                <a:sym typeface="Arial"/>
              </a:rPr>
              <a:t>Beethoven war sein Leben lang ein Rebell gewesen. Mit seinem Aufbegehren gegen die Form und seiner Konzentration auf die persönliche Aussage in der Musik schlug er die Brücke von der Klassik zur Romantik.</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p:txBody>
      </p:sp>
      <p:pic>
        <p:nvPicPr>
          <p:cNvPr id="135" name="Shape 135"/>
          <p:cNvPicPr preferRelativeResize="0"/>
          <p:nvPr/>
        </p:nvPicPr>
        <p:blipFill rotWithShape="1">
          <a:blip r:embed="rId3">
            <a:alphaModFix/>
          </a:blip>
          <a:srcRect b="0" l="0" r="0" t="0"/>
          <a:stretch/>
        </p:blipFill>
        <p:spPr>
          <a:xfrm>
            <a:off x="4038600" y="1295400"/>
            <a:ext cx="4449486" cy="3437371"/>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141" name="Shape 141"/>
          <p:cNvSpPr txBox="1"/>
          <p:nvPr>
            <p:ph idx="1" type="body"/>
          </p:nvPr>
        </p:nvSpPr>
        <p:spPr>
          <a:xfrm>
            <a:off x="533400" y="914400"/>
            <a:ext cx="8274049" cy="5173662"/>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fr-FR" sz="2400" u="none" cap="none" strike="noStrike">
                <a:solidFill>
                  <a:srgbClr val="000000"/>
                </a:solidFill>
                <a:latin typeface="Arial"/>
                <a:ea typeface="Arial"/>
                <a:cs typeface="Arial"/>
                <a:sym typeface="Arial"/>
              </a:rPr>
              <a:t>Berühmte Werke Beethovens</a:t>
            </a:r>
          </a:p>
          <a:p>
            <a:pPr indent="0" lvl="0" marL="0" marR="0" rtl="0" algn="l">
              <a:spcBef>
                <a:spcPts val="400"/>
              </a:spcBef>
              <a:spcAft>
                <a:spcPts val="0"/>
              </a:spcAft>
              <a:buClr>
                <a:srgbClr val="7889FB"/>
              </a:buClr>
              <a:buSzPct val="25000"/>
              <a:buFont typeface="Noto Sans Symbols"/>
              <a:buNone/>
            </a:pPr>
            <a:r>
              <a:t/>
            </a:r>
            <a:endParaRPr b="1" i="0" sz="24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Pastorale</a:t>
            </a: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Sinfonie Nr. 9</a:t>
            </a: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Klavierkonzert Nr. 5</a:t>
            </a: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Cellosonate op. 69</a:t>
            </a: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Kreutzer-Sonate</a:t>
            </a: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Rasumowsky-Quartette</a:t>
            </a: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Mondscheinsonate</a:t>
            </a: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Waldstein-Sonate</a:t>
            </a: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Hammerklaviersonate</a:t>
            </a:r>
          </a:p>
          <a:p>
            <a:pPr indent="-161925" lvl="0" marL="161925" marR="0" rtl="0" algn="l">
              <a:spcBef>
                <a:spcPts val="400"/>
              </a:spcBef>
              <a:spcAft>
                <a:spcPts val="0"/>
              </a:spcAft>
              <a:buClr>
                <a:srgbClr val="7889FB"/>
              </a:buClr>
              <a:buSzPct val="110000"/>
              <a:buFont typeface="Arial"/>
              <a:buChar char="•"/>
            </a:pPr>
            <a:r>
              <a:rPr b="0" i="0" lang="fr-FR" sz="2400" u="none" cap="none" strike="noStrike">
                <a:solidFill>
                  <a:srgbClr val="000000"/>
                </a:solidFill>
                <a:latin typeface="Arial"/>
                <a:ea typeface="Arial"/>
                <a:cs typeface="Arial"/>
                <a:sym typeface="Arial"/>
              </a:rPr>
              <a:t>"An die ferne Geliebte"</a:t>
            </a:r>
          </a:p>
          <a:p>
            <a:pPr indent="0" lvl="0" marL="0" marR="0" rtl="0" algn="l">
              <a:spcBef>
                <a:spcPts val="400"/>
              </a:spcBef>
              <a:spcAft>
                <a:spcPts val="0"/>
              </a:spcAft>
              <a:buClr>
                <a:srgbClr val="7889FB"/>
              </a:buClr>
              <a:buSzPct val="25000"/>
              <a:buFont typeface="Noto Sans Symbols"/>
              <a:buNone/>
            </a:pPr>
            <a:br>
              <a:rPr b="0" i="0" lang="fr-FR" sz="1600" u="none" cap="none" strike="noStrike">
                <a:solidFill>
                  <a:srgbClr val="000000"/>
                </a:solidFill>
                <a:latin typeface="Arial"/>
                <a:ea typeface="Arial"/>
                <a:cs typeface="Arial"/>
                <a:sym typeface="Arial"/>
              </a:rPr>
            </a:b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x="0" y="0"/>
          <a:ext cx="0" cy="0"/>
          <a:chOff x="0" y="0"/>
          <a:chExt cx="0" cy="0"/>
        </a:xfrm>
      </p:grpSpPr>
      <p:sp>
        <p:nvSpPr>
          <p:cNvPr id="146" name="Shape 146"/>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147" name="Shape 147"/>
          <p:cNvSpPr txBox="1"/>
          <p:nvPr>
            <p:ph idx="1" type="body"/>
          </p:nvPr>
        </p:nvSpPr>
        <p:spPr>
          <a:xfrm>
            <a:off x="381000" y="1066800"/>
            <a:ext cx="8610599" cy="5021263"/>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2800" u="none" cap="none" strike="noStrike">
                <a:solidFill>
                  <a:srgbClr val="000000"/>
                </a:solidFill>
                <a:latin typeface="Arial"/>
                <a:ea typeface="Arial"/>
                <a:cs typeface="Arial"/>
                <a:sym typeface="Arial"/>
              </a:rPr>
              <a:t>Was wissen Sie jetzt über den großen Komponisten der Wiener Klassik?</a:t>
            </a:r>
          </a:p>
          <a:p>
            <a:pPr indent="0" lvl="0" marL="0" marR="0" rtl="0" algn="l">
              <a:spcBef>
                <a:spcPts val="400"/>
              </a:spcBef>
              <a:spcAft>
                <a:spcPts val="0"/>
              </a:spcAft>
              <a:buClr>
                <a:srgbClr val="7889FB"/>
              </a:buClr>
              <a:buSzPct val="25000"/>
              <a:buFont typeface="Noto Sans Symbols"/>
              <a:buNone/>
            </a:pPr>
            <a:r>
              <a:rPr b="0" i="0" lang="fr-FR" sz="2000" u="none" cap="none" strike="noStrike">
                <a:solidFill>
                  <a:srgbClr val="000000"/>
                </a:solidFill>
                <a:latin typeface="Arial"/>
                <a:ea typeface="Arial"/>
                <a:cs typeface="Arial"/>
                <a:sym typeface="Arial"/>
              </a:rPr>
              <a:t> </a:t>
            </a: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457200" lvl="0" marL="457200" marR="0" rtl="0" algn="l">
              <a:spcBef>
                <a:spcPts val="400"/>
              </a:spcBef>
              <a:spcAft>
                <a:spcPts val="0"/>
              </a:spcAft>
              <a:buClr>
                <a:srgbClr val="7889FB"/>
              </a:buClr>
              <a:buSzPct val="110000"/>
              <a:buFont typeface="Arial"/>
              <a:buAutoNum type="arabicPeriod"/>
            </a:pPr>
            <a:r>
              <a:rPr b="0" i="0" lang="fr-FR" sz="2000" u="none" cap="none" strike="noStrike">
                <a:solidFill>
                  <a:srgbClr val="000000"/>
                </a:solidFill>
                <a:latin typeface="Arial"/>
                <a:ea typeface="Arial"/>
                <a:cs typeface="Arial"/>
                <a:sym typeface="Arial"/>
              </a:rPr>
              <a:t>Wann und wo ist Ludwig van Beethoven geboren?</a:t>
            </a:r>
          </a:p>
          <a:p>
            <a:pPr indent="-457200" lvl="0" marL="457200" marR="0" rtl="0" algn="l">
              <a:spcBef>
                <a:spcPts val="400"/>
              </a:spcBef>
              <a:spcAft>
                <a:spcPts val="0"/>
              </a:spcAft>
              <a:buClr>
                <a:srgbClr val="7889FB"/>
              </a:buClr>
              <a:buSzPct val="110000"/>
              <a:buFont typeface="Arial"/>
              <a:buAutoNum type="arabicPeriod"/>
            </a:pPr>
            <a:r>
              <a:rPr b="0" i="0" lang="fr-FR" sz="2000" u="none" cap="none" strike="noStrike">
                <a:solidFill>
                  <a:srgbClr val="000000"/>
                </a:solidFill>
                <a:latin typeface="Arial"/>
                <a:ea typeface="Arial"/>
                <a:cs typeface="Arial"/>
                <a:sym typeface="Arial"/>
              </a:rPr>
              <a:t>Hatte er warme und gute Verhältnisse in der Familie?</a:t>
            </a:r>
          </a:p>
          <a:p>
            <a:pPr indent="-457200" lvl="0" marL="457200" marR="0" rtl="0" algn="l">
              <a:spcBef>
                <a:spcPts val="400"/>
              </a:spcBef>
              <a:spcAft>
                <a:spcPts val="0"/>
              </a:spcAft>
              <a:buClr>
                <a:srgbClr val="7889FB"/>
              </a:buClr>
              <a:buSzPct val="110000"/>
              <a:buFont typeface="Arial"/>
              <a:buAutoNum type="arabicPeriod"/>
            </a:pPr>
            <a:r>
              <a:rPr b="0" i="0" lang="fr-FR" sz="2000" u="none" cap="none" strike="noStrike">
                <a:solidFill>
                  <a:srgbClr val="000000"/>
                </a:solidFill>
                <a:latin typeface="Arial"/>
                <a:ea typeface="Arial"/>
                <a:cs typeface="Arial"/>
                <a:sym typeface="Arial"/>
              </a:rPr>
              <a:t>Wie viele Geschwister hatte Beethoven?</a:t>
            </a:r>
          </a:p>
          <a:p>
            <a:pPr indent="-457200" lvl="0" marL="457200" marR="0" rtl="0" algn="l">
              <a:spcBef>
                <a:spcPts val="400"/>
              </a:spcBef>
              <a:spcAft>
                <a:spcPts val="0"/>
              </a:spcAft>
              <a:buClr>
                <a:srgbClr val="7889FB"/>
              </a:buClr>
              <a:buSzPct val="110000"/>
              <a:buFont typeface="Arial"/>
              <a:buAutoNum type="arabicPeriod"/>
            </a:pPr>
            <a:r>
              <a:rPr b="0" i="0" lang="fr-FR" sz="2000" u="none" cap="none" strike="noStrike">
                <a:solidFill>
                  <a:srgbClr val="000000"/>
                </a:solidFill>
                <a:latin typeface="Arial"/>
                <a:ea typeface="Arial"/>
                <a:cs typeface="Arial"/>
                <a:sym typeface="Arial"/>
              </a:rPr>
              <a:t>Hatte er einen guten Vater?</a:t>
            </a:r>
          </a:p>
          <a:p>
            <a:pPr indent="-457200" lvl="0" marL="457200" marR="0" rtl="0" algn="l">
              <a:spcBef>
                <a:spcPts val="400"/>
              </a:spcBef>
              <a:spcAft>
                <a:spcPts val="0"/>
              </a:spcAft>
              <a:buClr>
                <a:srgbClr val="7889FB"/>
              </a:buClr>
              <a:buSzPct val="110000"/>
              <a:buFont typeface="Arial"/>
              <a:buAutoNum type="arabicPeriod"/>
            </a:pPr>
            <a:r>
              <a:rPr b="0" i="0" lang="fr-FR" sz="2000" u="none" cap="none" strike="noStrike">
                <a:solidFill>
                  <a:srgbClr val="000000"/>
                </a:solidFill>
                <a:latin typeface="Arial"/>
                <a:ea typeface="Arial"/>
                <a:cs typeface="Arial"/>
                <a:sym typeface="Arial"/>
              </a:rPr>
              <a:t>Welche schwere Krankheit hatte der Komponist?</a:t>
            </a:r>
          </a:p>
          <a:p>
            <a:pPr indent="-457200" lvl="0" marL="457200" marR="0" rtl="0" algn="l">
              <a:spcBef>
                <a:spcPts val="400"/>
              </a:spcBef>
              <a:spcAft>
                <a:spcPts val="0"/>
              </a:spcAft>
              <a:buClr>
                <a:srgbClr val="7889FB"/>
              </a:buClr>
              <a:buSzPct val="110000"/>
              <a:buFont typeface="Arial"/>
              <a:buAutoNum type="arabicPeriod"/>
            </a:pPr>
            <a:r>
              <a:rPr b="0" i="0" lang="fr-FR" sz="2000" u="none" cap="none" strike="noStrike">
                <a:solidFill>
                  <a:srgbClr val="000000"/>
                </a:solidFill>
                <a:latin typeface="Arial"/>
                <a:ea typeface="Arial"/>
                <a:cs typeface="Arial"/>
                <a:sym typeface="Arial"/>
              </a:rPr>
              <a:t>War er geheiratet? Hatte er Kinder?</a:t>
            </a:r>
          </a:p>
          <a:p>
            <a:pPr indent="-457200" lvl="0" marL="457200" marR="0" rtl="0" algn="l">
              <a:spcBef>
                <a:spcPts val="400"/>
              </a:spcBef>
              <a:spcAft>
                <a:spcPts val="0"/>
              </a:spcAft>
              <a:buClr>
                <a:srgbClr val="7889FB"/>
              </a:buClr>
              <a:buSzPct val="110000"/>
              <a:buFont typeface="Arial"/>
              <a:buAutoNum type="arabicPeriod"/>
            </a:pPr>
            <a:r>
              <a:rPr b="0" i="0" lang="fr-FR" sz="2000" u="none" cap="none" strike="noStrike">
                <a:solidFill>
                  <a:srgbClr val="000000"/>
                </a:solidFill>
                <a:latin typeface="Arial"/>
                <a:ea typeface="Arial"/>
                <a:cs typeface="Arial"/>
                <a:sym typeface="Arial"/>
              </a:rPr>
              <a:t>Welche Werke von Ludwig van Beethoven kennen Sie?</a:t>
            </a:r>
          </a:p>
          <a:p>
            <a:pPr indent="-457200" lvl="0" marL="457200" marR="0" rtl="0" algn="l">
              <a:spcBef>
                <a:spcPts val="400"/>
              </a:spcBef>
              <a:spcAft>
                <a:spcPts val="0"/>
              </a:spcAft>
              <a:buClr>
                <a:srgbClr val="7889FB"/>
              </a:buClr>
              <a:buSzPct val="110000"/>
              <a:buFont typeface="Arial"/>
              <a:buNone/>
            </a:pPr>
            <a:r>
              <a:t/>
            </a:r>
            <a:endParaRPr b="0" i="0" sz="2000" u="none" cap="none" strike="noStrike">
              <a:solidFill>
                <a:srgbClr val="000000"/>
              </a:solidFill>
              <a:latin typeface="Arial"/>
              <a:ea typeface="Arial"/>
              <a:cs typeface="Arial"/>
              <a:sym typeface="Arial"/>
            </a:endParaRPr>
          </a:p>
          <a:p>
            <a:pPr indent="-457200" lvl="0" marL="457200" marR="0" rtl="0" algn="l">
              <a:spcBef>
                <a:spcPts val="400"/>
              </a:spcBef>
              <a:spcAft>
                <a:spcPts val="0"/>
              </a:spcAft>
              <a:buClr>
                <a:srgbClr val="7889FB"/>
              </a:buClr>
              <a:buSzPct val="110000"/>
              <a:buFont typeface="Arial"/>
              <a:buNone/>
            </a:pPr>
            <a:r>
              <a:t/>
            </a:r>
            <a:endParaRPr b="0" i="0" sz="2000" u="none" cap="none" strike="noStrike">
              <a:solidFill>
                <a:srgbClr val="000000"/>
              </a:solidFill>
              <a:latin typeface="Arial"/>
              <a:ea typeface="Arial"/>
              <a:cs typeface="Arial"/>
              <a:sym typeface="Arial"/>
            </a:endParaRPr>
          </a:p>
          <a:p>
            <a:pPr indent="-457200" lvl="0" marL="457200" marR="0" rtl="0" algn="l">
              <a:spcBef>
                <a:spcPts val="400"/>
              </a:spcBef>
              <a:spcAft>
                <a:spcPts val="0"/>
              </a:spcAft>
              <a:buClr>
                <a:srgbClr val="7889FB"/>
              </a:buClr>
              <a:buSzPct val="110000"/>
              <a:buFont typeface="Arial"/>
              <a:buNone/>
            </a:pPr>
            <a:r>
              <a:t/>
            </a:r>
            <a:endParaRPr b="0" i="0" sz="2000" u="none" cap="none" strike="noStrike">
              <a:solidFill>
                <a:srgbClr val="000000"/>
              </a:solidFill>
              <a:latin typeface="Arial"/>
              <a:ea typeface="Arial"/>
              <a:cs typeface="Arial"/>
              <a:sym typeface="Arial"/>
            </a:endParaRPr>
          </a:p>
          <a:p>
            <a:pPr indent="-457200" lvl="0" marL="457200" marR="0" rtl="0" algn="l">
              <a:spcBef>
                <a:spcPts val="400"/>
              </a:spcBef>
              <a:spcAft>
                <a:spcPts val="0"/>
              </a:spcAft>
              <a:buClr>
                <a:srgbClr val="7889FB"/>
              </a:buClr>
              <a:buSzPct val="110000"/>
              <a:buFont typeface="Arial"/>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x="0" y="0"/>
          <a:ext cx="0" cy="0"/>
          <a:chOff x="0" y="0"/>
          <a:chExt cx="0" cy="0"/>
        </a:xfrm>
      </p:grpSpPr>
      <p:sp>
        <p:nvSpPr>
          <p:cNvPr id="75" name="Shape 75"/>
          <p:cNvSpPr txBox="1"/>
          <p:nvPr>
            <p:ph idx="1" type="body"/>
          </p:nvPr>
        </p:nvSpPr>
        <p:spPr>
          <a:xfrm>
            <a:off x="609600" y="762000"/>
            <a:ext cx="8197849" cy="5326063"/>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1" i="0" lang="fr-FR" sz="2000" u="none" cap="none" strike="noStrike">
                <a:solidFill>
                  <a:srgbClr val="000000"/>
                </a:solidFill>
                <a:latin typeface="Arial"/>
                <a:ea typeface="Arial"/>
                <a:cs typeface="Arial"/>
                <a:sym typeface="Arial"/>
              </a:rPr>
              <a:t>Ludwig van Beethoven </a:t>
            </a:r>
            <a:r>
              <a:rPr b="0" i="0" lang="fr-FR" sz="2000" u="none" cap="none" strike="noStrike">
                <a:solidFill>
                  <a:srgbClr val="000000"/>
                </a:solidFill>
                <a:latin typeface="Arial"/>
                <a:ea typeface="Arial"/>
                <a:cs typeface="Arial"/>
                <a:sym typeface="Arial"/>
              </a:rPr>
              <a:t>wurde 1770 in Bonn geboren, damals noch eine unbekannte Kleinstadt. </a:t>
            </a:r>
          </a:p>
        </p:txBody>
      </p:sp>
      <p:pic>
        <p:nvPicPr>
          <p:cNvPr id="76" name="Shape 76"/>
          <p:cNvPicPr preferRelativeResize="0"/>
          <p:nvPr/>
        </p:nvPicPr>
        <p:blipFill rotWithShape="1">
          <a:blip r:embed="rId3">
            <a:alphaModFix/>
          </a:blip>
          <a:srcRect b="0" l="0" r="0" t="0"/>
          <a:stretch/>
        </p:blipFill>
        <p:spPr>
          <a:xfrm>
            <a:off x="3787035" y="1828800"/>
            <a:ext cx="5333999" cy="4553727"/>
          </a:xfrm>
          <a:prstGeom prst="rect">
            <a:avLst/>
          </a:prstGeom>
          <a:noFill/>
          <a:ln>
            <a:noFill/>
          </a:ln>
        </p:spPr>
      </p:pic>
      <p:pic>
        <p:nvPicPr>
          <p:cNvPr id="77" name="Shape 77"/>
          <p:cNvPicPr preferRelativeResize="0"/>
          <p:nvPr/>
        </p:nvPicPr>
        <p:blipFill rotWithShape="1">
          <a:blip r:embed="rId4">
            <a:alphaModFix/>
          </a:blip>
          <a:srcRect b="0" l="0" r="0" t="0"/>
          <a:stretch/>
        </p:blipFill>
        <p:spPr>
          <a:xfrm>
            <a:off x="228600" y="2499200"/>
            <a:ext cx="3332196" cy="298856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idx="1" type="body"/>
          </p:nvPr>
        </p:nvSpPr>
        <p:spPr>
          <a:xfrm>
            <a:off x="381000" y="617537"/>
            <a:ext cx="8426450" cy="5478463"/>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2000" u="none" cap="none" strike="noStrike">
                <a:solidFill>
                  <a:srgbClr val="000000"/>
                </a:solidFill>
                <a:latin typeface="Arial"/>
                <a:ea typeface="Arial"/>
                <a:cs typeface="Arial"/>
                <a:sym typeface="Arial"/>
              </a:rPr>
              <a:t>Er stammte aus einer Musikerfamilie. Vater und Großvater waren Sänger im kurfürstlichen Orchester. </a:t>
            </a: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2000" u="none" cap="none" strike="noStrike">
                <a:solidFill>
                  <a:srgbClr val="000000"/>
                </a:solidFill>
                <a:latin typeface="Arial"/>
                <a:ea typeface="Arial"/>
                <a:cs typeface="Arial"/>
                <a:sym typeface="Arial"/>
              </a:rPr>
              <a:t>					   </a:t>
            </a:r>
            <a:r>
              <a:rPr b="0" i="0" lang="fr-FR" sz="1600" u="none" cap="none" strike="noStrike">
                <a:solidFill>
                  <a:srgbClr val="000000"/>
                </a:solidFill>
                <a:latin typeface="Arial"/>
                <a:ea typeface="Arial"/>
                <a:cs typeface="Arial"/>
                <a:sym typeface="Arial"/>
              </a:rPr>
              <a:t>Johann van Beethoven</a:t>
            </a: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20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2000" u="none" cap="none" strike="noStrike">
                <a:solidFill>
                  <a:srgbClr val="000000"/>
                </a:solidFill>
                <a:latin typeface="Arial"/>
                <a:ea typeface="Arial"/>
                <a:cs typeface="Arial"/>
                <a:sym typeface="Arial"/>
              </a:rPr>
              <a:t>Sein Vater war sehr ehrgeizig: Am liebsten wollte er aus seinem Sohn ein </a:t>
            </a:r>
            <a:r>
              <a:rPr b="1" i="0" lang="fr-FR" sz="2000" u="none" cap="none" strike="noStrike">
                <a:solidFill>
                  <a:srgbClr val="000000"/>
                </a:solidFill>
                <a:latin typeface="Arial"/>
                <a:ea typeface="Arial"/>
                <a:cs typeface="Arial"/>
                <a:sym typeface="Arial"/>
              </a:rPr>
              <a:t>Wunderkind wie Mozart </a:t>
            </a:r>
            <a:r>
              <a:rPr b="0" i="0" lang="fr-FR" sz="2000" u="none" cap="none" strike="noStrike">
                <a:solidFill>
                  <a:srgbClr val="000000"/>
                </a:solidFill>
                <a:latin typeface="Arial"/>
                <a:ea typeface="Arial"/>
                <a:cs typeface="Arial"/>
                <a:sym typeface="Arial"/>
              </a:rPr>
              <a:t>machen. Schon mit 4 Jahren musste der kleine Ludwig, auf einem Stuhl stehend, Klavier spielen. Oft wurde er nachts zum Üben vom betrunken heimkommenden Vater aus dem Schlaf gezerrt. </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pic>
        <p:nvPicPr>
          <p:cNvPr id="83" name="Shape 83"/>
          <p:cNvPicPr preferRelativeResize="0"/>
          <p:nvPr/>
        </p:nvPicPr>
        <p:blipFill rotWithShape="1">
          <a:blip r:embed="rId3">
            <a:alphaModFix/>
          </a:blip>
          <a:srcRect b="0" l="0" r="0" t="0"/>
          <a:stretch/>
        </p:blipFill>
        <p:spPr>
          <a:xfrm>
            <a:off x="628650" y="1447800"/>
            <a:ext cx="2095499" cy="2790825"/>
          </a:xfrm>
          <a:prstGeom prst="rect">
            <a:avLst/>
          </a:prstGeom>
          <a:noFill/>
          <a:ln>
            <a:noFill/>
          </a:ln>
        </p:spPr>
      </p:pic>
      <p:pic>
        <p:nvPicPr>
          <p:cNvPr id="84" name="Shape 84"/>
          <p:cNvPicPr preferRelativeResize="0"/>
          <p:nvPr/>
        </p:nvPicPr>
        <p:blipFill rotWithShape="1">
          <a:blip r:embed="rId4">
            <a:alphaModFix/>
          </a:blip>
          <a:srcRect b="0" l="0" r="0" t="0"/>
          <a:stretch/>
        </p:blipFill>
        <p:spPr>
          <a:xfrm>
            <a:off x="5334000" y="1908088"/>
            <a:ext cx="3505200" cy="2336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x="0" y="0"/>
          <a:ext cx="0" cy="0"/>
          <a:chOff x="0" y="0"/>
          <a:chExt cx="0" cy="0"/>
        </a:xfrm>
      </p:grpSpPr>
      <p:sp>
        <p:nvSpPr>
          <p:cNvPr id="89" name="Shape 89"/>
          <p:cNvSpPr txBox="1"/>
          <p:nvPr>
            <p:ph idx="1" type="body"/>
          </p:nvPr>
        </p:nvSpPr>
        <p:spPr>
          <a:xfrm>
            <a:off x="304800" y="609600"/>
            <a:ext cx="8502649" cy="5478463"/>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Als Ludwig van Beethoven 12 Jahre alt war, hatte der Vater die Familie so weit in den Ruin getrieben, dass Ludwig mitverdienen musste - zunächst als Gehilfe seines Lehrers, des Hoforganisten Christian Gottlob Neefe, dann als kurfürstlicher Hilfsorganist mit 150 Gulden Monatsgehalt. </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br>
              <a:rPr b="0" i="0" lang="fr-FR" sz="1600" u="none" cap="none" strike="noStrike">
                <a:solidFill>
                  <a:srgbClr val="000000"/>
                </a:solidFill>
                <a:latin typeface="Arial"/>
                <a:ea typeface="Arial"/>
                <a:cs typeface="Arial"/>
                <a:sym typeface="Arial"/>
              </a:rPr>
            </a:br>
            <a:br>
              <a:rPr b="0" i="0" lang="fr-FR" sz="1600" u="none" cap="none" strike="noStrike">
                <a:solidFill>
                  <a:srgbClr val="000000"/>
                </a:solidFill>
                <a:latin typeface="Arial"/>
                <a:ea typeface="Arial"/>
                <a:cs typeface="Arial"/>
                <a:sym typeface="Arial"/>
              </a:rPr>
            </a:br>
            <a:r>
              <a:rPr b="0" i="0" lang="fr-FR" sz="1600" u="none" cap="none" strike="noStrike">
                <a:solidFill>
                  <a:srgbClr val="000000"/>
                </a:solidFill>
                <a:latin typeface="Arial"/>
                <a:ea typeface="Arial"/>
                <a:cs typeface="Arial"/>
                <a:sym typeface="Arial"/>
              </a:rPr>
              <a:t>Mit 17 Jahren reist Beethoven in die österreichische Hauptstadt Wien, damals das kulturelle und musikalische Zentrum Europas. Er soll bei Wolfgang Amadeus Mozart studieren. Doch die Reise steht unter keinem guten Stern. Zwar sagt ihm Mozart eine große Zukunft voraus, aber schon nach wenigen Wochen erfährt Beethoven, dass seine Mutter todkrank ist, und kehrt nach Bonn zurück. </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pic>
        <p:nvPicPr>
          <p:cNvPr id="90" name="Shape 90"/>
          <p:cNvPicPr preferRelativeResize="0"/>
          <p:nvPr/>
        </p:nvPicPr>
        <p:blipFill rotWithShape="1">
          <a:blip r:embed="rId3">
            <a:alphaModFix/>
          </a:blip>
          <a:srcRect b="0" l="0" r="0" t="0"/>
          <a:stretch/>
        </p:blipFill>
        <p:spPr>
          <a:xfrm>
            <a:off x="152400" y="1676400"/>
            <a:ext cx="3662818" cy="2479337"/>
          </a:xfrm>
          <a:prstGeom prst="rect">
            <a:avLst/>
          </a:prstGeom>
          <a:noFill/>
          <a:ln>
            <a:noFill/>
          </a:ln>
        </p:spPr>
      </p:pic>
      <p:pic>
        <p:nvPicPr>
          <p:cNvPr id="91" name="Shape 91"/>
          <p:cNvPicPr preferRelativeResize="0"/>
          <p:nvPr/>
        </p:nvPicPr>
        <p:blipFill rotWithShape="1">
          <a:blip r:embed="rId4">
            <a:alphaModFix/>
          </a:blip>
          <a:srcRect b="0" l="0" r="0" t="0"/>
          <a:stretch/>
        </p:blipFill>
        <p:spPr>
          <a:xfrm>
            <a:off x="6629400" y="1567140"/>
            <a:ext cx="2209799" cy="2944232"/>
          </a:xfrm>
          <a:prstGeom prst="rect">
            <a:avLst/>
          </a:prstGeom>
          <a:noFill/>
          <a:ln>
            <a:noFill/>
          </a:ln>
        </p:spPr>
      </p:pic>
      <p:sp>
        <p:nvSpPr>
          <p:cNvPr id="92" name="Shape 92"/>
          <p:cNvSpPr txBox="1"/>
          <p:nvPr/>
        </p:nvSpPr>
        <p:spPr>
          <a:xfrm>
            <a:off x="3962400" y="1676400"/>
            <a:ext cx="2666999" cy="2800766"/>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fr-FR" sz="1600" u="none" cap="none" strike="noStrike">
                <a:solidFill>
                  <a:schemeClr val="dk1"/>
                </a:solidFill>
                <a:latin typeface="Arial"/>
                <a:ea typeface="Arial"/>
                <a:cs typeface="Arial"/>
                <a:sym typeface="Arial"/>
              </a:rPr>
              <a:t>Wien</a:t>
            </a:r>
          </a:p>
          <a:p>
            <a:pPr indent="0" lvl="0" marL="0" marR="0" rtl="0" algn="l">
              <a:spcBef>
                <a:spcPts val="0"/>
              </a:spcBef>
              <a:buNone/>
            </a:pPr>
            <a:r>
              <a:t/>
            </a:r>
            <a:endParaRPr sz="1600">
              <a:solidFill>
                <a:schemeClr val="dk1"/>
              </a:solidFill>
              <a:latin typeface="Arial"/>
              <a:ea typeface="Arial"/>
              <a:cs typeface="Arial"/>
              <a:sym typeface="Arial"/>
            </a:endParaRPr>
          </a:p>
          <a:p>
            <a:pPr indent="0" lvl="0" marL="0" marR="0" rtl="0" algn="l">
              <a:spcBef>
                <a:spcPts val="0"/>
              </a:spcBef>
              <a:buNone/>
            </a:pPr>
            <a:r>
              <a:t/>
            </a:r>
            <a:endParaRPr sz="1600">
              <a:solidFill>
                <a:schemeClr val="dk1"/>
              </a:solidFill>
              <a:latin typeface="Arial"/>
              <a:ea typeface="Arial"/>
              <a:cs typeface="Arial"/>
              <a:sym typeface="Arial"/>
            </a:endParaRPr>
          </a:p>
          <a:p>
            <a:pPr indent="0" lvl="0" marL="0" marR="0" rtl="0" algn="l">
              <a:spcBef>
                <a:spcPts val="0"/>
              </a:spcBef>
              <a:buNone/>
            </a:pPr>
            <a:r>
              <a:t/>
            </a:r>
            <a:endParaRPr sz="1600">
              <a:solidFill>
                <a:schemeClr val="dk1"/>
              </a:solidFill>
              <a:latin typeface="Arial"/>
              <a:ea typeface="Arial"/>
              <a:cs typeface="Arial"/>
              <a:sym typeface="Arial"/>
            </a:endParaRPr>
          </a:p>
          <a:p>
            <a:pPr indent="0" lvl="0" marL="0" marR="0" rtl="0" algn="l">
              <a:spcBef>
                <a:spcPts val="0"/>
              </a:spcBef>
              <a:buNone/>
            </a:pPr>
            <a:r>
              <a:t/>
            </a:r>
            <a:endParaRPr sz="1600">
              <a:solidFill>
                <a:schemeClr val="dk1"/>
              </a:solidFill>
              <a:latin typeface="Arial"/>
              <a:ea typeface="Arial"/>
              <a:cs typeface="Arial"/>
              <a:sym typeface="Arial"/>
            </a:endParaRPr>
          </a:p>
          <a:p>
            <a:pPr indent="0" lvl="0" marL="0" marR="0" rtl="0" algn="l">
              <a:spcBef>
                <a:spcPts val="0"/>
              </a:spcBef>
              <a:buNone/>
            </a:pPr>
            <a:r>
              <a:t/>
            </a:r>
            <a:endParaRPr sz="1600">
              <a:solidFill>
                <a:schemeClr val="dk1"/>
              </a:solidFill>
              <a:latin typeface="Arial"/>
              <a:ea typeface="Arial"/>
              <a:cs typeface="Arial"/>
              <a:sym typeface="Arial"/>
            </a:endParaRPr>
          </a:p>
          <a:p>
            <a:pPr indent="0" lvl="0" marL="0" marR="0" rtl="0" algn="l">
              <a:spcBef>
                <a:spcPts val="0"/>
              </a:spcBef>
              <a:buNone/>
            </a:pPr>
            <a:r>
              <a:t/>
            </a:r>
            <a:endParaRPr sz="1600">
              <a:solidFill>
                <a:schemeClr val="dk1"/>
              </a:solidFill>
              <a:latin typeface="Arial"/>
              <a:ea typeface="Arial"/>
              <a:cs typeface="Arial"/>
              <a:sym typeface="Arial"/>
            </a:endParaRPr>
          </a:p>
          <a:p>
            <a:pPr indent="0" lvl="0" marL="0" marR="0" rtl="0" algn="r">
              <a:spcBef>
                <a:spcPts val="0"/>
              </a:spcBef>
              <a:buNone/>
            </a:pPr>
            <a:r>
              <a:t/>
            </a:r>
            <a:endParaRPr sz="1600">
              <a:solidFill>
                <a:schemeClr val="dk1"/>
              </a:solidFill>
              <a:latin typeface="Arial"/>
              <a:ea typeface="Arial"/>
              <a:cs typeface="Arial"/>
              <a:sym typeface="Arial"/>
            </a:endParaRPr>
          </a:p>
          <a:p>
            <a:pPr indent="0" lvl="0" marL="0" marR="0" rtl="0" algn="r">
              <a:spcBef>
                <a:spcPts val="0"/>
              </a:spcBef>
              <a:buNone/>
            </a:pPr>
            <a:r>
              <a:t/>
            </a:r>
            <a:endParaRPr sz="1600">
              <a:solidFill>
                <a:schemeClr val="dk1"/>
              </a:solidFill>
              <a:latin typeface="Arial"/>
              <a:ea typeface="Arial"/>
              <a:cs typeface="Arial"/>
              <a:sym typeface="Arial"/>
            </a:endParaRPr>
          </a:p>
          <a:p>
            <a:pPr indent="0" lvl="0" marL="0" marR="0" rtl="0" algn="r">
              <a:spcBef>
                <a:spcPts val="0"/>
              </a:spcBef>
              <a:buNone/>
            </a:pPr>
            <a:r>
              <a:t/>
            </a:r>
            <a:endParaRPr sz="1600">
              <a:solidFill>
                <a:schemeClr val="dk1"/>
              </a:solidFill>
              <a:latin typeface="Arial"/>
              <a:ea typeface="Arial"/>
              <a:cs typeface="Arial"/>
              <a:sym typeface="Arial"/>
            </a:endParaRPr>
          </a:p>
          <a:p>
            <a:pPr indent="0" lvl="0" marL="0" marR="0" rtl="0" algn="r">
              <a:spcBef>
                <a:spcPts val="0"/>
              </a:spcBef>
              <a:buSzPct val="25000"/>
              <a:buNone/>
            </a:pPr>
            <a:r>
              <a:rPr lang="fr-FR" sz="1600">
                <a:solidFill>
                  <a:schemeClr val="dk1"/>
                </a:solidFill>
                <a:latin typeface="Arial"/>
                <a:ea typeface="Arial"/>
                <a:cs typeface="Arial"/>
                <a:sym typeface="Arial"/>
              </a:rPr>
              <a:t>Wolfgang Amadeus Mozart</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x="0" y="0"/>
          <a:ext cx="0" cy="0"/>
          <a:chOff x="0" y="0"/>
          <a:chExt cx="0" cy="0"/>
        </a:xfrm>
      </p:grpSpPr>
      <p:sp>
        <p:nvSpPr>
          <p:cNvPr id="97" name="Shape 97"/>
          <p:cNvSpPr txBox="1"/>
          <p:nvPr>
            <p:ph type="title"/>
          </p:nvPr>
        </p:nvSpPr>
        <p:spPr>
          <a:xfrm>
            <a:off x="285719"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SzPct val="25000"/>
              <a:buNone/>
            </a:pPr>
            <a:r>
              <a:t/>
            </a:r>
            <a:endParaRPr b="1" i="0" sz="2000" u="none" cap="none" strike="noStrike">
              <a:solidFill>
                <a:srgbClr val="7889FB"/>
              </a:solidFill>
              <a:latin typeface="Arial"/>
              <a:ea typeface="Arial"/>
              <a:cs typeface="Arial"/>
              <a:sym typeface="Arial"/>
            </a:endParaRPr>
          </a:p>
        </p:txBody>
      </p:sp>
      <p:sp>
        <p:nvSpPr>
          <p:cNvPr id="98" name="Shape 98"/>
          <p:cNvSpPr txBox="1"/>
          <p:nvPr>
            <p:ph idx="1" type="body"/>
          </p:nvPr>
        </p:nvSpPr>
        <p:spPr>
          <a:xfrm>
            <a:off x="381000" y="533400"/>
            <a:ext cx="8426450" cy="5554662"/>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								</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Sein außergewöhnliches Talent erregt die Aufmerksamkeit des österreichischen Komponisten Joseph Haydn, der ihn 1792 nach Wien einlädt. </a:t>
            </a:r>
          </a:p>
          <a:p>
            <a:pPr indent="0" lvl="0" marL="0" marR="0" rtl="0" algn="l">
              <a:spcBef>
                <a:spcPts val="400"/>
              </a:spcBef>
              <a:spcAft>
                <a:spcPts val="0"/>
              </a:spcAft>
              <a:buClr>
                <a:srgbClr val="7889FB"/>
              </a:buClr>
              <a:buSzPct val="25000"/>
              <a:buFont typeface="Noto Sans Symbols"/>
              <a:buNone/>
            </a:pPr>
            <a:br>
              <a:rPr b="0" i="0" lang="fr-FR" sz="1800" u="none" cap="none" strike="noStrike">
                <a:solidFill>
                  <a:srgbClr val="000000"/>
                </a:solidFill>
                <a:latin typeface="Arial"/>
                <a:ea typeface="Arial"/>
                <a:cs typeface="Arial"/>
                <a:sym typeface="Arial"/>
              </a:rPr>
            </a:br>
            <a:r>
              <a:rPr b="0" i="0" lang="fr-FR" sz="1800" u="none" cap="none" strike="noStrike">
                <a:solidFill>
                  <a:srgbClr val="000000"/>
                </a:solidFill>
                <a:latin typeface="Arial"/>
                <a:ea typeface="Arial"/>
                <a:cs typeface="Arial"/>
                <a:sym typeface="Arial"/>
              </a:rPr>
              <a:t>Im Wien des ausgehenden 18. Jahrhunderts wartete man nur auf jemanden wie Beethoven. </a:t>
            </a:r>
            <a:r>
              <a:rPr b="1" i="0" lang="fr-FR" sz="1800" u="none" cap="none" strike="noStrike">
                <a:solidFill>
                  <a:srgbClr val="000000"/>
                </a:solidFill>
                <a:latin typeface="Arial"/>
                <a:ea typeface="Arial"/>
                <a:cs typeface="Arial"/>
                <a:sym typeface="Arial"/>
              </a:rPr>
              <a:t>Wolfgang Amadeus Mozart war 1791 </a:t>
            </a:r>
            <a:r>
              <a:rPr b="0" i="0" lang="fr-FR" sz="1800" u="none" cap="none" strike="noStrike">
                <a:solidFill>
                  <a:srgbClr val="000000"/>
                </a:solidFill>
                <a:latin typeface="Arial"/>
                <a:ea typeface="Arial"/>
                <a:cs typeface="Arial"/>
                <a:sym typeface="Arial"/>
              </a:rPr>
              <a:t>gestorben und die Musikliebhaber der Stadt brauchten ein neues Idol. </a:t>
            </a:r>
          </a:p>
        </p:txBody>
      </p:sp>
      <p:pic>
        <p:nvPicPr>
          <p:cNvPr id="99" name="Shape 99"/>
          <p:cNvPicPr preferRelativeResize="0"/>
          <p:nvPr/>
        </p:nvPicPr>
        <p:blipFill rotWithShape="1">
          <a:blip r:embed="rId3">
            <a:alphaModFix/>
          </a:blip>
          <a:srcRect b="0" l="0" r="0" t="0"/>
          <a:stretch/>
        </p:blipFill>
        <p:spPr>
          <a:xfrm>
            <a:off x="5181600" y="533400"/>
            <a:ext cx="3429000" cy="3429000"/>
          </a:xfrm>
          <a:prstGeom prst="rect">
            <a:avLst/>
          </a:prstGeom>
          <a:noFill/>
          <a:ln>
            <a:noFill/>
          </a:ln>
        </p:spPr>
      </p:pic>
      <p:sp>
        <p:nvSpPr>
          <p:cNvPr id="100" name="Shape 100"/>
          <p:cNvSpPr txBox="1"/>
          <p:nvPr/>
        </p:nvSpPr>
        <p:spPr>
          <a:xfrm>
            <a:off x="304800" y="609600"/>
            <a:ext cx="4419599" cy="4801313"/>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1800">
                <a:solidFill>
                  <a:schemeClr val="dk1"/>
                </a:solidFill>
                <a:latin typeface="Arial"/>
                <a:ea typeface="Arial"/>
                <a:cs typeface="Arial"/>
                <a:sym typeface="Arial"/>
              </a:rPr>
              <a:t>Die Mutter stirbt. Zur Trauer über ihren Tod und der Enttäuschung über die verpasste Chance in Wien kommt eine weitere Last hinzu. Weil der Vater inzwischen gänzlich dem Alkohol verfallen ist, muss Beethoven für die Familie sorgen. </a:t>
            </a:r>
          </a:p>
          <a:p>
            <a:pPr indent="0" lvl="0" marL="0" marR="0" rtl="0" algn="l">
              <a:spcBef>
                <a:spcPts val="0"/>
              </a:spcBef>
              <a:buNone/>
            </a:pPr>
            <a:r>
              <a:t/>
            </a:r>
            <a:endParaRPr sz="1800">
              <a:solidFill>
                <a:schemeClr val="dk1"/>
              </a:solidFill>
              <a:latin typeface="Arial"/>
              <a:ea typeface="Arial"/>
              <a:cs typeface="Arial"/>
              <a:sym typeface="Arial"/>
            </a:endParaRPr>
          </a:p>
          <a:p>
            <a:pPr indent="0" lvl="0" marL="0" marR="0" rtl="0" algn="l">
              <a:spcBef>
                <a:spcPts val="0"/>
              </a:spcBef>
              <a:buSzPct val="25000"/>
              <a:buNone/>
            </a:pPr>
            <a:r>
              <a:rPr lang="fr-FR" sz="1800">
                <a:solidFill>
                  <a:schemeClr val="dk1"/>
                </a:solidFill>
                <a:latin typeface="Arial"/>
                <a:ea typeface="Arial"/>
                <a:cs typeface="Arial"/>
                <a:sym typeface="Arial"/>
              </a:rPr>
              <a:t>Glück im Unglück: Er macht die Bekanntschaft einer reichen Witwe, deren Kinder er unterrichtet und die ihn einflussreichen Persönlichkeiten vorstellt. </a:t>
            </a:r>
            <a:br>
              <a:rPr lang="fr-FR" sz="1800">
                <a:solidFill>
                  <a:schemeClr val="dk1"/>
                </a:solidFill>
                <a:latin typeface="Arial"/>
                <a:ea typeface="Arial"/>
                <a:cs typeface="Arial"/>
                <a:sym typeface="Arial"/>
              </a:rPr>
            </a:br>
          </a:p>
          <a:p>
            <a:pPr indent="0" lvl="0" marL="0" marR="0" rtl="0" algn="l">
              <a:spcBef>
                <a:spcPts val="0"/>
              </a:spcBef>
              <a:buNone/>
            </a:pPr>
            <a:r>
              <a:t/>
            </a:r>
            <a:endParaRPr sz="1800">
              <a:solidFill>
                <a:schemeClr val="dk1"/>
              </a:solidFill>
              <a:latin typeface="Arial"/>
              <a:ea typeface="Arial"/>
              <a:cs typeface="Arial"/>
              <a:sym typeface="Arial"/>
            </a:endParaRPr>
          </a:p>
          <a:p>
            <a:pPr indent="0" lvl="0" marL="0" marR="0" rtl="0" algn="l">
              <a:spcBef>
                <a:spcPts val="0"/>
              </a:spcBef>
              <a:buNone/>
            </a:pPr>
            <a:r>
              <a:t/>
            </a:r>
            <a:endParaRPr sz="1800">
              <a:solidFill>
                <a:schemeClr val="dk1"/>
              </a:solidFill>
              <a:latin typeface="Arial"/>
              <a:ea typeface="Arial"/>
              <a:cs typeface="Arial"/>
              <a:sym typeface="Arial"/>
            </a:endParaRPr>
          </a:p>
          <a:p>
            <a:pPr indent="0" lvl="0" marL="0" marR="0" rtl="0" algn="l">
              <a:spcBef>
                <a:spcPts val="0"/>
              </a:spcBef>
              <a:buNone/>
            </a:pPr>
            <a:r>
              <a:t/>
            </a:r>
            <a:endParaRPr sz="1800">
              <a:solidFill>
                <a:schemeClr val="dk1"/>
              </a:solidFill>
              <a:latin typeface="Arial"/>
              <a:ea typeface="Arial"/>
              <a:cs typeface="Arial"/>
              <a:sym typeface="Arial"/>
            </a:endParaRPr>
          </a:p>
        </p:txBody>
      </p:sp>
      <p:sp>
        <p:nvSpPr>
          <p:cNvPr id="101" name="Shape 101"/>
          <p:cNvSpPr txBox="1"/>
          <p:nvPr/>
        </p:nvSpPr>
        <p:spPr>
          <a:xfrm>
            <a:off x="6896100" y="3505200"/>
            <a:ext cx="2095499" cy="646331"/>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1800">
                <a:solidFill>
                  <a:schemeClr val="lt1"/>
                </a:solidFill>
                <a:latin typeface="Arial"/>
                <a:ea typeface="Arial"/>
                <a:cs typeface="Arial"/>
                <a:sym typeface="Arial"/>
              </a:rPr>
              <a:t>Joseph Haydn</a:t>
            </a:r>
          </a:p>
          <a:p>
            <a:pPr indent="0" lvl="0" marL="0" marR="0" rtl="0" algn="l">
              <a:spcBef>
                <a:spcPts val="0"/>
              </a:spcBef>
              <a:buNone/>
            </a:pPr>
            <a:r>
              <a:t/>
            </a:r>
            <a:endParaRPr sz="1800">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idx="1" type="body"/>
          </p:nvPr>
        </p:nvSpPr>
        <p:spPr>
          <a:xfrm>
            <a:off x="152400" y="609600"/>
            <a:ext cx="8655050" cy="5478463"/>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Als gefeierter Star und kurz davor, auch internationale Berühmtheit zu erlangen, verdiente Beethoven </a:t>
            </a:r>
            <a:r>
              <a:rPr b="1" i="0" lang="fr-FR" sz="1800" u="none" cap="none" strike="noStrike">
                <a:solidFill>
                  <a:srgbClr val="000000"/>
                </a:solidFill>
                <a:latin typeface="Arial"/>
                <a:ea typeface="Arial"/>
                <a:cs typeface="Arial"/>
                <a:sym typeface="Arial"/>
              </a:rPr>
              <a:t>mehr als alle anderen Künstler seiner Zeit</a:t>
            </a:r>
            <a:r>
              <a:rPr b="0" i="0" lang="fr-FR" sz="1800" u="none" cap="none" strike="noStrike">
                <a:solidFill>
                  <a:srgbClr val="000000"/>
                </a:solidFill>
                <a:latin typeface="Arial"/>
                <a:ea typeface="Arial"/>
                <a:cs typeface="Arial"/>
                <a:sym typeface="Arial"/>
              </a:rPr>
              <a:t>. </a:t>
            </a: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Er wurde mürrisch und argwöhnisch, neigte immer mehr zu sinnlosen Zornesausbrüchen und zog sich zunehmend von den Mitmenschen zurück. </a:t>
            </a:r>
            <a:br>
              <a:rPr b="0" i="0" lang="fr-FR" sz="1800" u="none" cap="none" strike="noStrike">
                <a:solidFill>
                  <a:srgbClr val="000000"/>
                </a:solidFill>
                <a:latin typeface="Arial"/>
                <a:ea typeface="Arial"/>
                <a:cs typeface="Arial"/>
                <a:sym typeface="Arial"/>
              </a:rPr>
            </a:b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br>
              <a:rPr b="0" i="0" lang="fr-FR" sz="1600" u="none" cap="none" strike="noStrike">
                <a:solidFill>
                  <a:srgbClr val="000000"/>
                </a:solidFill>
                <a:latin typeface="Arial"/>
                <a:ea typeface="Arial"/>
                <a:cs typeface="Arial"/>
                <a:sym typeface="Arial"/>
              </a:rPr>
            </a:br>
            <a:br>
              <a:rPr b="0" i="0" lang="fr-FR" sz="1600" u="none" cap="none" strike="noStrike">
                <a:solidFill>
                  <a:srgbClr val="000000"/>
                </a:solidFill>
                <a:latin typeface="Arial"/>
                <a:ea typeface="Arial"/>
                <a:cs typeface="Arial"/>
                <a:sym typeface="Arial"/>
              </a:rPr>
            </a:br>
          </a:p>
        </p:txBody>
      </p:sp>
      <p:pic>
        <p:nvPicPr>
          <p:cNvPr id="107" name="Shape 107"/>
          <p:cNvPicPr preferRelativeResize="0"/>
          <p:nvPr/>
        </p:nvPicPr>
        <p:blipFill rotWithShape="1">
          <a:blip r:embed="rId3">
            <a:alphaModFix/>
          </a:blip>
          <a:srcRect b="0" l="0" r="0" t="0"/>
          <a:stretch/>
        </p:blipFill>
        <p:spPr>
          <a:xfrm>
            <a:off x="5181600" y="1241992"/>
            <a:ext cx="2590800" cy="1713166"/>
          </a:xfrm>
          <a:prstGeom prst="rect">
            <a:avLst/>
          </a:prstGeom>
          <a:noFill/>
          <a:ln>
            <a:noFill/>
          </a:ln>
        </p:spPr>
      </p:pic>
      <p:pic>
        <p:nvPicPr>
          <p:cNvPr id="108" name="Shape 108"/>
          <p:cNvPicPr preferRelativeResize="0"/>
          <p:nvPr/>
        </p:nvPicPr>
        <p:blipFill rotWithShape="1">
          <a:blip r:embed="rId4">
            <a:alphaModFix/>
          </a:blip>
          <a:srcRect b="0" l="0" r="0" t="0"/>
          <a:stretch/>
        </p:blipFill>
        <p:spPr>
          <a:xfrm>
            <a:off x="6477000" y="2840946"/>
            <a:ext cx="2362200" cy="2392100"/>
          </a:xfrm>
          <a:prstGeom prst="rect">
            <a:avLst/>
          </a:prstGeom>
          <a:noFill/>
          <a:ln>
            <a:noFill/>
          </a:ln>
        </p:spPr>
      </p:pic>
      <p:sp>
        <p:nvSpPr>
          <p:cNvPr id="109" name="Shape 109"/>
          <p:cNvSpPr txBox="1"/>
          <p:nvPr/>
        </p:nvSpPr>
        <p:spPr>
          <a:xfrm>
            <a:off x="76200" y="2098575"/>
            <a:ext cx="4800600" cy="2862322"/>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fr-FR" sz="1800">
                <a:solidFill>
                  <a:schemeClr val="dk1"/>
                </a:solidFill>
                <a:latin typeface="Arial"/>
                <a:ea typeface="Arial"/>
                <a:cs typeface="Arial"/>
                <a:sym typeface="Arial"/>
              </a:rPr>
              <a:t>Doch eine Wolke verdunkelt den Horizont. Beethoven bemerkte, wie sein Gehör immer schlechter wurde. Er konsultierte eine Vielzahl von Ärzten, die ganz unterschiedliche Diagnosen stellten, aber alle das Gleiche voraussagten: Die Schwerhörigkeit sei unheilbar und würde bis zu völliger Taubheit voranschreiten.</a:t>
            </a:r>
          </a:p>
          <a:p>
            <a:pPr indent="0" lvl="0" marL="0" marR="0" rtl="0" algn="l">
              <a:spcBef>
                <a:spcPts val="0"/>
              </a:spcBef>
              <a:buNone/>
            </a:pPr>
            <a:r>
              <a:t/>
            </a:r>
            <a:endParaRPr sz="1800">
              <a:solidFill>
                <a:schemeClr val="dk1"/>
              </a:solidFill>
              <a:latin typeface="Arial"/>
              <a:ea typeface="Arial"/>
              <a:cs typeface="Arial"/>
              <a:sym typeface="Arial"/>
            </a:endParaRPr>
          </a:p>
          <a:p>
            <a:pPr indent="0" lvl="0" marL="0" marR="0" rtl="0" algn="l">
              <a:spcBef>
                <a:spcPts val="0"/>
              </a:spcBef>
              <a:buNone/>
            </a:pPr>
            <a:r>
              <a:t/>
            </a:r>
            <a:endParaRPr sz="18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sp>
        <p:nvSpPr>
          <p:cNvPr id="114" name="Shape 114"/>
          <p:cNvSpPr txBox="1"/>
          <p:nvPr>
            <p:ph idx="1" type="body"/>
          </p:nvPr>
        </p:nvSpPr>
        <p:spPr>
          <a:xfrm>
            <a:off x="304800" y="609600"/>
            <a:ext cx="8305799" cy="5478463"/>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Beethoven blieb zeit seines Lebens Junggeselle.</a:t>
            </a: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Mit 30 Jahren verliebte er sich in die </a:t>
            </a:r>
            <a:r>
              <a:rPr b="1" i="0" lang="fr-FR" sz="1800" u="none" cap="none" strike="noStrike">
                <a:solidFill>
                  <a:srgbClr val="000000"/>
                </a:solidFill>
                <a:latin typeface="Arial"/>
                <a:ea typeface="Arial"/>
                <a:cs typeface="Arial"/>
                <a:sym typeface="Arial"/>
              </a:rPr>
              <a:t>Gräfin Giulietta Guicciardi</a:t>
            </a:r>
            <a:r>
              <a:rPr b="0" i="0" lang="fr-FR" sz="1800" u="none" cap="none" strike="noStrike">
                <a:solidFill>
                  <a:srgbClr val="000000"/>
                </a:solidFill>
                <a:latin typeface="Arial"/>
                <a:ea typeface="Arial"/>
                <a:cs typeface="Arial"/>
                <a:sym typeface="Arial"/>
              </a:rPr>
              <a:t>, aber Standesunterschiede machten eine Heirat unmöglich. Die Gräfin heiratete einen anderen. </a:t>
            </a: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1" i="0" lang="fr-FR" sz="1800" u="none" cap="none" strike="noStrike">
                <a:solidFill>
                  <a:srgbClr val="000000"/>
                </a:solidFill>
                <a:latin typeface="Arial"/>
                <a:ea typeface="Arial"/>
                <a:cs typeface="Arial"/>
                <a:sym typeface="Arial"/>
              </a:rPr>
              <a:t>					  </a:t>
            </a:r>
            <a:r>
              <a:rPr b="0" i="0" lang="fr-FR" sz="1600" u="none" cap="none" strike="noStrike">
                <a:solidFill>
                  <a:srgbClr val="000000"/>
                </a:solidFill>
                <a:latin typeface="Arial"/>
                <a:ea typeface="Arial"/>
                <a:cs typeface="Arial"/>
                <a:sym typeface="Arial"/>
              </a:rPr>
              <a:t>Giulietta Guicciardi					   Therese Malfatti 	</a:t>
            </a: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Sechs Jahre später war es </a:t>
            </a:r>
            <a:r>
              <a:rPr b="1" i="0" lang="fr-FR" sz="1800" u="none" cap="none" strike="noStrike">
                <a:solidFill>
                  <a:srgbClr val="000000"/>
                </a:solidFill>
                <a:latin typeface="Arial"/>
                <a:ea typeface="Arial"/>
                <a:cs typeface="Arial"/>
                <a:sym typeface="Arial"/>
              </a:rPr>
              <a:t>Therese Malfatti</a:t>
            </a:r>
            <a:r>
              <a:rPr b="0" i="0" lang="fr-FR" sz="1800" u="none" cap="none" strike="noStrike">
                <a:solidFill>
                  <a:srgbClr val="000000"/>
                </a:solidFill>
                <a:latin typeface="Arial"/>
                <a:ea typeface="Arial"/>
                <a:cs typeface="Arial"/>
                <a:sym typeface="Arial"/>
              </a:rPr>
              <a:t>, die Tochter eines seiner Ärzte, in die er sich verliebte. Doch Beethoven war unentschlossen und konnte sich zu keinem Heiratsantrag durchringen. Abgesehen von einigen glühenden Liebesbriefen an eine 'unsterbliche Geliebte', geschrieben um 1812, scheint es, als habe er sich mit dem Junggesellenleben abgefunden. </a:t>
            </a:r>
            <a:br>
              <a:rPr b="0" i="0" lang="fr-FR" sz="1800" u="none" cap="none" strike="noStrike">
                <a:solidFill>
                  <a:srgbClr val="000000"/>
                </a:solidFill>
                <a:latin typeface="Arial"/>
                <a:ea typeface="Arial"/>
                <a:cs typeface="Arial"/>
                <a:sym typeface="Arial"/>
              </a:rPr>
            </a:br>
          </a:p>
        </p:txBody>
      </p:sp>
      <p:pic>
        <p:nvPicPr>
          <p:cNvPr id="115" name="Shape 115"/>
          <p:cNvPicPr preferRelativeResize="0"/>
          <p:nvPr/>
        </p:nvPicPr>
        <p:blipFill rotWithShape="1">
          <a:blip r:embed="rId3">
            <a:alphaModFix/>
          </a:blip>
          <a:srcRect b="0" l="0" r="0" t="0"/>
          <a:stretch/>
        </p:blipFill>
        <p:spPr>
          <a:xfrm>
            <a:off x="990600" y="1828800"/>
            <a:ext cx="1676399" cy="2315527"/>
          </a:xfrm>
          <a:prstGeom prst="rect">
            <a:avLst/>
          </a:prstGeom>
          <a:noFill/>
          <a:ln>
            <a:noFill/>
          </a:ln>
        </p:spPr>
      </p:pic>
      <p:pic>
        <p:nvPicPr>
          <p:cNvPr id="116" name="Shape 116"/>
          <p:cNvPicPr preferRelativeResize="0"/>
          <p:nvPr/>
        </p:nvPicPr>
        <p:blipFill rotWithShape="1">
          <a:blip r:embed="rId4">
            <a:alphaModFix/>
          </a:blip>
          <a:srcRect b="0" l="0" r="0" t="0"/>
          <a:stretch/>
        </p:blipFill>
        <p:spPr>
          <a:xfrm>
            <a:off x="5181600" y="1856930"/>
            <a:ext cx="1569265" cy="225926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x="0" y="0"/>
          <a:ext cx="0" cy="0"/>
          <a:chOff x="0" y="0"/>
          <a:chExt cx="0" cy="0"/>
        </a:xfrm>
      </p:grpSpPr>
      <p:sp>
        <p:nvSpPr>
          <p:cNvPr id="121" name="Shape 121"/>
          <p:cNvSpPr txBox="1"/>
          <p:nvPr>
            <p:ph idx="1" type="body"/>
          </p:nvPr>
        </p:nvSpPr>
        <p:spPr>
          <a:xfrm>
            <a:off x="381000" y="685800"/>
            <a:ext cx="8426450" cy="5402262"/>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Der Kontakt zu seiner Familie in Bonn jedoch war nicht abgebrochen. 1815 starb sein </a:t>
            </a:r>
            <a:r>
              <a:rPr b="1" i="0" lang="fr-FR" sz="1800" u="none" cap="none" strike="noStrike">
                <a:solidFill>
                  <a:srgbClr val="000000"/>
                </a:solidFill>
                <a:latin typeface="Arial"/>
                <a:ea typeface="Arial"/>
                <a:cs typeface="Arial"/>
                <a:sym typeface="Arial"/>
              </a:rPr>
              <a:t>Bruder Caspar</a:t>
            </a:r>
            <a:r>
              <a:rPr b="0" i="0" lang="fr-FR" sz="1800" u="none" cap="none" strike="noStrike">
                <a:solidFill>
                  <a:srgbClr val="000000"/>
                </a:solidFill>
                <a:latin typeface="Arial"/>
                <a:ea typeface="Arial"/>
                <a:cs typeface="Arial"/>
                <a:sym typeface="Arial"/>
              </a:rPr>
              <a:t>. Er hatte die Vormundschaft für seinen 9 jährigen Sohn Karl seiner Frau Johanna und Beethoven übertragen. </a:t>
            </a: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Beethoven, der Johanna nicht sonderlich schätzte, versuchte, ihr die Vormundschaft entziehen zu lassen. Nach einem dreijährigen Rechtsstreit wurde Johannas Vormundschaft auch tatsächlich annulliert. </a:t>
            </a: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Doch Beethoven, der abwechselnd äußerst streng und sehr nachgiebig war, eignete sich nicht als Vormund. Karl litt darunter, geriet auf die schiefe Bahn und unternahm schließlich einen Selbstmordversuch. </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br>
              <a:rPr b="0" i="0" lang="fr-FR" sz="1600" u="none" cap="none" strike="noStrike">
                <a:solidFill>
                  <a:srgbClr val="000000"/>
                </a:solidFill>
                <a:latin typeface="Arial"/>
                <a:ea typeface="Arial"/>
                <a:cs typeface="Arial"/>
                <a:sym typeface="Arial"/>
              </a:rPr>
            </a:br>
          </a:p>
        </p:txBody>
      </p:sp>
      <p:pic>
        <p:nvPicPr>
          <p:cNvPr id="122" name="Shape 122"/>
          <p:cNvPicPr preferRelativeResize="0"/>
          <p:nvPr/>
        </p:nvPicPr>
        <p:blipFill rotWithShape="1">
          <a:blip r:embed="rId3">
            <a:alphaModFix/>
          </a:blip>
          <a:srcRect b="0" l="0" r="0" t="0"/>
          <a:stretch/>
        </p:blipFill>
        <p:spPr>
          <a:xfrm>
            <a:off x="5715001" y="1447800"/>
            <a:ext cx="2819400" cy="234362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6" name="Shape 126"/>
        <p:cNvGrpSpPr/>
        <p:nvPr/>
      </p:nvGrpSpPr>
      <p:grpSpPr>
        <a:xfrm>
          <a:off x="0" y="0"/>
          <a:ext cx="0" cy="0"/>
          <a:chOff x="0" y="0"/>
          <a:chExt cx="0" cy="0"/>
        </a:xfrm>
      </p:grpSpPr>
      <p:sp>
        <p:nvSpPr>
          <p:cNvPr id="127" name="Shape 127"/>
          <p:cNvSpPr txBox="1"/>
          <p:nvPr>
            <p:ph idx="1" type="body"/>
          </p:nvPr>
        </p:nvSpPr>
        <p:spPr>
          <a:xfrm>
            <a:off x="304800" y="609600"/>
            <a:ext cx="4876799" cy="5478463"/>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Obwohl Beethoven hervorragend verdiente, lebte er in einem verfallenen Haus in Heiligenstadt bei Wien. </a:t>
            </a: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Wegen seiner Taubheit zog er sich mehr und mehr von den Menschen zurück. Zwar dirigierte er immer noch seine eigenen Kompositionen. Den Applaus konnte er nicht mehr hören. </a:t>
            </a: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800" u="none" cap="none" strike="noStrike">
                <a:solidFill>
                  <a:srgbClr val="000000"/>
                </a:solidFill>
                <a:latin typeface="Arial"/>
                <a:ea typeface="Arial"/>
                <a:cs typeface="Arial"/>
                <a:sym typeface="Arial"/>
              </a:rPr>
              <a:t>Er hatte die Töne im Kopf. Jedoch verwendete er soviel Sorgfalt auf seine Kompositionen, dass er sie oft zu spät fertig stellte.</a:t>
            </a:r>
          </a:p>
          <a:p>
            <a:pPr indent="0" lvl="0" marL="0" marR="0" rtl="0" algn="l">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b="0" i="0" lang="fr-FR" sz="1600" u="none" cap="none" strike="noStrike">
                <a:solidFill>
                  <a:srgbClr val="000000"/>
                </a:solidFill>
                <a:latin typeface="Arial"/>
                <a:ea typeface="Arial"/>
                <a:cs typeface="Arial"/>
                <a:sym typeface="Arial"/>
              </a:rPr>
              <a:t> </a:t>
            </a:r>
            <a:br>
              <a:rPr b="0" i="0" lang="fr-FR" sz="1600" u="none" cap="none" strike="noStrike">
                <a:solidFill>
                  <a:srgbClr val="000000"/>
                </a:solidFill>
                <a:latin typeface="Arial"/>
                <a:ea typeface="Arial"/>
                <a:cs typeface="Arial"/>
                <a:sym typeface="Arial"/>
              </a:rPr>
            </a:b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pic>
        <p:nvPicPr>
          <p:cNvPr id="128" name="Shape 128"/>
          <p:cNvPicPr preferRelativeResize="0"/>
          <p:nvPr/>
        </p:nvPicPr>
        <p:blipFill rotWithShape="1">
          <a:blip r:embed="rId3">
            <a:alphaModFix/>
          </a:blip>
          <a:srcRect b="0" l="0" r="0" t="0"/>
          <a:stretch/>
        </p:blipFill>
        <p:spPr>
          <a:xfrm>
            <a:off x="5314673" y="533400"/>
            <a:ext cx="3650236" cy="51053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