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notesMasterIdLst>
    <p:notesMasterId r:id="rId9"/>
  </p:notesMasterIdLst>
  <p:sldIdLst>
    <p:sldId id="256" r:id="rId2"/>
    <p:sldId id="257" r:id="rId3"/>
    <p:sldId id="258" r:id="rId4"/>
    <p:sldId id="259" r:id="rId5"/>
    <p:sldId id="260" r:id="rId6"/>
    <p:sldId id="262" r:id="rId7"/>
    <p:sldId id="261" r:id="rId8"/>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835" autoAdjust="0"/>
    <p:restoredTop sz="84035" autoAdjust="0"/>
  </p:normalViewPr>
  <p:slideViewPr>
    <p:cSldViewPr>
      <p:cViewPr varScale="1">
        <p:scale>
          <a:sx n="92" d="100"/>
          <a:sy n="92" d="100"/>
        </p:scale>
        <p:origin x="-2128" y="-96"/>
      </p:cViewPr>
      <p:guideLst>
        <p:guide orient="horz" pos="2160"/>
        <p:guide pos="2880"/>
      </p:guideLst>
    </p:cSldViewPr>
  </p:slideViewPr>
  <p:notesTextViewPr>
    <p:cViewPr>
      <p:scale>
        <a:sx n="100" d="100"/>
        <a:sy n="100" d="100"/>
      </p:scale>
      <p:origin x="0" y="272"/>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interSettings" Target="printerSettings/printerSettings1.bin"/></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A0C88F2-555B-4792-B3E4-7D34DC0D521E}" type="datetimeFigureOut">
              <a:rPr lang="en-US" smtClean="0"/>
              <a:t>26/07/13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59EBA13-0B36-4FDC-A21E-F5E7E1D69795}" type="slidenum">
              <a:rPr lang="en-US" smtClean="0"/>
              <a:t>‹#›</a:t>
            </a:fld>
            <a:endParaRPr lang="en-US"/>
          </a:p>
        </p:txBody>
      </p:sp>
    </p:spTree>
    <p:extLst>
      <p:ext uri="{BB962C8B-B14F-4D97-AF65-F5344CB8AC3E}">
        <p14:creationId xmlns:p14="http://schemas.microsoft.com/office/powerpoint/2010/main" val="10130704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Genetically- </a:t>
            </a:r>
            <a:r>
              <a:rPr lang="en-US" sz="1200" b="0" i="0" kern="1200" dirty="0" smtClean="0">
                <a:solidFill>
                  <a:schemeClr val="tx1"/>
                </a:solidFill>
                <a:latin typeface="+mn-lt"/>
                <a:ea typeface="+mn-ea"/>
                <a:cs typeface="+mn-cs"/>
              </a:rPr>
              <a:t>Of or relating to genes or heredity</a:t>
            </a:r>
            <a:endParaRPr lang="en-US" dirty="0" smtClean="0"/>
          </a:p>
          <a:p>
            <a:r>
              <a:rPr lang="en-US" dirty="0" smtClean="0"/>
              <a:t>Modified- changed to make better</a:t>
            </a:r>
          </a:p>
          <a:p>
            <a:r>
              <a:rPr lang="en-US" dirty="0" smtClean="0"/>
              <a:t>Ban</a:t>
            </a:r>
            <a:r>
              <a:rPr lang="en-US" baseline="0" dirty="0" smtClean="0"/>
              <a:t> – to discontinue the use of something legally e.g. smoking is banned in indoor places in India</a:t>
            </a:r>
          </a:p>
          <a:p>
            <a:r>
              <a:rPr lang="en-US" baseline="0" dirty="0" smtClean="0"/>
              <a:t>Anti – against something </a:t>
            </a:r>
          </a:p>
          <a:p>
            <a:r>
              <a:rPr lang="en-US" baseline="0" dirty="0" smtClean="0"/>
              <a:t>Activists - </a:t>
            </a:r>
            <a:r>
              <a:rPr lang="en-US" sz="1200" b="0" i="0" kern="1200" dirty="0" smtClean="0">
                <a:solidFill>
                  <a:schemeClr val="tx1"/>
                </a:solidFill>
                <a:latin typeface="+mn-lt"/>
                <a:ea typeface="+mn-ea"/>
                <a:cs typeface="+mn-cs"/>
              </a:rPr>
              <a:t>a policy of taking direct and militant action to achieve a political or social goal. Fighting for </a:t>
            </a:r>
            <a:r>
              <a:rPr lang="en-US" sz="1200" b="0" i="0" kern="1200" smtClean="0">
                <a:solidFill>
                  <a:schemeClr val="tx1"/>
                </a:solidFill>
                <a:latin typeface="+mn-lt"/>
                <a:ea typeface="+mn-ea"/>
                <a:cs typeface="+mn-cs"/>
              </a:rPr>
              <a:t>a cause</a:t>
            </a:r>
            <a:endParaRPr lang="en-US" baseline="0" dirty="0" smtClean="0"/>
          </a:p>
          <a:p>
            <a:r>
              <a:rPr lang="en-US" baseline="0" dirty="0" smtClean="0"/>
              <a:t>Commit suicide -  to take your life by your own will</a:t>
            </a:r>
          </a:p>
          <a:p>
            <a:r>
              <a:rPr lang="en-US" baseline="0" dirty="0" smtClean="0"/>
              <a:t>Loan – borrowing a large amount of money from e.g. a bank, a friend. You may have to return the money with interest.</a:t>
            </a:r>
            <a:endParaRPr lang="en-US" dirty="0"/>
          </a:p>
        </p:txBody>
      </p:sp>
      <p:sp>
        <p:nvSpPr>
          <p:cNvPr id="4" name="Slide Number Placeholder 3"/>
          <p:cNvSpPr>
            <a:spLocks noGrp="1"/>
          </p:cNvSpPr>
          <p:nvPr>
            <p:ph type="sldNum" sz="quarter" idx="10"/>
          </p:nvPr>
        </p:nvSpPr>
        <p:spPr/>
        <p:txBody>
          <a:bodyPr/>
          <a:lstStyle/>
          <a:p>
            <a:fld id="{359EBA13-0B36-4FDC-A21E-F5E7E1D69795}" type="slidenum">
              <a:rPr lang="en-US" smtClean="0"/>
              <a:t>5</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0B722A9D-AEC7-4A0F-A1E8-E5311C7592F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48CA583-03BF-4E4C-BF0D-DC8BC9141EED}"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9725" y="787400"/>
            <a:ext cx="2117725" cy="5300663"/>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4963" y="787400"/>
            <a:ext cx="6202362" cy="53006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163025D-FE57-4746-AFA6-1F7FC0B7B96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B85B2ED6-C062-4589-A0BD-E8BDE620425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sldNum" idx="10"/>
          </p:nvPr>
        </p:nvSpPr>
        <p:spPr>
          <a:ln/>
        </p:spPr>
        <p:txBody>
          <a:bodyPr/>
          <a:lstStyle>
            <a:lvl1pPr>
              <a:defRPr/>
            </a:lvl1pPr>
          </a:lstStyle>
          <a:p>
            <a:pPr>
              <a:defRPr/>
            </a:pPr>
            <a:fld id="{2C151823-F296-4860-A1CF-F015F257733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698500"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29175"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sldNum" idx="10"/>
          </p:nvPr>
        </p:nvSpPr>
        <p:spPr>
          <a:ln/>
        </p:spPr>
        <p:txBody>
          <a:bodyPr/>
          <a:lstStyle>
            <a:lvl1pPr>
              <a:defRPr/>
            </a:lvl1pPr>
          </a:lstStyle>
          <a:p>
            <a:pPr>
              <a:defRPr/>
            </a:pPr>
            <a:fld id="{87162D92-E9AD-44BF-B144-9408591ACC1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sldNum" idx="10"/>
          </p:nvPr>
        </p:nvSpPr>
        <p:spPr>
          <a:ln/>
        </p:spPr>
        <p:txBody>
          <a:bodyPr/>
          <a:lstStyle>
            <a:lvl1pPr>
              <a:defRPr/>
            </a:lvl1pPr>
          </a:lstStyle>
          <a:p>
            <a:pPr>
              <a:defRPr/>
            </a:pPr>
            <a:fld id="{F23C370E-C802-4A32-8F59-9BFEE12D2614}"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Rectangle 8"/>
          <p:cNvSpPr>
            <a:spLocks noGrp="1" noChangeArrowheads="1"/>
          </p:cNvSpPr>
          <p:nvPr>
            <p:ph type="sldNum" idx="10"/>
          </p:nvPr>
        </p:nvSpPr>
        <p:spPr>
          <a:ln/>
        </p:spPr>
        <p:txBody>
          <a:bodyPr/>
          <a:lstStyle>
            <a:lvl1pPr>
              <a:defRPr/>
            </a:lvl1pPr>
          </a:lstStyle>
          <a:p>
            <a:pPr>
              <a:defRPr/>
            </a:pPr>
            <a:fld id="{14CD8AF6-5321-4EB0-85BF-0D9BF885909A}"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sldNum" idx="10"/>
          </p:nvPr>
        </p:nvSpPr>
        <p:spPr>
          <a:ln/>
        </p:spPr>
        <p:txBody>
          <a:bodyPr/>
          <a:lstStyle>
            <a:lvl1pPr>
              <a:defRPr/>
            </a:lvl1pPr>
          </a:lstStyle>
          <a:p>
            <a:pPr>
              <a:defRPr/>
            </a:pPr>
            <a:fld id="{5B70C4C9-1EBD-4BB7-B530-4898196D7C93}"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3DCAAE53-FF69-49D1-AA5A-B17B2475ED31}"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271C5909-6C5B-467D-83C4-8E96DD6AAC6A}"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png"/><Relationship Id="rId14" Type="http://schemas.openxmlformats.org/officeDocument/2006/relationships/image" Target="../media/image2.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13" cstate="print"/>
          <a:srcRect/>
          <a:stretch>
            <a:fillRect/>
          </a:stretch>
        </p:blipFill>
        <p:spPr bwMode="auto">
          <a:xfrm>
            <a:off x="4763" y="0"/>
            <a:ext cx="9139237" cy="387350"/>
          </a:xfrm>
          <a:prstGeom prst="rect">
            <a:avLst/>
          </a:prstGeom>
          <a:noFill/>
          <a:ln w="21600">
            <a:noFill/>
            <a:round/>
            <a:headEnd/>
            <a:tailEnd/>
          </a:ln>
        </p:spPr>
      </p:pic>
      <p:sp>
        <p:nvSpPr>
          <p:cNvPr id="3075" name="Rectangle 3"/>
          <p:cNvSpPr>
            <a:spLocks noChangeArrowheads="1"/>
          </p:cNvSpPr>
          <p:nvPr/>
        </p:nvSpPr>
        <p:spPr bwMode="auto">
          <a:xfrm>
            <a:off x="4763" y="6473825"/>
            <a:ext cx="9139237" cy="384175"/>
          </a:xfrm>
          <a:prstGeom prst="rect">
            <a:avLst/>
          </a:prstGeom>
          <a:solidFill>
            <a:srgbClr val="6666FF"/>
          </a:solidFill>
          <a:ln w="9525">
            <a:noFill/>
            <a:round/>
            <a:headEnd/>
            <a:tailEnd/>
          </a:ln>
          <a:effectLst/>
        </p:spPr>
        <p:txBody>
          <a:bodyPr wrap="none" anchor="ctr"/>
          <a:lstStyle/>
          <a:p>
            <a:pPr>
              <a:defRPr/>
            </a:pPr>
            <a:endParaRPr lang="en-US"/>
          </a:p>
        </p:txBody>
      </p:sp>
      <p:sp>
        <p:nvSpPr>
          <p:cNvPr id="1028" name="Rectangle 5"/>
          <p:cNvSpPr>
            <a:spLocks noGrp="1" noChangeArrowheads="1"/>
          </p:cNvSpPr>
          <p:nvPr>
            <p:ph type="body" idx="1"/>
          </p:nvPr>
        </p:nvSpPr>
        <p:spPr bwMode="auto">
          <a:xfrm>
            <a:off x="698500" y="1387475"/>
            <a:ext cx="8108950" cy="4700588"/>
          </a:xfrm>
          <a:prstGeom prst="rect">
            <a:avLst/>
          </a:prstGeom>
          <a:noFill/>
          <a:ln w="9525">
            <a:noFill/>
            <a:round/>
            <a:headEnd/>
            <a:tailEnd/>
          </a:ln>
        </p:spPr>
        <p:txBody>
          <a:bodyPr vert="horz" wrap="square" lIns="0" tIns="0" rIns="0" bIns="0" numCol="1" anchor="t" anchorCtr="0" compatLnSpc="1">
            <a:prstTxWarp prst="textNoShape">
              <a:avLst/>
            </a:prstTxWarp>
          </a:bodyPr>
          <a:lstStyle/>
          <a:p>
            <a:pPr lvl="0"/>
            <a:r>
              <a:rPr lang="en-GB" smtClean="0"/>
              <a:t>Click to edit the outline text format</a:t>
            </a:r>
          </a:p>
          <a:p>
            <a:pPr lvl="1"/>
            <a:r>
              <a:rPr lang="en-GB" smtClean="0"/>
              <a:t>Second Outline Level</a:t>
            </a:r>
          </a:p>
          <a:p>
            <a:pPr lvl="2"/>
            <a:r>
              <a:rPr lang="en-GB" smtClean="0"/>
              <a:t>Third Outline Level</a:t>
            </a:r>
          </a:p>
          <a:p>
            <a:pPr lvl="3"/>
            <a:r>
              <a:rPr lang="en-GB" smtClean="0"/>
              <a:t>Fourth Outline Level</a:t>
            </a:r>
          </a:p>
          <a:p>
            <a:pPr lvl="4"/>
            <a:r>
              <a:rPr lang="en-GB" smtClean="0"/>
              <a:t>Fifth Outline Level</a:t>
            </a:r>
          </a:p>
          <a:p>
            <a:pPr lvl="4"/>
            <a:r>
              <a:rPr lang="en-GB" smtClean="0"/>
              <a:t>Sixth Outline Level</a:t>
            </a:r>
          </a:p>
          <a:p>
            <a:pPr lvl="4"/>
            <a:r>
              <a:rPr lang="en-GB" smtClean="0"/>
              <a:t>Seventh Outline Level</a:t>
            </a:r>
          </a:p>
          <a:p>
            <a:pPr lvl="4"/>
            <a:r>
              <a:rPr lang="en-GB" smtClean="0"/>
              <a:t>Eighth Outline Level</a:t>
            </a:r>
          </a:p>
          <a:p>
            <a:pPr lvl="4"/>
            <a:r>
              <a:rPr lang="en-GB" smtClean="0"/>
              <a:t>Ninth Outline Level</a:t>
            </a:r>
          </a:p>
        </p:txBody>
      </p:sp>
      <p:sp>
        <p:nvSpPr>
          <p:cNvPr id="3078" name="Text Box 6"/>
          <p:cNvSpPr txBox="1">
            <a:spLocks noChangeArrowheads="1"/>
          </p:cNvSpPr>
          <p:nvPr/>
        </p:nvSpPr>
        <p:spPr bwMode="auto">
          <a:xfrm>
            <a:off x="990600" y="77788"/>
            <a:ext cx="181822" cy="305662"/>
          </a:xfrm>
          <a:prstGeom prst="rect">
            <a:avLst/>
          </a:prstGeom>
          <a:noFill/>
          <a:ln w="21600">
            <a:noFill/>
            <a:round/>
            <a:headEnd/>
            <a:tailEnd/>
          </a:ln>
          <a:effectLst/>
        </p:spPr>
        <p:txBody>
          <a:bodyPr wrap="none" lIns="90000" tIns="46800" rIns="90000" bIns="46800">
            <a:spAutoFit/>
          </a:bodyPr>
          <a:lstStyle/>
          <a:p>
            <a:pPr defTabSz="457200">
              <a:lnSpc>
                <a:spcPct val="98000"/>
              </a:lnSpc>
              <a:spcBef>
                <a:spcPts val="3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US" sz="1400" b="1" dirty="0">
              <a:solidFill>
                <a:srgbClr val="FFFFFF"/>
              </a:solidFill>
            </a:endParaRPr>
          </a:p>
        </p:txBody>
      </p:sp>
      <p:sp>
        <p:nvSpPr>
          <p:cNvPr id="3079" name="Rectangle 7"/>
          <p:cNvSpPr>
            <a:spLocks noChangeArrowheads="1"/>
          </p:cNvSpPr>
          <p:nvPr/>
        </p:nvSpPr>
        <p:spPr bwMode="auto">
          <a:xfrm>
            <a:off x="7607300" y="6526213"/>
            <a:ext cx="1427163" cy="152400"/>
          </a:xfrm>
          <a:prstGeom prst="rect">
            <a:avLst/>
          </a:prstGeom>
          <a:noFill/>
          <a:ln w="21600">
            <a:noFill/>
            <a:round/>
            <a:headEnd/>
            <a:tailEnd/>
          </a:ln>
          <a:effectLst/>
        </p:spPr>
        <p:txBody>
          <a:bodyPr wrap="none" lIns="0" tIns="0" rIns="0" bIns="0">
            <a:spAutoFit/>
          </a:bodyPr>
          <a:lstStyle/>
          <a:p>
            <a:pPr algn="r" defTabSz="457200" eaLnBrk="0" hangingPunct="0">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1000">
                <a:solidFill>
                  <a:srgbClr val="FFFFFF"/>
                </a:solidFill>
              </a:rPr>
              <a:t>© 2011 wheresjenny.com</a:t>
            </a:r>
          </a:p>
        </p:txBody>
      </p:sp>
      <p:sp>
        <p:nvSpPr>
          <p:cNvPr id="3080" name="Rectangle 8"/>
          <p:cNvSpPr>
            <a:spLocks noGrp="1" noChangeArrowheads="1"/>
          </p:cNvSpPr>
          <p:nvPr>
            <p:ph type="sldNum"/>
          </p:nvPr>
        </p:nvSpPr>
        <p:spPr bwMode="auto">
          <a:xfrm>
            <a:off x="598488" y="6526213"/>
            <a:ext cx="150812" cy="150812"/>
          </a:xfrm>
          <a:prstGeom prst="rect">
            <a:avLst/>
          </a:prstGeom>
          <a:noFill/>
          <a:ln w="21600">
            <a:noFill/>
            <a:round/>
            <a:headEnd/>
            <a:tailEnd/>
          </a:ln>
          <a:effectLst/>
        </p:spPr>
        <p:txBody>
          <a:bodyPr vert="horz" wrap="square" lIns="0" tIns="0" rIns="0" bIns="0" numCol="1" anchor="t" anchorCtr="0" compatLnSpc="1">
            <a:prstTxWarp prst="textNoShape">
              <a:avLst/>
            </a:prstTxWarp>
          </a:bodyPr>
          <a:lstStyle>
            <a:lvl1pPr algn="r">
              <a:spcBef>
                <a:spcPts val="625"/>
              </a:spcBef>
              <a:buSzPct val="100000"/>
              <a:defRPr sz="1000" b="1" smtClean="0">
                <a:solidFill>
                  <a:srgbClr val="FFFFFF"/>
                </a:solidFill>
              </a:defRPr>
            </a:lvl1pPr>
          </a:lstStyle>
          <a:p>
            <a:pPr>
              <a:defRPr/>
            </a:pPr>
            <a:fld id="{98F6EB86-9D46-48BA-96E4-F8F79B28F23F}" type="slidenum">
              <a:rPr lang="en-US"/>
              <a:pPr>
                <a:defRPr/>
              </a:pPr>
              <a:t>‹#›</a:t>
            </a:fld>
            <a:endParaRPr lang="en-US"/>
          </a:p>
        </p:txBody>
      </p:sp>
      <p:sp>
        <p:nvSpPr>
          <p:cNvPr id="3081" name="Line 9"/>
          <p:cNvSpPr>
            <a:spLocks noChangeShapeType="1"/>
          </p:cNvSpPr>
          <p:nvPr/>
        </p:nvSpPr>
        <p:spPr bwMode="auto">
          <a:xfrm>
            <a:off x="990600" y="147638"/>
            <a:ext cx="1588" cy="234950"/>
          </a:xfrm>
          <a:prstGeom prst="line">
            <a:avLst/>
          </a:prstGeom>
          <a:noFill/>
          <a:ln w="9360">
            <a:solidFill>
              <a:srgbClr val="FFFFFF"/>
            </a:solidFill>
            <a:miter lim="800000"/>
            <a:headEnd/>
            <a:tailEnd/>
          </a:ln>
          <a:effectLst/>
        </p:spPr>
        <p:txBody>
          <a:bodyPr/>
          <a:lstStyle/>
          <a:p>
            <a:pPr>
              <a:defRPr/>
            </a:pPr>
            <a:endParaRPr lang="en-US"/>
          </a:p>
        </p:txBody>
      </p:sp>
      <p:sp>
        <p:nvSpPr>
          <p:cNvPr id="3082" name="Line 10"/>
          <p:cNvSpPr>
            <a:spLocks noChangeShapeType="1"/>
          </p:cNvSpPr>
          <p:nvPr/>
        </p:nvSpPr>
        <p:spPr bwMode="auto">
          <a:xfrm>
            <a:off x="995363" y="6526213"/>
            <a:ext cx="1587" cy="165100"/>
          </a:xfrm>
          <a:prstGeom prst="line">
            <a:avLst/>
          </a:prstGeom>
          <a:noFill/>
          <a:ln w="9360">
            <a:solidFill>
              <a:srgbClr val="FFFFFF"/>
            </a:solidFill>
            <a:miter lim="800000"/>
            <a:headEnd/>
            <a:tailEnd/>
          </a:ln>
          <a:effectLst/>
        </p:spPr>
        <p:txBody>
          <a:bodyPr/>
          <a:lstStyle/>
          <a:p>
            <a:pPr>
              <a:defRPr/>
            </a:pPr>
            <a:endParaRPr lang="en-US"/>
          </a:p>
        </p:txBody>
      </p:sp>
      <p:pic>
        <p:nvPicPr>
          <p:cNvPr id="1034" name="Picture 15" descr="logo WIJ"/>
          <p:cNvPicPr>
            <a:picLocks noChangeAspect="1" noChangeArrowheads="1"/>
          </p:cNvPicPr>
          <p:nvPr userDrawn="1"/>
        </p:nvPicPr>
        <p:blipFill>
          <a:blip r:embed="rId14" cstate="print"/>
          <a:srcRect/>
          <a:stretch>
            <a:fillRect/>
          </a:stretch>
        </p:blipFill>
        <p:spPr bwMode="auto">
          <a:xfrm>
            <a:off x="8604250" y="0"/>
            <a:ext cx="539750" cy="395288"/>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mj-lt"/>
          <a:ea typeface="+mj-ea"/>
          <a:cs typeface="+mj-cs"/>
        </a:defRPr>
      </a:lvl1pPr>
      <a:lvl2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2pPr>
      <a:lvl3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3pPr>
      <a:lvl4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4pPr>
      <a:lvl5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5pPr>
      <a:lvl6pPr marL="25146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6pPr>
      <a:lvl7pPr marL="29718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7pPr>
      <a:lvl8pPr marL="34290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8pPr>
      <a:lvl9pPr marL="38862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9pPr>
    </p:titleStyle>
    <p:bodyStyle>
      <a:lvl1pPr marL="161925" indent="-161925" algn="l" defTabSz="457200" rtl="0" eaLnBrk="0" fontAlgn="base" hangingPunct="0">
        <a:spcBef>
          <a:spcPts val="400"/>
        </a:spcBef>
        <a:spcAft>
          <a:spcPct val="0"/>
        </a:spcAft>
        <a:buClr>
          <a:srgbClr val="7889FB"/>
        </a:buClr>
        <a:buSzPct val="110000"/>
        <a:buFont typeface="Wingdings" charset="2"/>
        <a:buChar char=""/>
        <a:defRPr sz="1600">
          <a:solidFill>
            <a:srgbClr val="000000"/>
          </a:solidFill>
          <a:latin typeface="+mn-lt"/>
          <a:ea typeface="+mn-ea"/>
          <a:cs typeface="+mn-cs"/>
        </a:defRPr>
      </a:lvl1pPr>
      <a:lvl2pPr marL="50482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2pPr>
      <a:lvl3pPr marL="85407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3pPr>
      <a:lvl4pPr marL="1200150" indent="-173038" algn="l" defTabSz="457200" rtl="0" eaLnBrk="0" fontAlgn="base" hangingPunct="0">
        <a:spcBef>
          <a:spcPts val="300"/>
        </a:spcBef>
        <a:spcAft>
          <a:spcPct val="0"/>
        </a:spcAft>
        <a:buClr>
          <a:srgbClr val="7889FB"/>
        </a:buClr>
        <a:buSzPct val="100000"/>
        <a:buFont typeface="Arial" charset="0"/>
        <a:buChar char="&gt;"/>
        <a:defRPr sz="1200">
          <a:solidFill>
            <a:srgbClr val="000000"/>
          </a:solidFill>
          <a:latin typeface="+mn-lt"/>
          <a:cs typeface="+mn-cs"/>
        </a:defRPr>
      </a:lvl4pPr>
      <a:lvl5pPr marL="1533525" indent="-161925" algn="l" defTabSz="457200" rtl="0" eaLnBrk="0" fontAlgn="base" hangingPunct="0">
        <a:spcBef>
          <a:spcPts val="300"/>
        </a:spcBef>
        <a:spcAft>
          <a:spcPct val="0"/>
        </a:spcAft>
        <a:buClr>
          <a:srgbClr val="7889FB"/>
        </a:buClr>
        <a:buSzPct val="100000"/>
        <a:buFont typeface="Arial" charset="0"/>
        <a:buChar char="–"/>
        <a:defRPr sz="1200">
          <a:solidFill>
            <a:srgbClr val="000000"/>
          </a:solidFill>
          <a:latin typeface="+mn-lt"/>
          <a:cs typeface="+mn-cs"/>
        </a:defRPr>
      </a:lvl5pPr>
      <a:lvl6pPr marL="19907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6pPr>
      <a:lvl7pPr marL="24479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7pPr>
      <a:lvl8pPr marL="29051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8pPr>
      <a:lvl9pPr marL="33623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683568" y="764704"/>
            <a:ext cx="7776864" cy="3416320"/>
          </a:xfrm>
          <a:prstGeom prst="rect">
            <a:avLst/>
          </a:prstGeom>
          <a:noFill/>
        </p:spPr>
        <p:txBody>
          <a:bodyPr wrap="square" lIns="91440" tIns="45720" rIns="91440" bIns="45720">
            <a:spAutoFit/>
          </a:bodyPr>
          <a:lstStyle/>
          <a:p>
            <a:pPr algn="ctr"/>
            <a:r>
              <a:rPr lang="en-US" sz="5400" b="1" dirty="0" smtClean="0">
                <a:solidFill>
                  <a:srgbClr val="002060"/>
                </a:solidFill>
              </a:rPr>
              <a:t>India’s transgenic cotton tragedy</a:t>
            </a:r>
          </a:p>
          <a:p>
            <a:r>
              <a:rPr lang="en-US" sz="5400" dirty="0" smtClean="0"/>
              <a:t/>
            </a:r>
            <a:br>
              <a:rPr lang="en-US" sz="5400" dirty="0" smtClean="0"/>
            </a:br>
            <a:endParaRPr lang="en-US"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pic>
        <p:nvPicPr>
          <p:cNvPr id="9218" name="Picture 2" descr="http://about.hm.com/content/dam/hm/about/images/en/Editorial%20images/Top%20images/cotton.jpg/_jcr_content/renditions/cq5dam.web.648.486.png"/>
          <p:cNvPicPr>
            <a:picLocks noChangeAspect="1" noChangeArrowheads="1"/>
          </p:cNvPicPr>
          <p:nvPr/>
        </p:nvPicPr>
        <p:blipFill>
          <a:blip r:embed="rId2" cstate="print"/>
          <a:srcRect/>
          <a:stretch>
            <a:fillRect/>
          </a:stretch>
        </p:blipFill>
        <p:spPr bwMode="auto">
          <a:xfrm>
            <a:off x="1547664" y="2780928"/>
            <a:ext cx="6172200" cy="3476626"/>
          </a:xfrm>
          <a:prstGeom prst="rect">
            <a:avLst/>
          </a:prstGeom>
          <a:noFill/>
        </p:spPr>
      </p:pic>
    </p:spTree>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sz="2400" dirty="0" smtClean="0"/>
              <a:t>Hopes of a genetically modified crop bonanza in India are fading fast. </a:t>
            </a:r>
            <a:r>
              <a:rPr lang="en-US" sz="2400" dirty="0" err="1" smtClean="0"/>
              <a:t>Maharastra</a:t>
            </a:r>
            <a:r>
              <a:rPr lang="en-US" sz="2400" dirty="0" smtClean="0"/>
              <a:t> state has banned the use of a particular type of transgenic cotton made by industrial giant Monsanto, saying it’s a threat to people’s lives and to other crops.</a:t>
            </a:r>
          </a:p>
          <a:p>
            <a:r>
              <a:rPr lang="en-US" sz="2400" dirty="0" smtClean="0"/>
              <a:t>Cotton is still the only GM crop in the country, and it’s so pervasive that nearly 90% of all cotton produced in India is genetically modified.</a:t>
            </a:r>
          </a:p>
          <a:p>
            <a:r>
              <a:rPr lang="en-US" sz="2400" dirty="0" smtClean="0"/>
              <a:t>For Monsanto though, the troubles are far from over. The company’s seeds have been banned in one Indian state, with anti-GM activists demanding a larger ban. Reports have linked BT cotton to the suicide of over 10,000 farmers in India’s cotton belt.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sz="2400" dirty="0" smtClean="0"/>
              <a:t>Farmers committed suicide because they borrowed loans to buy the new promising crops from Monsanto which turned them down. Unable to make the money back, the farmers ended their lives leaving their old parents, wives and children behind.</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Comprehension</a:t>
            </a:r>
            <a:endParaRPr lang="en-US" dirty="0"/>
          </a:p>
        </p:txBody>
      </p:sp>
      <p:sp>
        <p:nvSpPr>
          <p:cNvPr id="3" name="Content Placeholder 2"/>
          <p:cNvSpPr>
            <a:spLocks noGrp="1"/>
          </p:cNvSpPr>
          <p:nvPr>
            <p:ph idx="1"/>
          </p:nvPr>
        </p:nvSpPr>
        <p:spPr/>
        <p:txBody>
          <a:bodyPr/>
          <a:lstStyle/>
          <a:p>
            <a:pPr>
              <a:buNone/>
            </a:pPr>
            <a:r>
              <a:rPr lang="en-US" sz="2800" dirty="0" smtClean="0"/>
              <a:t>1) Why did </a:t>
            </a:r>
            <a:r>
              <a:rPr lang="en-US" sz="2800" dirty="0" err="1" smtClean="0"/>
              <a:t>Maharastra</a:t>
            </a:r>
            <a:r>
              <a:rPr lang="en-US" sz="2800" dirty="0" smtClean="0"/>
              <a:t> state has banned the use of a particular type of transgenic cotton made by industrial giant Monsanto?</a:t>
            </a:r>
          </a:p>
          <a:p>
            <a:pPr>
              <a:buNone/>
            </a:pPr>
            <a:r>
              <a:rPr lang="en-US" sz="2800" dirty="0" smtClean="0"/>
              <a:t>2) Which is the only genetically modified crop in the country?</a:t>
            </a:r>
          </a:p>
          <a:p>
            <a:pPr>
              <a:buNone/>
            </a:pPr>
            <a:r>
              <a:rPr lang="en-US" sz="2800" dirty="0" smtClean="0"/>
              <a:t>3) What is happening to the farmers because of these crops?</a:t>
            </a:r>
          </a:p>
          <a:p>
            <a:pPr>
              <a:buNone/>
            </a:pPr>
            <a:r>
              <a:rPr lang="en-US" sz="2800" dirty="0" smtClean="0"/>
              <a:t>4) What is the reason behind question 3?</a:t>
            </a:r>
          </a:p>
          <a:p>
            <a:endParaRPr lang="en-US" dirty="0" smtClean="0"/>
          </a:p>
          <a:p>
            <a:endParaRPr lang="en-US" dirty="0" smtClean="0"/>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Vocabulary:</a:t>
            </a:r>
            <a:endParaRPr lang="en-US" dirty="0"/>
          </a:p>
        </p:txBody>
      </p:sp>
      <p:sp>
        <p:nvSpPr>
          <p:cNvPr id="3" name="Content Placeholder 2"/>
          <p:cNvSpPr>
            <a:spLocks noGrp="1"/>
          </p:cNvSpPr>
          <p:nvPr>
            <p:ph idx="1"/>
          </p:nvPr>
        </p:nvSpPr>
        <p:spPr/>
        <p:txBody>
          <a:bodyPr/>
          <a:lstStyle/>
          <a:p>
            <a:pPr marL="342900" indent="-342900">
              <a:buAutoNum type="arabicParenR"/>
            </a:pPr>
            <a:r>
              <a:rPr lang="en-US" dirty="0" smtClean="0"/>
              <a:t>Genetically</a:t>
            </a:r>
          </a:p>
          <a:p>
            <a:pPr marL="342900" indent="-342900">
              <a:buAutoNum type="arabicParenR"/>
            </a:pPr>
            <a:r>
              <a:rPr lang="en-US" dirty="0" smtClean="0"/>
              <a:t>Modified</a:t>
            </a:r>
          </a:p>
          <a:p>
            <a:pPr marL="342900" indent="-342900">
              <a:buAutoNum type="arabicParenR"/>
            </a:pPr>
            <a:r>
              <a:rPr lang="en-US" dirty="0" smtClean="0"/>
              <a:t>Ban</a:t>
            </a:r>
          </a:p>
          <a:p>
            <a:pPr marL="342900" indent="-342900">
              <a:buAutoNum type="arabicParenR"/>
            </a:pPr>
            <a:r>
              <a:rPr lang="en-US" dirty="0" smtClean="0"/>
              <a:t>Anti</a:t>
            </a:r>
          </a:p>
          <a:p>
            <a:pPr marL="342900" indent="-342900">
              <a:buAutoNum type="arabicParenR"/>
            </a:pPr>
            <a:r>
              <a:rPr lang="en-US" dirty="0" smtClean="0"/>
              <a:t>Activists</a:t>
            </a:r>
          </a:p>
          <a:p>
            <a:pPr marL="342900" indent="-342900">
              <a:buAutoNum type="arabicParenR"/>
            </a:pPr>
            <a:r>
              <a:rPr lang="en-US" dirty="0" smtClean="0"/>
              <a:t>Commit suicide</a:t>
            </a:r>
          </a:p>
          <a:p>
            <a:pPr marL="342900" indent="-342900">
              <a:buAutoNum type="arabicParenR"/>
            </a:pPr>
            <a:r>
              <a:rPr lang="en-US" dirty="0" smtClean="0"/>
              <a:t>Loan </a:t>
            </a:r>
          </a:p>
          <a:p>
            <a:pPr marL="342900" indent="-342900">
              <a:buAutoNum type="arabicParenR"/>
            </a:pPr>
            <a:endParaRPr lang="en-US" dirty="0" smtClean="0"/>
          </a:p>
          <a:p>
            <a:pPr marL="342900" indent="-342900">
              <a:buAutoNum type="arabicParenR"/>
            </a:pPr>
            <a:endParaRPr lang="en-US" dirty="0" smtClean="0"/>
          </a:p>
          <a:p>
            <a:pPr marL="342900" indent="-342900">
              <a:buAutoNum type="arabicParenR"/>
            </a:pP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Writing:</a:t>
            </a:r>
            <a:endParaRPr lang="en-US" dirty="0"/>
          </a:p>
        </p:txBody>
      </p:sp>
      <p:sp>
        <p:nvSpPr>
          <p:cNvPr id="3" name="Content Placeholder 2"/>
          <p:cNvSpPr>
            <a:spLocks noGrp="1"/>
          </p:cNvSpPr>
          <p:nvPr>
            <p:ph idx="1"/>
          </p:nvPr>
        </p:nvSpPr>
        <p:spPr/>
        <p:txBody>
          <a:bodyPr/>
          <a:lstStyle/>
          <a:p>
            <a:pPr marL="342900" indent="-342900">
              <a:buAutoNum type="arabicParenR"/>
            </a:pPr>
            <a:r>
              <a:rPr lang="en-US" sz="2400" dirty="0" smtClean="0"/>
              <a:t>How do you think the farmers’ families should be compensated for their loss?</a:t>
            </a:r>
          </a:p>
          <a:p>
            <a:pPr marL="342900" indent="-342900">
              <a:buAutoNum type="arabicParenR"/>
            </a:pPr>
            <a:r>
              <a:rPr lang="en-US" sz="2400" dirty="0" smtClean="0"/>
              <a:t>What should happen to the company who supplied these crops to these poor people?</a:t>
            </a:r>
          </a:p>
          <a:p>
            <a:pPr marL="342900" indent="-342900">
              <a:buAutoNum type="arabicParenR"/>
            </a:pPr>
            <a:r>
              <a:rPr lang="en-US" sz="2400" dirty="0" smtClean="0"/>
              <a:t>Do you think genetically modified crops is the answer to a better life?</a:t>
            </a:r>
          </a:p>
          <a:p>
            <a:pPr marL="342900" indent="-342900">
              <a:buNone/>
            </a:pPr>
            <a:endParaRPr lang="en-US" sz="2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Conversation</a:t>
            </a:r>
            <a:endParaRPr lang="en-US" dirty="0"/>
          </a:p>
        </p:txBody>
      </p:sp>
      <p:sp>
        <p:nvSpPr>
          <p:cNvPr id="3" name="Content Placeholder 2"/>
          <p:cNvSpPr>
            <a:spLocks noGrp="1"/>
          </p:cNvSpPr>
          <p:nvPr>
            <p:ph idx="1"/>
          </p:nvPr>
        </p:nvSpPr>
        <p:spPr/>
        <p:txBody>
          <a:bodyPr/>
          <a:lstStyle/>
          <a:p>
            <a:pPr marL="342900" indent="-342900">
              <a:buFont typeface="+mj-lt"/>
              <a:buAutoNum type="arabicPeriod"/>
            </a:pPr>
            <a:r>
              <a:rPr lang="en-US" sz="2400" dirty="0" smtClean="0"/>
              <a:t>Have you ever taken a loan for anything? E.g. house, car, studies?</a:t>
            </a:r>
          </a:p>
          <a:p>
            <a:pPr marL="342900" indent="-342900">
              <a:buFont typeface="+mj-lt"/>
              <a:buAutoNum type="arabicPeriod"/>
            </a:pPr>
            <a:r>
              <a:rPr lang="en-US" sz="2400" dirty="0" smtClean="0"/>
              <a:t>Has it been easy to pay back?</a:t>
            </a:r>
          </a:p>
          <a:p>
            <a:pPr marL="342900" indent="-342900">
              <a:buFont typeface="+mj-lt"/>
              <a:buAutoNum type="arabicPeriod"/>
            </a:pPr>
            <a:r>
              <a:rPr lang="en-US" sz="2400" dirty="0" smtClean="0"/>
              <a:t>Would you ever like to live like a farmer for a day? </a:t>
            </a:r>
          </a:p>
          <a:p>
            <a:pPr marL="342900" indent="-342900">
              <a:buFont typeface="+mj-lt"/>
              <a:buAutoNum type="arabicPeriod"/>
            </a:pPr>
            <a:r>
              <a:rPr lang="en-US" sz="2400" dirty="0" smtClean="0"/>
              <a:t>Do you think farmers are happy with their lives?</a:t>
            </a:r>
          </a:p>
          <a:p>
            <a:pPr marL="342900" indent="-342900">
              <a:buFont typeface="+mj-lt"/>
              <a:buAutoNum type="arabicPeriod"/>
            </a:pPr>
            <a:r>
              <a:rPr lang="en-US" sz="2400" dirty="0" smtClean="0"/>
              <a:t>What do you think our lives would be without them?</a:t>
            </a:r>
          </a:p>
          <a:p>
            <a:pPr marL="342900" indent="-342900">
              <a:buFont typeface="+mj-lt"/>
              <a:buAutoNum type="arabicPeriod"/>
            </a:pPr>
            <a:r>
              <a:rPr lang="en-US" sz="2400" dirty="0" smtClean="0"/>
              <a:t>What should we do to improve their livelihood?</a:t>
            </a:r>
          </a:p>
          <a:p>
            <a:pPr>
              <a:buNone/>
            </a:pPr>
            <a:endParaRPr lang="en-US" dirty="0"/>
          </a:p>
        </p:txBody>
      </p:sp>
    </p:spTree>
  </p:cSld>
  <p:clrMapOvr>
    <a:masterClrMapping/>
  </p:clrMapOvr>
</p:sld>
</file>

<file path=ppt/theme/theme1.xml><?xml version="1.0" encoding="utf-8"?>
<a:theme xmlns:a="http://schemas.openxmlformats.org/drawingml/2006/main" name="3_Default Design">
  <a:themeElements>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235</TotalTime>
  <Words>414</Words>
  <Application>Microsoft Macintosh PowerPoint</Application>
  <PresentationFormat>Présentation à l'écran (4:3)</PresentationFormat>
  <Paragraphs>40</Paragraphs>
  <Slides>7</Slides>
  <Notes>1</Notes>
  <HiddenSlides>0</HiddenSlides>
  <MMClips>0</MMClips>
  <ScaleCrop>false</ScaleCrop>
  <HeadingPairs>
    <vt:vector size="4" baseType="variant">
      <vt:variant>
        <vt:lpstr>Thème</vt:lpstr>
      </vt:variant>
      <vt:variant>
        <vt:i4>1</vt:i4>
      </vt:variant>
      <vt:variant>
        <vt:lpstr>Titres des diapositives</vt:lpstr>
      </vt:variant>
      <vt:variant>
        <vt:i4>7</vt:i4>
      </vt:variant>
    </vt:vector>
  </HeadingPairs>
  <TitlesOfParts>
    <vt:vector size="8" baseType="lpstr">
      <vt:lpstr>3_Default Design</vt:lpstr>
      <vt:lpstr>Présentation PowerPoint</vt:lpstr>
      <vt:lpstr>Présentation PowerPoint</vt:lpstr>
      <vt:lpstr>Présentation PowerPoint</vt:lpstr>
      <vt:lpstr>Comprehension</vt:lpstr>
      <vt:lpstr>Vocabulary:</vt:lpstr>
      <vt:lpstr>Writing:</vt:lpstr>
      <vt:lpstr>Conversation</vt:lpstr>
    </vt:vector>
  </TitlesOfParts>
  <Company>IBM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Administrator</dc:creator>
  <cp:lastModifiedBy>david ansellem</cp:lastModifiedBy>
  <cp:revision>21</cp:revision>
  <dcterms:created xsi:type="dcterms:W3CDTF">2011-12-01T13:28:45Z</dcterms:created>
  <dcterms:modified xsi:type="dcterms:W3CDTF">2013-07-26T04:52:28Z</dcterms:modified>
</cp:coreProperties>
</file>