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3" r:id="rId4"/>
    <p:sldId id="272" r:id="rId5"/>
    <p:sldId id="271" r:id="rId6"/>
    <p:sldId id="270" r:id="rId7"/>
    <p:sldId id="269" r:id="rId8"/>
    <p:sldId id="268" r:id="rId9"/>
    <p:sldId id="267" r:id="rId10"/>
    <p:sldId id="266" r:id="rId11"/>
    <p:sldId id="265" r:id="rId12"/>
    <p:sldId id="264" r:id="rId13"/>
    <p:sldId id="263" r:id="rId14"/>
    <p:sldId id="262" r:id="rId15"/>
    <p:sldId id="261" r:id="rId16"/>
    <p:sldId id="260" r:id="rId17"/>
    <p:sldId id="259" r:id="rId18"/>
    <p:sldId id="258" r:id="rId19"/>
    <p:sldId id="257" r:id="rId20"/>
    <p:sldId id="283" r:id="rId21"/>
    <p:sldId id="282" r:id="rId22"/>
    <p:sldId id="281" r:id="rId23"/>
    <p:sldId id="280" r:id="rId24"/>
    <p:sldId id="279" r:id="rId25"/>
    <p:sldId id="278" r:id="rId26"/>
    <p:sldId id="277" r:id="rId27"/>
    <p:sldId id="276" r:id="rId28"/>
    <p:sldId id="275" r:id="rId29"/>
    <p:sldId id="293" r:id="rId30"/>
    <p:sldId id="292" r:id="rId31"/>
    <p:sldId id="291" r:id="rId32"/>
    <p:sldId id="290" r:id="rId33"/>
    <p:sldId id="289" r:id="rId34"/>
    <p:sldId id="288" r:id="rId35"/>
    <p:sldId id="287" r:id="rId36"/>
    <p:sldId id="286" r:id="rId37"/>
    <p:sldId id="285" r:id="rId38"/>
    <p:sldId id="284" r:id="rId39"/>
    <p:sldId id="302" r:id="rId40"/>
    <p:sldId id="301" r:id="rId41"/>
    <p:sldId id="30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592145"/>
            <a:ext cx="3819844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79681" y="1801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14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821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9089" y="1196752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2492896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1" y="4005064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14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5. </a:t>
            </a:r>
            <a:r>
              <a:rPr lang="en-IN" sz="3200" b="1" dirty="0" smtClean="0"/>
              <a:t>The office staff didn’t even bother to </a:t>
            </a:r>
            <a:r>
              <a:rPr lang="en-IN" sz="3200" b="1" dirty="0"/>
              <a:t>keep me ....... </a:t>
            </a:r>
            <a:r>
              <a:rPr lang="en-IN" sz="3200" b="1" dirty="0" smtClean="0"/>
              <a:t>dated.</a:t>
            </a:r>
            <a:endParaRPr lang="en-IN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2060848"/>
            <a:ext cx="61206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 over</a:t>
            </a:r>
            <a:endParaRPr lang="en-IN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5. The office staff didn’t even bother to keep me ....... dated.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 over</a:t>
            </a:r>
            <a:endParaRPr lang="en-IN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</a:t>
            </a:r>
            <a:r>
              <a:rPr lang="en-IN" sz="3200" b="1" dirty="0"/>
              <a:t>The critics ....... to praise the work of this director whatever films he makes.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1988840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run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continue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persist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insist</a:t>
            </a:r>
            <a:endParaRPr lang="en-IN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6. The critics ....... to praise the work of this director whatever films he makes.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run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continue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persist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insist</a:t>
            </a:r>
            <a:endParaRPr lang="en-IN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</a:t>
            </a:r>
            <a:r>
              <a:rPr lang="en-IN" sz="3200" b="1" dirty="0"/>
              <a:t>The theme of the </a:t>
            </a:r>
            <a:r>
              <a:rPr lang="en-IN" sz="3200" b="1" dirty="0" smtClean="0"/>
              <a:t>sequel of the </a:t>
            </a:r>
            <a:r>
              <a:rPr lang="en-IN" sz="3200" b="1" dirty="0"/>
              <a:t>film is quite simply a ....... of the first.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204864"/>
            <a:ext cx="5256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construction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continuation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continuum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continuing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7. The theme of the sequel of the film is quite simply a ....... of the first.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98884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construction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continuation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continuum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continuing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536" y="69269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Seniors </a:t>
            </a:r>
            <a:r>
              <a:rPr lang="en-IN" sz="3200" b="1" dirty="0"/>
              <a:t>prefer to select people who have been ....... to many different types of office </a:t>
            </a:r>
            <a:r>
              <a:rPr lang="en-IN" sz="3200" b="1" dirty="0" smtClean="0"/>
              <a:t>environments.</a:t>
            </a:r>
            <a:endParaRPr lang="en-IN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2708920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devoted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exposed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opened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experienced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8. Seniors prefer to select people who have been ....... to many different types of office environments.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devoted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exposed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opened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experienced</a:t>
            </a:r>
            <a:endParaRPr lang="en-IN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</a:t>
            </a:r>
            <a:r>
              <a:rPr lang="en-IN" sz="3200" b="1" dirty="0"/>
              <a:t>The product had been on the market for </a:t>
            </a:r>
            <a:r>
              <a:rPr lang="en-IN" sz="3200" b="1" dirty="0" smtClean="0"/>
              <a:t>a couple of years now </a:t>
            </a:r>
            <a:r>
              <a:rPr lang="en-IN" sz="3200" b="1" dirty="0"/>
              <a:t>and was selling well but somehow the image was in need of a face lift or ........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924944"/>
            <a:ext cx="61206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enhancement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</a:t>
            </a:r>
            <a:r>
              <a:rPr lang="en-US" sz="3200" b="1" dirty="0"/>
              <a:t> </a:t>
            </a:r>
            <a:r>
              <a:rPr lang="en-US" sz="3200" b="1" dirty="0" smtClean="0"/>
              <a:t>enthusiasm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endeavor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enticement</a:t>
            </a:r>
            <a:endParaRPr lang="en-IN"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9. The product had been on the market for a couple of years now and was selling well but somehow the image was in need of a face lift or ........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enhancement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enthusiasm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endeavor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enticement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1. Our leading </a:t>
            </a:r>
            <a:r>
              <a:rPr lang="en-IN" sz="3200" b="1" dirty="0" smtClean="0"/>
              <a:t>actress </a:t>
            </a:r>
            <a:r>
              <a:rPr lang="en-IN" sz="3200" b="1" dirty="0"/>
              <a:t>is unable to come on the stage at the moment because he is ....... with </a:t>
            </a:r>
            <a:r>
              <a:rPr lang="en-IN" sz="3200" b="1" dirty="0" smtClean="0"/>
              <a:t>emotion.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5760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overtaken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overdrawn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overcome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overturned</a:t>
            </a:r>
            <a:endParaRPr lang="en-IN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</a:t>
            </a:r>
            <a:r>
              <a:rPr lang="en-IN" sz="3200" b="1" dirty="0"/>
              <a:t>As this is a managerial post, we must ask you how you deal with bad ....... </a:t>
            </a:r>
            <a:r>
              <a:rPr lang="en-IN" sz="3200" b="1" dirty="0" smtClean="0"/>
              <a:t>keeping </a:t>
            </a:r>
            <a:r>
              <a:rPr lang="en-IN" sz="3200" b="1" dirty="0"/>
              <a:t>in an employee.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636912"/>
            <a:ext cx="5040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house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space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time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record</a:t>
            </a:r>
            <a:endParaRPr lang="en-IN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10. As this is a managerial post, we must ask you how you deal with bad ....... keeping in an employee.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house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space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time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record</a:t>
            </a:r>
            <a:endParaRPr lang="en-IN" sz="3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</a:t>
            </a:r>
            <a:r>
              <a:rPr lang="en-IN" sz="3200" b="1" dirty="0"/>
              <a:t>. Interviewer: </a:t>
            </a:r>
            <a:r>
              <a:rPr lang="en-IN" sz="3200" b="1" dirty="0" smtClean="0"/>
              <a:t>Do </a:t>
            </a:r>
            <a:r>
              <a:rPr lang="en-IN" sz="3200" b="1" dirty="0"/>
              <a:t>you like the idea of an office with </a:t>
            </a:r>
            <a:r>
              <a:rPr lang="en-IN" sz="3200" b="1" dirty="0" smtClean="0"/>
              <a:t>........?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66967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air control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air management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air conditioning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air condition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11. Interviewer: Do you like the idea of an office with ........?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06084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air control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air management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air conditioning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air condition</a:t>
            </a:r>
            <a:endParaRPr lang="en-IN" sz="32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</a:t>
            </a:r>
            <a:r>
              <a:rPr lang="en-IN" sz="3200" b="1" dirty="0"/>
              <a:t>. The </a:t>
            </a:r>
            <a:r>
              <a:rPr lang="en-IN" sz="3200" b="1" dirty="0" smtClean="0"/>
              <a:t>positive </a:t>
            </a:r>
            <a:r>
              <a:rPr lang="en-IN" sz="3200" b="1" dirty="0"/>
              <a:t>thing about this guarantee is that there is never any doubt and there is no ....... about getting your money back.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636912"/>
            <a:ext cx="58326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squabble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argument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quibble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quarrel</a:t>
            </a:r>
            <a:endParaRPr lang="en-IN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12. The positive thing about this guarantee is that there is never any doubt and there is no ....... about getting your money back.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squabble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argument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quibble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quarrel</a:t>
            </a:r>
            <a:endParaRPr lang="en-IN" sz="32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</a:t>
            </a:r>
            <a:r>
              <a:rPr lang="en-IN" sz="3200" b="1" dirty="0"/>
              <a:t>I see no ....... why you shouldn't be accepted as an </a:t>
            </a:r>
            <a:r>
              <a:rPr lang="en-IN" sz="3200" b="1" dirty="0" smtClean="0"/>
              <a:t>employee.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276872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cause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sense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reason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doubt</a:t>
            </a:r>
          </a:p>
          <a:p>
            <a:endParaRPr lang="en-IN" sz="32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13. I see no ....... why you shouldn't be accepted as an employee.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cause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sense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reason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doubt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</a:t>
            </a:r>
            <a:r>
              <a:rPr lang="en-IN" sz="3200" b="1" dirty="0"/>
              <a:t>. It's all very well having a </a:t>
            </a:r>
            <a:r>
              <a:rPr lang="en-IN" sz="3200" b="1" dirty="0" smtClean="0"/>
              <a:t>dream </a:t>
            </a:r>
            <a:r>
              <a:rPr lang="en-IN" sz="3200" b="1" dirty="0"/>
              <a:t>but you must know where you're going and what your ....... 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492896"/>
            <a:ext cx="4752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terminus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terminal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goal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tendency</a:t>
            </a:r>
            <a:endParaRPr lang="en-IN" sz="32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14. It's all very well having a dream but you must know where you're going and what your ....... is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78092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terminus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terminal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goal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tendency</a:t>
            </a:r>
            <a:endParaRPr lang="en-IN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Our leading actress is unable to come on the stage at the moment because he is ....... with emotion.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overtaken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overdrawn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overcome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overturned</a:t>
            </a:r>
            <a:endParaRPr lang="en-IN" sz="32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</a:t>
            </a:r>
            <a:r>
              <a:rPr lang="en-IN" sz="3200" b="1" dirty="0"/>
              <a:t>. In the hope of finding fresh ideas he used the internet to help him by using as many search ....... as he could discover.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492896"/>
            <a:ext cx="60486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gangways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portals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doorways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passages</a:t>
            </a:r>
            <a:endParaRPr lang="en-IN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15. In the hope of finding fresh ideas he used the internet to help him by using as many search ....... as he could discover.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gangways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portals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doorways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passages</a:t>
            </a:r>
            <a:endParaRPr lang="en-IN" sz="32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</a:t>
            </a:r>
            <a:r>
              <a:rPr lang="en-IN" sz="3200" b="1" dirty="0"/>
              <a:t>There is still an outstanding ....... on that account, which must be paid in </a:t>
            </a:r>
            <a:r>
              <a:rPr lang="en-IN" sz="3200" b="1" dirty="0" smtClean="0"/>
              <a:t>2 days.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060848"/>
            <a:ext cx="40324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/>
              <a:t>A balance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scale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difference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cost</a:t>
            </a:r>
            <a:endParaRPr lang="en-IN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16. There is still an outstanding ....... on that account, which must be paid in 2 days.</a:t>
            </a:r>
            <a:endParaRPr lang="en-IN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220486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A balance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scale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difference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cost</a:t>
            </a:r>
            <a:endParaRPr lang="en-IN" sz="3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</a:t>
            </a:r>
            <a:r>
              <a:rPr lang="en-IN" sz="3200" b="1" dirty="0"/>
              <a:t>Please send my ....... to the meeting as I shan't be able to attend.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1844824"/>
            <a:ext cx="63367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apologies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apologize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apologized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apologizing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Please send my ....... to the meeting as I shan't be able to attend.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34888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A apologies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apologize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apologized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apologizing </a:t>
            </a:r>
            <a:endParaRPr lang="en-IN" sz="3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</a:t>
            </a:r>
            <a:r>
              <a:rPr lang="en-IN" sz="3200" b="1" dirty="0"/>
              <a:t>I had the </a:t>
            </a:r>
            <a:r>
              <a:rPr lang="en-IN" sz="3200" b="1" dirty="0" smtClean="0"/>
              <a:t>water </a:t>
            </a:r>
            <a:r>
              <a:rPr lang="en-IN" sz="3200" b="1" dirty="0"/>
              <a:t>machine fitted by a ....... plumber but he was unable to make the thing work.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636912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renowned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remarkable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reputable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respectable</a:t>
            </a:r>
            <a:endParaRPr lang="en-IN" sz="3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18. I had the water machine fitted by a ....... plumber but he was unable to make the thing work.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renowned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remarkable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reputable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respectable</a:t>
            </a:r>
            <a:endParaRPr lang="en-IN" sz="32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</a:t>
            </a:r>
            <a:r>
              <a:rPr lang="en-IN" sz="3200" b="1" dirty="0"/>
              <a:t>Shortly after the couple had bought their first house, they saw the number of bills ....... rapidly.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708920"/>
            <a:ext cx="54726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accentuate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aggravate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accumulate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access</a:t>
            </a:r>
            <a:endParaRPr lang="en-IN" sz="32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19. Shortly after the couple had bought their first house, they saw the number of bills ....... rapidly.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0892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accentuate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aggravate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C accumulate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access</a:t>
            </a:r>
            <a:endParaRPr lang="en-IN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2. Going on a </a:t>
            </a:r>
            <a:r>
              <a:rPr lang="en-IN" sz="3200" b="1" dirty="0" smtClean="0"/>
              <a:t>shopping </a:t>
            </a:r>
            <a:r>
              <a:rPr lang="en-IN" sz="3200" b="1" dirty="0"/>
              <a:t>....... with your credit card and no concern about how you pay back the money you borrow, is a growing habit these </a:t>
            </a:r>
            <a:r>
              <a:rPr lang="en-IN" sz="3200" b="1" dirty="0" smtClean="0"/>
              <a:t>days.</a:t>
            </a:r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3068960"/>
            <a:ext cx="540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burst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spree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flight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day</a:t>
            </a:r>
            <a:endParaRPr lang="en-IN" sz="32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</a:t>
            </a:r>
            <a:r>
              <a:rPr lang="en-IN" sz="3200" b="1" dirty="0"/>
              <a:t>You can decide, if you so wish, to ....... your right to take your </a:t>
            </a:r>
            <a:r>
              <a:rPr lang="en-IN" sz="3200" b="1" dirty="0" smtClean="0"/>
              <a:t>money </a:t>
            </a:r>
            <a:r>
              <a:rPr lang="en-IN" sz="3200" b="1" dirty="0"/>
              <a:t>at an earlier date.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4968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give 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give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give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give off</a:t>
            </a:r>
            <a:endParaRPr lang="en-IN" sz="32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20. You can decide, if you so wish, to ....... your right to take your money at an earlier date.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give in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give up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give out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give off</a:t>
            </a:r>
            <a:endParaRPr lang="en-IN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2. Going on a shopping ....... with your credit card and no concern about how you pay back the money you borrow, is a growing habit these days.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99695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burst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B spree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flight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day</a:t>
            </a:r>
            <a:endParaRPr lang="en-IN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3. The </a:t>
            </a:r>
            <a:r>
              <a:rPr lang="en-IN" sz="3200" b="1" dirty="0" smtClean="0"/>
              <a:t>new </a:t>
            </a:r>
            <a:r>
              <a:rPr lang="en-IN" sz="3200" b="1" dirty="0"/>
              <a:t>manager will be in ....... of all the IT requirements that the company uses.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060848"/>
            <a:ext cx="5040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use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mind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charge</a:t>
            </a:r>
            <a:endParaRPr lang="en-IN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3. The new manager will be in ....... of all the IT requirements that the company uses.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7687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use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mind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case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charge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4. This </a:t>
            </a:r>
            <a:r>
              <a:rPr lang="en-IN" sz="3200" b="1" dirty="0" smtClean="0"/>
              <a:t>gym </a:t>
            </a:r>
            <a:r>
              <a:rPr lang="en-IN" sz="3200" b="1" dirty="0"/>
              <a:t>has largely been ....... by money that has come from the national lottery.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204864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204864"/>
            <a:ext cx="53285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founded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found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fined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funded</a:t>
            </a:r>
            <a:endParaRPr lang="en-IN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4. This gym has largely been ....... by money that has come from the national lottery.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7687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founded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found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fined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D funded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1345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4</cp:revision>
  <dcterms:created xsi:type="dcterms:W3CDTF">2014-01-24T11:24:52Z</dcterms:created>
  <dcterms:modified xsi:type="dcterms:W3CDTF">2015-03-26T15:37:49Z</dcterms:modified>
</cp:coreProperties>
</file>