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3" r:id="rId2"/>
    <p:sldId id="264" r:id="rId3"/>
    <p:sldId id="257" r:id="rId4"/>
    <p:sldId id="258" r:id="rId5"/>
    <p:sldId id="259" r:id="rId6"/>
    <p:sldId id="260" r:id="rId7"/>
    <p:sldId id="265"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48" autoAdjust="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D25287-EA3E-4617-9367-055E503917B8}"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C909D8-84AA-468B-8919-04F6BB96CF1A}" type="slidenum">
              <a:rPr lang="en-US" smtClean="0"/>
              <a:pPr/>
              <a:t>‹#›</a:t>
            </a:fld>
            <a:endParaRPr lang="en-US"/>
          </a:p>
        </p:txBody>
      </p:sp>
    </p:spTree>
    <p:extLst>
      <p:ext uri="{BB962C8B-B14F-4D97-AF65-F5344CB8AC3E}">
        <p14:creationId xmlns:p14="http://schemas.microsoft.com/office/powerpoint/2010/main" val="1998353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Mighty Maids. Theresa Blanding speaking.</a:t>
            </a:r>
            <a:r>
              <a:rPr lang="en-US" dirty="0" smtClean="0"/>
              <a:t/>
            </a:r>
            <a:br>
              <a:rPr lang="en-US" dirty="0" smtClean="0"/>
            </a:br>
            <a:r>
              <a:rPr lang="en-US" sz="1200" b="0" i="0" kern="1200" dirty="0" smtClean="0">
                <a:solidFill>
                  <a:schemeClr val="tx1"/>
                </a:solidFill>
                <a:latin typeface="+mn-lt"/>
                <a:ea typeface="+mn-ea"/>
                <a:cs typeface="+mn-cs"/>
              </a:rPr>
              <a:t>— Yes Ms. Blanding, My name is Tony Dodd, I have a complaint about your service. I used Mighty Maids yesterday, and the woman who cleaned my home -- Nora, is her name -- did not do a very good job. I asked her to scrub the bathroom floors, but when she finished, they looked no cleaner than before she started. I also asked her to clean the oven and do some laundry. She did neither. I'm very disappointed, and I'd like my money back.</a:t>
            </a:r>
            <a:r>
              <a:rPr lang="en-US" dirty="0" smtClean="0"/>
              <a:t/>
            </a:r>
            <a:br>
              <a:rPr lang="en-US" dirty="0" smtClean="0"/>
            </a:br>
            <a:r>
              <a:rPr lang="en-US" sz="1200" b="0" i="0" kern="1200" dirty="0" smtClean="0">
                <a:solidFill>
                  <a:schemeClr val="tx1"/>
                </a:solidFill>
                <a:latin typeface="+mn-lt"/>
                <a:ea typeface="+mn-ea"/>
                <a:cs typeface="+mn-cs"/>
              </a:rPr>
              <a:t>— I'm terribly sorry to hear that, Mr. Dodd. Believe me, this is not typical of Mighty Maids service. Unfortunately, I cannot refund your money. However, what I can do is send a different person out tomorrow, who will clean your house this time free of charge. We'd like another chance to prove that yesterday was an aberration. Would that be OK?</a:t>
            </a:r>
            <a:r>
              <a:rPr lang="en-US" dirty="0" smtClean="0"/>
              <a:t/>
            </a:r>
            <a:br>
              <a:rPr lang="en-US" dirty="0" smtClean="0"/>
            </a:br>
            <a:r>
              <a:rPr lang="en-US" sz="1200" b="0" i="0" kern="1200" dirty="0" smtClean="0">
                <a:solidFill>
                  <a:schemeClr val="tx1"/>
                </a:solidFill>
                <a:latin typeface="+mn-lt"/>
                <a:ea typeface="+mn-ea"/>
                <a:cs typeface="+mn-cs"/>
              </a:rPr>
              <a:t>— Yes, I suppose. But if the cleaner is not good tomorrow, I will not use your service again, and I'll tell everyone I know to avoid Mighty Maids.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-- 1)b  2)b  3)d</a:t>
            </a:r>
            <a:endParaRPr lang="en-US" dirty="0"/>
          </a:p>
        </p:txBody>
      </p:sp>
      <p:sp>
        <p:nvSpPr>
          <p:cNvPr id="4" name="Slide Number Placeholder 3"/>
          <p:cNvSpPr>
            <a:spLocks noGrp="1"/>
          </p:cNvSpPr>
          <p:nvPr>
            <p:ph type="sldNum" sz="quarter" idx="10"/>
          </p:nvPr>
        </p:nvSpPr>
        <p:spPr/>
        <p:txBody>
          <a:bodyPr/>
          <a:lstStyle/>
          <a:p>
            <a:fld id="{68C909D8-84AA-468B-8919-04F6BB96CF1A}"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Sheila </a:t>
            </a:r>
            <a:r>
              <a:rPr lang="en-US" sz="1200" b="0" i="0" kern="1200" dirty="0" err="1" smtClean="0">
                <a:solidFill>
                  <a:schemeClr val="tx1"/>
                </a:solidFill>
                <a:latin typeface="+mn-lt"/>
                <a:ea typeface="+mn-ea"/>
                <a:cs typeface="+mn-cs"/>
              </a:rPr>
              <a:t>Sarkesian</a:t>
            </a:r>
            <a:r>
              <a:rPr lang="en-US" sz="1200" b="0" i="0" kern="1200" dirty="0" smtClean="0">
                <a:solidFill>
                  <a:schemeClr val="tx1"/>
                </a:solidFill>
                <a:latin typeface="+mn-lt"/>
                <a:ea typeface="+mn-ea"/>
                <a:cs typeface="+mn-cs"/>
              </a:rPr>
              <a:t>? This is Mark </a:t>
            </a:r>
            <a:r>
              <a:rPr lang="en-US" sz="1200" b="0" i="0" kern="1200" dirty="0" err="1" smtClean="0">
                <a:solidFill>
                  <a:schemeClr val="tx1"/>
                </a:solidFill>
                <a:latin typeface="+mn-lt"/>
                <a:ea typeface="+mn-ea"/>
                <a:cs typeface="+mn-cs"/>
              </a:rPr>
              <a:t>Fredricks</a:t>
            </a:r>
            <a:r>
              <a:rPr lang="en-US" sz="1200" b="0" i="0" kern="1200" dirty="0" smtClean="0">
                <a:solidFill>
                  <a:schemeClr val="tx1"/>
                </a:solidFill>
                <a:latin typeface="+mn-lt"/>
                <a:ea typeface="+mn-ea"/>
                <a:cs typeface="+mn-cs"/>
              </a:rPr>
              <a:t> with Watson and Williams. You interviewed with us last week.</a:t>
            </a:r>
            <a:r>
              <a:rPr lang="en-US" dirty="0" smtClean="0"/>
              <a:t/>
            </a:r>
            <a:br>
              <a:rPr lang="en-US" dirty="0" smtClean="0"/>
            </a:br>
            <a:r>
              <a:rPr lang="en-US" sz="1200" b="0" i="0" kern="1200" dirty="0" smtClean="0">
                <a:solidFill>
                  <a:schemeClr val="tx1"/>
                </a:solidFill>
                <a:latin typeface="+mn-lt"/>
                <a:ea typeface="+mn-ea"/>
                <a:cs typeface="+mn-cs"/>
              </a:rPr>
              <a:t>— Oh yes, Mr. </a:t>
            </a:r>
            <a:r>
              <a:rPr lang="en-US" sz="1200" b="0" i="0" kern="1200" dirty="0" err="1" smtClean="0">
                <a:solidFill>
                  <a:schemeClr val="tx1"/>
                </a:solidFill>
                <a:latin typeface="+mn-lt"/>
                <a:ea typeface="+mn-ea"/>
                <a:cs typeface="+mn-cs"/>
              </a:rPr>
              <a:t>Fredricks</a:t>
            </a:r>
            <a:r>
              <a:rPr lang="en-US" sz="1200" b="0" i="0" kern="1200" dirty="0" smtClean="0">
                <a:solidFill>
                  <a:schemeClr val="tx1"/>
                </a:solidFill>
                <a:latin typeface="+mn-lt"/>
                <a:ea typeface="+mn-ea"/>
                <a:cs typeface="+mn-cs"/>
              </a:rPr>
              <a:t>. How are you?</a:t>
            </a:r>
            <a:r>
              <a:rPr lang="en-US" dirty="0" smtClean="0"/>
              <a:t/>
            </a:r>
            <a:br>
              <a:rPr lang="en-US" dirty="0" smtClean="0"/>
            </a:br>
            <a:r>
              <a:rPr lang="en-US" sz="1200" b="0" i="0" kern="1200" dirty="0" smtClean="0">
                <a:solidFill>
                  <a:schemeClr val="tx1"/>
                </a:solidFill>
                <a:latin typeface="+mn-lt"/>
                <a:ea typeface="+mn-ea"/>
                <a:cs typeface="+mn-cs"/>
              </a:rPr>
              <a:t>— I'm doing well. I'm phoning to tell you that you're a finalist for the position, and we'd like you to come in for a second interview on Wednesday or Thursday.</a:t>
            </a:r>
            <a:r>
              <a:rPr lang="en-US" dirty="0" smtClean="0"/>
              <a:t/>
            </a:r>
            <a:br>
              <a:rPr lang="en-US" dirty="0" smtClean="0"/>
            </a:br>
            <a:r>
              <a:rPr lang="en-US" sz="1200" b="0" i="0" kern="1200" dirty="0" smtClean="0">
                <a:solidFill>
                  <a:schemeClr val="tx1"/>
                </a:solidFill>
                <a:latin typeface="+mn-lt"/>
                <a:ea typeface="+mn-ea"/>
                <a:cs typeface="+mn-cs"/>
              </a:rPr>
              <a:t>— Wednesday works great. What time should I be there?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-- 4)c  5)a  6)b</a:t>
            </a:r>
            <a:endParaRPr lang="en-US" dirty="0"/>
          </a:p>
        </p:txBody>
      </p:sp>
      <p:sp>
        <p:nvSpPr>
          <p:cNvPr id="4" name="Slide Number Placeholder 3"/>
          <p:cNvSpPr>
            <a:spLocks noGrp="1"/>
          </p:cNvSpPr>
          <p:nvPr>
            <p:ph type="sldNum" sz="quarter" idx="10"/>
          </p:nvPr>
        </p:nvSpPr>
        <p:spPr/>
        <p:txBody>
          <a:bodyPr/>
          <a:lstStyle/>
          <a:p>
            <a:fld id="{68C909D8-84AA-468B-8919-04F6BB96CF1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Jim, we've got a problem with this weekend's computer fair. I just got off the phone with the event coordinator, and she said there are going to be an extra twenty exhibitors. We're going to need twenty extra booths.</a:t>
            </a:r>
            <a:r>
              <a:rPr lang="en-US" dirty="0" smtClean="0"/>
              <a:t/>
            </a:r>
            <a:br>
              <a:rPr lang="en-US" dirty="0" smtClean="0"/>
            </a:br>
            <a:r>
              <a:rPr lang="en-US" sz="1200" b="0" i="0" kern="1200" dirty="0" smtClean="0">
                <a:solidFill>
                  <a:schemeClr val="tx1"/>
                </a:solidFill>
                <a:latin typeface="+mn-lt"/>
                <a:ea typeface="+mn-ea"/>
                <a:cs typeface="+mn-cs"/>
              </a:rPr>
              <a:t>— Well, usually this wouldn't be a problem, because we have 150 booths at the exhibition hall, and the computer fair booked 125 booths. But fifteen of them don't have electricity right now.</a:t>
            </a:r>
            <a:r>
              <a:rPr lang="en-US" dirty="0" smtClean="0"/>
              <a:t/>
            </a:r>
            <a:br>
              <a:rPr lang="en-US" dirty="0" smtClean="0"/>
            </a:br>
            <a:r>
              <a:rPr lang="en-US" sz="1200" b="0" i="0" kern="1200" dirty="0" smtClean="0">
                <a:solidFill>
                  <a:schemeClr val="tx1"/>
                </a:solidFill>
                <a:latin typeface="+mn-lt"/>
                <a:ea typeface="+mn-ea"/>
                <a:cs typeface="+mn-cs"/>
              </a:rPr>
              <a:t>— I see. Well, we still have three days 'til the weekend. Do you think you could rig up some tables with stand-alone displays behind them? That way we could set them up near the outlets.</a:t>
            </a:r>
            <a:r>
              <a:rPr lang="en-US" dirty="0" smtClean="0"/>
              <a:t/>
            </a:r>
            <a:br>
              <a:rPr lang="en-US" dirty="0" smtClean="0"/>
            </a:br>
            <a:r>
              <a:rPr lang="en-US" sz="1200" b="0" i="0" kern="1200" dirty="0" smtClean="0">
                <a:solidFill>
                  <a:schemeClr val="tx1"/>
                </a:solidFill>
                <a:latin typeface="+mn-lt"/>
                <a:ea typeface="+mn-ea"/>
                <a:cs typeface="+mn-cs"/>
              </a:rPr>
              <a:t>— I don't know. Tables and folding dividers are easier to get at this stage than booths. But I'll see what I can do.</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7)a  8)b  9)b</a:t>
            </a:r>
            <a:endParaRPr lang="en-US" dirty="0"/>
          </a:p>
        </p:txBody>
      </p:sp>
      <p:sp>
        <p:nvSpPr>
          <p:cNvPr id="4" name="Slide Number Placeholder 3"/>
          <p:cNvSpPr>
            <a:spLocks noGrp="1"/>
          </p:cNvSpPr>
          <p:nvPr>
            <p:ph type="sldNum" sz="quarter" idx="10"/>
          </p:nvPr>
        </p:nvSpPr>
        <p:spPr/>
        <p:txBody>
          <a:bodyPr/>
          <a:lstStyle/>
          <a:p>
            <a:fld id="{68C909D8-84AA-468B-8919-04F6BB96CF1A}"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Barbara, did the wire transfer from Seoul come through yet?</a:t>
            </a:r>
            <a:r>
              <a:rPr lang="en-US" dirty="0" smtClean="0"/>
              <a:t/>
            </a:r>
            <a:br>
              <a:rPr lang="en-US" dirty="0" smtClean="0"/>
            </a:br>
            <a:r>
              <a:rPr lang="en-US" sz="1200" b="0" i="0" kern="1200" dirty="0" smtClean="0">
                <a:solidFill>
                  <a:schemeClr val="tx1"/>
                </a:solidFill>
                <a:latin typeface="+mn-lt"/>
                <a:ea typeface="+mn-ea"/>
                <a:cs typeface="+mn-cs"/>
              </a:rPr>
              <a:t>— Let's see. Yes, it came through yesterday. After paying the bank's wire fee, it totaled $1,750.</a:t>
            </a:r>
            <a:r>
              <a:rPr lang="en-US" dirty="0" smtClean="0"/>
              <a:t/>
            </a:r>
            <a:br>
              <a:rPr lang="en-US" dirty="0" smtClean="0"/>
            </a:br>
            <a:r>
              <a:rPr lang="en-US" sz="1200" b="0" i="0" kern="1200" dirty="0" smtClean="0">
                <a:solidFill>
                  <a:schemeClr val="tx1"/>
                </a:solidFill>
                <a:latin typeface="+mn-lt"/>
                <a:ea typeface="+mn-ea"/>
                <a:cs typeface="+mn-cs"/>
              </a:rPr>
              <a:t>— What? The original wire was for $2,000. That bank fee is too high!</a:t>
            </a:r>
            <a:r>
              <a:rPr lang="en-US" dirty="0" smtClean="0"/>
              <a:t/>
            </a:r>
            <a:br>
              <a:rPr lang="en-US" dirty="0" smtClean="0"/>
            </a:br>
            <a:r>
              <a:rPr lang="en-US" sz="1200" b="0" i="0" kern="1200" dirty="0" smtClean="0">
                <a:solidFill>
                  <a:schemeClr val="tx1"/>
                </a:solidFill>
                <a:latin typeface="+mn-lt"/>
                <a:ea typeface="+mn-ea"/>
                <a:cs typeface="+mn-cs"/>
              </a:rPr>
              <a:t>— I agree, it is. I'll shop around today and see if I can find a bank that charges a lower one.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10)b  11)c  12)a</a:t>
            </a:r>
            <a:endParaRPr lang="en-US" sz="1200" b="0" i="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68C909D8-84AA-468B-8919-04F6BB96CF1A}"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 heard that Larry's going to be leaving the company next month.</a:t>
            </a:r>
            <a:r>
              <a:rPr lang="en-US" dirty="0" smtClean="0"/>
              <a:t/>
            </a:r>
            <a:br>
              <a:rPr lang="en-US" dirty="0" smtClean="0"/>
            </a:br>
            <a:r>
              <a:rPr lang="en-US" sz="1200" b="0" i="0" kern="1200" dirty="0" smtClean="0">
                <a:solidFill>
                  <a:schemeClr val="tx1"/>
                </a:solidFill>
                <a:latin typeface="+mn-lt"/>
                <a:ea typeface="+mn-ea"/>
                <a:cs typeface="+mn-cs"/>
              </a:rPr>
              <a:t>— Really? Why? Where is he going?</a:t>
            </a:r>
            <a:r>
              <a:rPr lang="en-US" dirty="0" smtClean="0"/>
              <a:t/>
            </a:r>
            <a:br>
              <a:rPr lang="en-US" dirty="0" smtClean="0"/>
            </a:br>
            <a:r>
              <a:rPr lang="en-US" sz="1200" b="0" i="0" kern="1200" dirty="0" smtClean="0">
                <a:solidFill>
                  <a:schemeClr val="tx1"/>
                </a:solidFill>
                <a:latin typeface="+mn-lt"/>
                <a:ea typeface="+mn-ea"/>
                <a:cs typeface="+mn-cs"/>
              </a:rPr>
              <a:t>— His wife got a job in Colorado. The whole family will be moving.</a:t>
            </a:r>
            <a:r>
              <a:rPr lang="en-US" dirty="0" smtClean="0"/>
              <a:t/>
            </a:r>
            <a:br>
              <a:rPr lang="en-US" dirty="0" smtClean="0"/>
            </a:br>
            <a:r>
              <a:rPr lang="en-US" sz="1200" b="0" i="0" kern="1200" dirty="0" smtClean="0">
                <a:solidFill>
                  <a:schemeClr val="tx1"/>
                </a:solidFill>
                <a:latin typeface="+mn-lt"/>
                <a:ea typeface="+mn-ea"/>
                <a:cs typeface="+mn-cs"/>
              </a:rPr>
              <a:t>— Well, I'll miss him, but it sounds like a step up for him. We'll have to have a going-away party!</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13)c  14)c  15)b</a:t>
            </a:r>
            <a:endParaRPr lang="en-US" dirty="0"/>
          </a:p>
        </p:txBody>
      </p:sp>
      <p:sp>
        <p:nvSpPr>
          <p:cNvPr id="4" name="Slide Number Placeholder 3"/>
          <p:cNvSpPr>
            <a:spLocks noGrp="1"/>
          </p:cNvSpPr>
          <p:nvPr>
            <p:ph type="sldNum" sz="quarter" idx="10"/>
          </p:nvPr>
        </p:nvSpPr>
        <p:spPr/>
        <p:txBody>
          <a:bodyPr/>
          <a:lstStyle/>
          <a:p>
            <a:fld id="{68C909D8-84AA-468B-8919-04F6BB96CF1A}"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Beth. Have you decided what seminars to take at the training sessions next week?</a:t>
            </a:r>
            <a:r>
              <a:rPr lang="en-US" dirty="0" smtClean="0"/>
              <a:t/>
            </a:r>
            <a:br>
              <a:rPr lang="en-US" dirty="0" smtClean="0"/>
            </a:br>
            <a:r>
              <a:rPr lang="en-US" sz="1200" b="0" i="0" kern="1200" dirty="0" smtClean="0">
                <a:solidFill>
                  <a:schemeClr val="tx1"/>
                </a:solidFill>
                <a:latin typeface="+mn-lt"/>
                <a:ea typeface="+mn-ea"/>
                <a:cs typeface="+mn-cs"/>
              </a:rPr>
              <a:t>— I've still got a lot of work to catch up on. Honestly, I don't see how I'll be able to squeeze it in.</a:t>
            </a:r>
            <a:r>
              <a:rPr lang="en-US" dirty="0" smtClean="0"/>
              <a:t/>
            </a:r>
            <a:br>
              <a:rPr lang="en-US" dirty="0" smtClean="0"/>
            </a:br>
            <a:r>
              <a:rPr lang="en-US" sz="1200" b="0" i="0" kern="1200" dirty="0" smtClean="0">
                <a:solidFill>
                  <a:schemeClr val="tx1"/>
                </a:solidFill>
                <a:latin typeface="+mn-lt"/>
                <a:ea typeface="+mn-ea"/>
                <a:cs typeface="+mn-cs"/>
              </a:rPr>
              <a:t>— You do know it's mandatory for all staff members, right? Why don't you sign up for an evening or weekend session if that works better for you.</a:t>
            </a:r>
            <a:r>
              <a:rPr lang="en-US" dirty="0" smtClean="0"/>
              <a:t/>
            </a:r>
            <a:br>
              <a:rPr lang="en-US" dirty="0" smtClean="0"/>
            </a:br>
            <a:r>
              <a:rPr lang="en-US" sz="1200" b="0" i="0" kern="1200" dirty="0" smtClean="0">
                <a:solidFill>
                  <a:schemeClr val="tx1"/>
                </a:solidFill>
                <a:latin typeface="+mn-lt"/>
                <a:ea typeface="+mn-ea"/>
                <a:cs typeface="+mn-cs"/>
              </a:rPr>
              <a:t>— I guess I'll have to. I have a lot of meetings with clients on weekdays.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16)a  17)b  18)b</a:t>
            </a:r>
            <a:endParaRPr lang="en-US" dirty="0"/>
          </a:p>
        </p:txBody>
      </p:sp>
      <p:sp>
        <p:nvSpPr>
          <p:cNvPr id="4" name="Slide Number Placeholder 3"/>
          <p:cNvSpPr>
            <a:spLocks noGrp="1"/>
          </p:cNvSpPr>
          <p:nvPr>
            <p:ph type="sldNum" sz="quarter" idx="10"/>
          </p:nvPr>
        </p:nvSpPr>
        <p:spPr/>
        <p:txBody>
          <a:bodyPr/>
          <a:lstStyle/>
          <a:p>
            <a:fld id="{68C909D8-84AA-468B-8919-04F6BB96CF1A}"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So, how are the results from the focus group looking, Sean?</a:t>
            </a:r>
            <a:r>
              <a:rPr lang="en-US" dirty="0" smtClean="0"/>
              <a:t/>
            </a:r>
            <a:br>
              <a:rPr lang="en-US" dirty="0" smtClean="0"/>
            </a:br>
            <a:r>
              <a:rPr lang="en-US" sz="1200" b="0" i="0" kern="1200" dirty="0" smtClean="0">
                <a:solidFill>
                  <a:schemeClr val="tx1"/>
                </a:solidFill>
                <a:latin typeface="+mn-lt"/>
                <a:ea typeface="+mn-ea"/>
                <a:cs typeface="+mn-cs"/>
              </a:rPr>
              <a:t>— So far, pretty good. Most participants said they are willing to pay more for a soft drink that is supplemented with vitamins.</a:t>
            </a:r>
            <a:r>
              <a:rPr lang="en-US" dirty="0" smtClean="0"/>
              <a:t/>
            </a:r>
            <a:br>
              <a:rPr lang="en-US" dirty="0" smtClean="0"/>
            </a:br>
            <a:r>
              <a:rPr lang="en-US" sz="1200" b="0" i="0" kern="1200" dirty="0" smtClean="0">
                <a:solidFill>
                  <a:schemeClr val="tx1"/>
                </a:solidFill>
                <a:latin typeface="+mn-lt"/>
                <a:ea typeface="+mn-ea"/>
                <a:cs typeface="+mn-cs"/>
              </a:rPr>
              <a:t>— And how about the taste-test results?</a:t>
            </a:r>
            <a:r>
              <a:rPr lang="en-US" dirty="0" smtClean="0"/>
              <a:t/>
            </a:r>
            <a:br>
              <a:rPr lang="en-US" dirty="0" smtClean="0"/>
            </a:br>
            <a:r>
              <a:rPr lang="en-US" sz="1200" b="0" i="0" kern="1200" dirty="0" smtClean="0">
                <a:solidFill>
                  <a:schemeClr val="tx1"/>
                </a:solidFill>
                <a:latin typeface="+mn-lt"/>
                <a:ea typeface="+mn-ea"/>
                <a:cs typeface="+mn-cs"/>
              </a:rPr>
              <a:t>— We're waiting to receive the results from the west coast office before we formulate that data.</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19)d  20)a  21)d</a:t>
            </a:r>
            <a:endParaRPr lang="en-US" dirty="0"/>
          </a:p>
        </p:txBody>
      </p:sp>
      <p:sp>
        <p:nvSpPr>
          <p:cNvPr id="4" name="Slide Number Placeholder 3"/>
          <p:cNvSpPr>
            <a:spLocks noGrp="1"/>
          </p:cNvSpPr>
          <p:nvPr>
            <p:ph type="sldNum" sz="quarter" idx="10"/>
          </p:nvPr>
        </p:nvSpPr>
        <p:spPr/>
        <p:txBody>
          <a:bodyPr/>
          <a:lstStyle/>
          <a:p>
            <a:fld id="{68C909D8-84AA-468B-8919-04F6BB96CF1A}"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I'm worried about Barry. He's been late to several company meetings, and he didn't attend the managers' retreat last weekend. Also, sales in his department are down nearly 4 percent.</a:t>
            </a:r>
            <a:r>
              <a:rPr lang="en-US" dirty="0" smtClean="0"/>
              <a:t/>
            </a:r>
            <a:br>
              <a:rPr lang="en-US" dirty="0" smtClean="0"/>
            </a:br>
            <a:r>
              <a:rPr lang="en-US" sz="1200" b="0" i="0" kern="1200" dirty="0" smtClean="0">
                <a:solidFill>
                  <a:schemeClr val="tx1"/>
                </a:solidFill>
                <a:latin typeface="+mn-lt"/>
                <a:ea typeface="+mn-ea"/>
                <a:cs typeface="+mn-cs"/>
              </a:rPr>
              <a:t>— Yes, I know. Barry's having some family issues, and I'm afraid they're affecting his work. </a:t>
            </a:r>
            <a:r>
              <a:rPr lang="en-US" dirty="0" smtClean="0"/>
              <a:t/>
            </a:r>
            <a:br>
              <a:rPr lang="en-US" dirty="0" smtClean="0"/>
            </a:br>
            <a:r>
              <a:rPr lang="en-US" sz="1200" b="0" i="0" kern="1200" dirty="0" smtClean="0">
                <a:solidFill>
                  <a:schemeClr val="tx1"/>
                </a:solidFill>
                <a:latin typeface="+mn-lt"/>
                <a:ea typeface="+mn-ea"/>
                <a:cs typeface="+mn-cs"/>
              </a:rPr>
              <a:t>— You need to have a serious talk with him. I can sympathize with family problems, but the bottom line is he has to get his act together, or we'll have to find someone else to do the job.</a:t>
            </a:r>
            <a:r>
              <a:rPr lang="en-US" dirty="0" smtClean="0"/>
              <a:t/>
            </a:r>
            <a:br>
              <a:rPr lang="en-US" dirty="0" smtClean="0"/>
            </a:br>
            <a:r>
              <a:rPr lang="en-US" sz="1200" b="0" i="0" kern="1200" dirty="0" smtClean="0">
                <a:solidFill>
                  <a:schemeClr val="tx1"/>
                </a:solidFill>
                <a:latin typeface="+mn-lt"/>
                <a:ea typeface="+mn-ea"/>
                <a:cs typeface="+mn-cs"/>
              </a:rPr>
              <a:t>— Yes, sir. I'll talk with him tomorrow.</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-- 22)a  23)b  24)c</a:t>
            </a:r>
            <a:endParaRPr lang="en-US" dirty="0"/>
          </a:p>
        </p:txBody>
      </p:sp>
      <p:sp>
        <p:nvSpPr>
          <p:cNvPr id="4" name="Slide Number Placeholder 3"/>
          <p:cNvSpPr>
            <a:spLocks noGrp="1"/>
          </p:cNvSpPr>
          <p:nvPr>
            <p:ph type="sldNum" sz="quarter" idx="10"/>
          </p:nvPr>
        </p:nvSpPr>
        <p:spPr/>
        <p:txBody>
          <a:bodyPr/>
          <a:lstStyle/>
          <a:p>
            <a:fld id="{68C909D8-84AA-468B-8919-04F6BB96CF1A}"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47966" y="0"/>
            <a:ext cx="4553491" cy="369332"/>
          </a:xfrm>
          <a:prstGeom prst="rect">
            <a:avLst/>
          </a:prstGeom>
          <a:noFill/>
        </p:spPr>
        <p:txBody>
          <a:bodyPr wrap="none" rtlCol="0">
            <a:spAutoFit/>
          </a:bodyPr>
          <a:lstStyle/>
          <a:p>
            <a:r>
              <a:rPr lang="en-GB" b="1" dirty="0" smtClean="0">
                <a:solidFill>
                  <a:schemeClr val="bg1"/>
                </a:solidFill>
              </a:rPr>
              <a:t>TOEIC Short Conversations Exercise 17</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872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17</a:t>
            </a:r>
          </a:p>
          <a:p>
            <a:r>
              <a:rPr lang="en-US" sz="4000" dirty="0" smtClean="0">
                <a:solidFill>
                  <a:schemeClr val="accent6">
                    <a:lumMod val="75000"/>
                  </a:schemeClr>
                </a:solidFill>
                <a:latin typeface="+mj-lt"/>
              </a:rPr>
              <a:t> </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22) Who are the speakers talking about?</a:t>
            </a:r>
          </a:p>
          <a:p>
            <a:pPr>
              <a:buNone/>
            </a:pPr>
            <a:r>
              <a:rPr lang="en-US" dirty="0" smtClean="0"/>
              <a:t>  A. A colleague</a:t>
            </a:r>
          </a:p>
          <a:p>
            <a:pPr>
              <a:buNone/>
            </a:pPr>
            <a:r>
              <a:rPr lang="en-US" dirty="0" smtClean="0"/>
              <a:t>  B. A customer</a:t>
            </a:r>
          </a:p>
          <a:p>
            <a:pPr>
              <a:buNone/>
            </a:pPr>
            <a:r>
              <a:rPr lang="en-US" dirty="0" smtClean="0"/>
              <a:t>  C. A former employee</a:t>
            </a:r>
          </a:p>
          <a:p>
            <a:pPr>
              <a:buNone/>
            </a:pPr>
            <a:r>
              <a:rPr lang="en-US" dirty="0" smtClean="0"/>
              <a:t>  D. A celebrity</a:t>
            </a:r>
            <a:br>
              <a:rPr lang="en-US" dirty="0" smtClean="0"/>
            </a:br>
            <a:endParaRPr lang="en-US" dirty="0" smtClean="0"/>
          </a:p>
          <a:p>
            <a:pPr>
              <a:buNone/>
            </a:pPr>
            <a:r>
              <a:rPr lang="en-US" b="1" dirty="0" smtClean="0"/>
              <a:t>23) What does the woman say about Barry?</a:t>
            </a:r>
          </a:p>
          <a:p>
            <a:pPr>
              <a:buNone/>
            </a:pPr>
            <a:r>
              <a:rPr lang="en-US" dirty="0" smtClean="0"/>
              <a:t>  A. He is doing an excellent job</a:t>
            </a:r>
          </a:p>
          <a:p>
            <a:pPr>
              <a:buNone/>
            </a:pPr>
            <a:r>
              <a:rPr lang="en-US" dirty="0" smtClean="0"/>
              <a:t>  B. He is having personal problems</a:t>
            </a:r>
          </a:p>
          <a:p>
            <a:pPr>
              <a:buNone/>
            </a:pPr>
            <a:r>
              <a:rPr lang="en-US" dirty="0" smtClean="0"/>
              <a:t>  C. He has helped increase company sales</a:t>
            </a:r>
          </a:p>
          <a:p>
            <a:pPr>
              <a:buNone/>
            </a:pPr>
            <a:r>
              <a:rPr lang="en-US" dirty="0" smtClean="0"/>
              <a:t>  D. He led the managers' retreat</a:t>
            </a:r>
            <a:br>
              <a:rPr lang="en-US" dirty="0" smtClean="0"/>
            </a:br>
            <a:endParaRPr lang="en-US" dirty="0" smtClean="0"/>
          </a:p>
          <a:p>
            <a:pPr>
              <a:buNone/>
            </a:pPr>
            <a:r>
              <a:rPr lang="en-US" b="1" dirty="0" smtClean="0"/>
              <a:t>24) What does the man suggest?</a:t>
            </a:r>
          </a:p>
          <a:p>
            <a:pPr>
              <a:buNone/>
            </a:pPr>
            <a:r>
              <a:rPr lang="en-US" dirty="0" smtClean="0"/>
              <a:t>  A. Barry should be fired</a:t>
            </a:r>
          </a:p>
          <a:p>
            <a:pPr>
              <a:buNone/>
            </a:pPr>
            <a:r>
              <a:rPr lang="en-US" dirty="0" smtClean="0"/>
              <a:t>  B. The woman should lower Barry's salary</a:t>
            </a:r>
          </a:p>
          <a:p>
            <a:pPr>
              <a:buNone/>
            </a:pPr>
            <a:r>
              <a:rPr lang="en-US" dirty="0" smtClean="0"/>
              <a:t>  C. The woman should talk to Barry</a:t>
            </a:r>
          </a:p>
          <a:p>
            <a:pPr>
              <a:buNone/>
            </a:pPr>
            <a:r>
              <a:rPr lang="en-US" dirty="0" smtClean="0"/>
              <a:t>  D. Barry should be demoted</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04800" y="886200"/>
            <a:ext cx="8568000" cy="6048000"/>
          </a:xfrm>
        </p:spPr>
        <p:txBody>
          <a:bodyPr/>
          <a:lstStyle/>
          <a:p>
            <a:pPr>
              <a:buNone/>
            </a:pPr>
            <a:r>
              <a:rPr lang="en-US" b="1" dirty="0" smtClean="0"/>
              <a:t>1) What is the relationship between the speakers?</a:t>
            </a:r>
          </a:p>
          <a:p>
            <a:pPr>
              <a:buNone/>
            </a:pPr>
            <a:r>
              <a:rPr lang="en-US" dirty="0" smtClean="0"/>
              <a:t>  A. Employee-employer</a:t>
            </a:r>
          </a:p>
          <a:p>
            <a:pPr>
              <a:buNone/>
            </a:pPr>
            <a:r>
              <a:rPr lang="en-US" dirty="0" smtClean="0"/>
              <a:t>  B. Worker-customer</a:t>
            </a:r>
          </a:p>
          <a:p>
            <a:pPr>
              <a:buNone/>
            </a:pPr>
            <a:r>
              <a:rPr lang="en-US" dirty="0" smtClean="0"/>
              <a:t>  C. Colleague-colleague</a:t>
            </a:r>
          </a:p>
          <a:p>
            <a:pPr>
              <a:buNone/>
            </a:pPr>
            <a:r>
              <a:rPr lang="en-US" dirty="0" smtClean="0"/>
              <a:t>  D. Manager-applicant</a:t>
            </a:r>
            <a:br>
              <a:rPr lang="en-US" dirty="0" smtClean="0"/>
            </a:br>
            <a:endParaRPr lang="en-US" dirty="0" smtClean="0"/>
          </a:p>
          <a:p>
            <a:pPr>
              <a:buNone/>
            </a:pPr>
            <a:r>
              <a:rPr lang="en-US" b="1" dirty="0" smtClean="0"/>
              <a:t>2) What is the man's problem?</a:t>
            </a:r>
          </a:p>
          <a:p>
            <a:pPr>
              <a:buNone/>
            </a:pPr>
            <a:r>
              <a:rPr lang="en-US" dirty="0" smtClean="0"/>
              <a:t>  A. He paid too much money</a:t>
            </a:r>
          </a:p>
          <a:p>
            <a:pPr>
              <a:buNone/>
            </a:pPr>
            <a:r>
              <a:rPr lang="en-US" dirty="0" smtClean="0"/>
              <a:t>  B. He received poor service</a:t>
            </a:r>
          </a:p>
          <a:p>
            <a:pPr>
              <a:buNone/>
            </a:pPr>
            <a:r>
              <a:rPr lang="en-US" dirty="0" smtClean="0"/>
              <a:t>  C. He forgot to do laundry</a:t>
            </a:r>
          </a:p>
          <a:p>
            <a:pPr>
              <a:buNone/>
            </a:pPr>
            <a:r>
              <a:rPr lang="en-US" dirty="0" smtClean="0"/>
              <a:t>  D. He lost his credit card</a:t>
            </a:r>
            <a:br>
              <a:rPr lang="en-US" dirty="0" smtClean="0"/>
            </a:br>
            <a:endParaRPr lang="en-US" dirty="0" smtClean="0"/>
          </a:p>
          <a:p>
            <a:pPr>
              <a:buNone/>
            </a:pPr>
            <a:r>
              <a:rPr lang="en-US" b="1" dirty="0" smtClean="0"/>
              <a:t>3) What does the woman offer?</a:t>
            </a:r>
          </a:p>
          <a:p>
            <a:pPr>
              <a:buNone/>
            </a:pPr>
            <a:r>
              <a:rPr lang="en-US" dirty="0" smtClean="0"/>
              <a:t>  A. A full refund</a:t>
            </a:r>
          </a:p>
          <a:p>
            <a:pPr>
              <a:buNone/>
            </a:pPr>
            <a:r>
              <a:rPr lang="en-US" dirty="0" smtClean="0"/>
              <a:t>  B. A money-back guarantee</a:t>
            </a:r>
          </a:p>
          <a:p>
            <a:pPr>
              <a:buNone/>
            </a:pPr>
            <a:r>
              <a:rPr lang="en-US" dirty="0" smtClean="0"/>
              <a:t>  C. An insincere apology</a:t>
            </a:r>
          </a:p>
          <a:p>
            <a:pPr>
              <a:buNone/>
            </a:pPr>
            <a:r>
              <a:rPr lang="en-US" dirty="0" smtClean="0"/>
              <a:t>  D. A complimentary cleaning</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4) How did the speakers meet?</a:t>
            </a:r>
          </a:p>
          <a:p>
            <a:pPr>
              <a:buNone/>
            </a:pPr>
            <a:r>
              <a:rPr lang="en-US" b="1" dirty="0" smtClean="0"/>
              <a:t>  </a:t>
            </a:r>
            <a:r>
              <a:rPr lang="en-US" dirty="0" smtClean="0"/>
              <a:t>A. At university</a:t>
            </a:r>
          </a:p>
          <a:p>
            <a:pPr>
              <a:buNone/>
            </a:pPr>
            <a:r>
              <a:rPr lang="en-US" dirty="0" smtClean="0"/>
              <a:t>  B. At a conference</a:t>
            </a:r>
          </a:p>
          <a:p>
            <a:pPr>
              <a:buNone/>
            </a:pPr>
            <a:r>
              <a:rPr lang="en-US" dirty="0" smtClean="0"/>
              <a:t>  C. At a job interview</a:t>
            </a:r>
          </a:p>
          <a:p>
            <a:pPr>
              <a:buNone/>
            </a:pPr>
            <a:r>
              <a:rPr lang="en-US" dirty="0" smtClean="0"/>
              <a:t>  D. Through a friend</a:t>
            </a:r>
            <a:br>
              <a:rPr lang="en-US" dirty="0" smtClean="0"/>
            </a:br>
            <a:endParaRPr lang="en-US" dirty="0" smtClean="0"/>
          </a:p>
          <a:p>
            <a:pPr>
              <a:buNone/>
            </a:pPr>
            <a:r>
              <a:rPr lang="en-US" b="1" dirty="0" smtClean="0"/>
              <a:t>5) Why is the man calling the woman?</a:t>
            </a:r>
          </a:p>
          <a:p>
            <a:pPr>
              <a:buNone/>
            </a:pPr>
            <a:r>
              <a:rPr lang="en-US" dirty="0" smtClean="0"/>
              <a:t>  A. To schedule a meeting</a:t>
            </a:r>
          </a:p>
          <a:p>
            <a:pPr>
              <a:buNone/>
            </a:pPr>
            <a:r>
              <a:rPr lang="en-US" dirty="0" smtClean="0"/>
              <a:t>  B. To offer her a job</a:t>
            </a:r>
          </a:p>
          <a:p>
            <a:pPr>
              <a:buNone/>
            </a:pPr>
            <a:r>
              <a:rPr lang="en-US" dirty="0" smtClean="0"/>
              <a:t>  C. To thank her for applying</a:t>
            </a:r>
          </a:p>
          <a:p>
            <a:pPr>
              <a:buNone/>
            </a:pPr>
            <a:r>
              <a:rPr lang="en-US" dirty="0" smtClean="0"/>
              <a:t>  D. To request more information</a:t>
            </a:r>
            <a:br>
              <a:rPr lang="en-US" dirty="0" smtClean="0"/>
            </a:br>
            <a:endParaRPr lang="en-US" dirty="0" smtClean="0"/>
          </a:p>
          <a:p>
            <a:pPr>
              <a:buNone/>
            </a:pPr>
            <a:r>
              <a:rPr lang="en-US" b="1" dirty="0" smtClean="0"/>
              <a:t>6) When will the speakers next meet?</a:t>
            </a:r>
          </a:p>
          <a:p>
            <a:pPr>
              <a:buNone/>
            </a:pPr>
            <a:r>
              <a:rPr lang="en-US" dirty="0" smtClean="0"/>
              <a:t>  A. On Tuesday</a:t>
            </a:r>
          </a:p>
          <a:p>
            <a:pPr>
              <a:buNone/>
            </a:pPr>
            <a:r>
              <a:rPr lang="en-US" dirty="0" smtClean="0"/>
              <a:t>  B. On Wednesday</a:t>
            </a:r>
          </a:p>
          <a:p>
            <a:pPr>
              <a:buNone/>
            </a:pPr>
            <a:r>
              <a:rPr lang="en-US" dirty="0" smtClean="0"/>
              <a:t>  C. On Thursday</a:t>
            </a:r>
          </a:p>
          <a:p>
            <a:pPr>
              <a:buNone/>
            </a:pPr>
            <a:r>
              <a:rPr lang="en-US" dirty="0" smtClean="0"/>
              <a:t>  D. On Friday</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7) What is the woman trying to do?</a:t>
            </a:r>
          </a:p>
          <a:p>
            <a:pPr>
              <a:buNone/>
            </a:pPr>
            <a:r>
              <a:rPr lang="en-US" b="1" dirty="0" smtClean="0"/>
              <a:t>  </a:t>
            </a:r>
            <a:r>
              <a:rPr lang="en-US" dirty="0" smtClean="0"/>
              <a:t>A. Accommodate more exhibits</a:t>
            </a:r>
          </a:p>
          <a:p>
            <a:pPr>
              <a:buNone/>
            </a:pPr>
            <a:r>
              <a:rPr lang="en-US" dirty="0" smtClean="0"/>
              <a:t>  B. Find more exhibitors</a:t>
            </a:r>
          </a:p>
          <a:p>
            <a:pPr>
              <a:buNone/>
            </a:pPr>
            <a:r>
              <a:rPr lang="en-US" dirty="0" smtClean="0"/>
              <a:t>  C. Plug in her display</a:t>
            </a:r>
          </a:p>
          <a:p>
            <a:pPr>
              <a:buNone/>
            </a:pPr>
            <a:r>
              <a:rPr lang="en-US" dirty="0" smtClean="0"/>
              <a:t>  D. Rent out more booths</a:t>
            </a:r>
            <a:br>
              <a:rPr lang="en-US" dirty="0" smtClean="0"/>
            </a:br>
            <a:endParaRPr lang="en-US" dirty="0" smtClean="0"/>
          </a:p>
          <a:p>
            <a:pPr>
              <a:buNone/>
            </a:pPr>
            <a:r>
              <a:rPr lang="en-US" b="1" dirty="0" smtClean="0"/>
              <a:t>8) Why can't they use the remaining booths?</a:t>
            </a:r>
          </a:p>
          <a:p>
            <a:pPr>
              <a:buNone/>
            </a:pPr>
            <a:r>
              <a:rPr lang="en-US" dirty="0" smtClean="0"/>
              <a:t>  A. There isn't enough room in the hall</a:t>
            </a:r>
          </a:p>
          <a:p>
            <a:pPr>
              <a:buNone/>
            </a:pPr>
            <a:r>
              <a:rPr lang="en-US" dirty="0" smtClean="0"/>
              <a:t>  B. The booths require electricity</a:t>
            </a:r>
          </a:p>
          <a:p>
            <a:pPr>
              <a:buNone/>
            </a:pPr>
            <a:r>
              <a:rPr lang="en-US" dirty="0" smtClean="0"/>
              <a:t>  C. There aren't enough tables and chairs</a:t>
            </a:r>
          </a:p>
          <a:p>
            <a:pPr>
              <a:buNone/>
            </a:pPr>
            <a:r>
              <a:rPr lang="en-US" dirty="0" smtClean="0"/>
              <a:t>  D. Some of the booths were damaged</a:t>
            </a:r>
            <a:br>
              <a:rPr lang="en-US" dirty="0" smtClean="0"/>
            </a:br>
            <a:endParaRPr lang="en-US" dirty="0" smtClean="0"/>
          </a:p>
          <a:p>
            <a:pPr>
              <a:buNone/>
            </a:pPr>
            <a:r>
              <a:rPr lang="en-US" b="1" dirty="0" smtClean="0"/>
              <a:t>9) How many more booths are needed?</a:t>
            </a:r>
          </a:p>
          <a:p>
            <a:pPr>
              <a:buNone/>
            </a:pPr>
            <a:r>
              <a:rPr lang="en-US" dirty="0" smtClean="0"/>
              <a:t>  A. 15</a:t>
            </a:r>
          </a:p>
          <a:p>
            <a:pPr>
              <a:buNone/>
            </a:pPr>
            <a:r>
              <a:rPr lang="en-US" dirty="0" smtClean="0"/>
              <a:t>  B. 20</a:t>
            </a:r>
          </a:p>
          <a:p>
            <a:pPr>
              <a:buNone/>
            </a:pPr>
            <a:r>
              <a:rPr lang="en-US" dirty="0" smtClean="0"/>
              <a:t>  C. 125</a:t>
            </a:r>
          </a:p>
          <a:p>
            <a:pPr>
              <a:buNone/>
            </a:pPr>
            <a:r>
              <a:rPr lang="en-US" dirty="0" smtClean="0"/>
              <a:t>  D. 150</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10) What are the speakers mainly discussing?</a:t>
            </a:r>
          </a:p>
          <a:p>
            <a:pPr>
              <a:buNone/>
            </a:pPr>
            <a:r>
              <a:rPr lang="en-US" dirty="0" smtClean="0"/>
              <a:t>  A. Computer wires</a:t>
            </a:r>
          </a:p>
          <a:p>
            <a:pPr>
              <a:buNone/>
            </a:pPr>
            <a:r>
              <a:rPr lang="en-US" dirty="0" smtClean="0"/>
              <a:t>  B. An electronic payment</a:t>
            </a:r>
          </a:p>
          <a:p>
            <a:pPr>
              <a:buNone/>
            </a:pPr>
            <a:r>
              <a:rPr lang="en-US" dirty="0" smtClean="0"/>
              <a:t>  C. A company policy</a:t>
            </a:r>
          </a:p>
          <a:p>
            <a:pPr>
              <a:buNone/>
            </a:pPr>
            <a:r>
              <a:rPr lang="en-US" dirty="0" smtClean="0"/>
              <a:t>  D. Grocery shopping</a:t>
            </a:r>
            <a:br>
              <a:rPr lang="en-US" dirty="0" smtClean="0"/>
            </a:br>
            <a:endParaRPr lang="en-US" dirty="0" smtClean="0"/>
          </a:p>
          <a:p>
            <a:pPr>
              <a:buNone/>
            </a:pPr>
            <a:r>
              <a:rPr lang="en-US" b="1" dirty="0" smtClean="0"/>
              <a:t>11) Why is the man upset?</a:t>
            </a:r>
          </a:p>
          <a:p>
            <a:pPr>
              <a:buNone/>
            </a:pPr>
            <a:r>
              <a:rPr lang="en-US" dirty="0" smtClean="0"/>
              <a:t>  A. He has not received any money</a:t>
            </a:r>
          </a:p>
          <a:p>
            <a:pPr>
              <a:buNone/>
            </a:pPr>
            <a:r>
              <a:rPr lang="en-US" dirty="0" smtClean="0"/>
              <a:t>  B. He sent too much money to Seoul</a:t>
            </a:r>
          </a:p>
          <a:p>
            <a:pPr>
              <a:buNone/>
            </a:pPr>
            <a:r>
              <a:rPr lang="en-US" dirty="0" smtClean="0"/>
              <a:t>  C. He received less money than expected</a:t>
            </a:r>
          </a:p>
          <a:p>
            <a:pPr>
              <a:buNone/>
            </a:pPr>
            <a:r>
              <a:rPr lang="en-US" dirty="0" smtClean="0"/>
              <a:t>  D. He forgot to go shopping for his wife</a:t>
            </a:r>
            <a:br>
              <a:rPr lang="en-US" dirty="0" smtClean="0"/>
            </a:br>
            <a:endParaRPr lang="en-US" dirty="0" smtClean="0"/>
          </a:p>
          <a:p>
            <a:pPr>
              <a:buNone/>
            </a:pPr>
            <a:r>
              <a:rPr lang="en-US" b="1" dirty="0" smtClean="0"/>
              <a:t>12) What does the woman offer to do?</a:t>
            </a:r>
          </a:p>
          <a:p>
            <a:pPr>
              <a:buNone/>
            </a:pPr>
            <a:r>
              <a:rPr lang="en-US" dirty="0" smtClean="0"/>
              <a:t>  A. Try and find a different bank</a:t>
            </a:r>
          </a:p>
          <a:p>
            <a:pPr>
              <a:buNone/>
            </a:pPr>
            <a:r>
              <a:rPr lang="en-US" dirty="0" smtClean="0"/>
              <a:t>  B. Call the bank and complain</a:t>
            </a:r>
          </a:p>
          <a:p>
            <a:pPr>
              <a:buNone/>
            </a:pPr>
            <a:r>
              <a:rPr lang="en-US" dirty="0" smtClean="0"/>
              <a:t>  C. Return money to the sender</a:t>
            </a:r>
          </a:p>
          <a:p>
            <a:pPr>
              <a:buNone/>
            </a:pPr>
            <a:r>
              <a:rPr lang="en-US" dirty="0" smtClean="0"/>
              <a:t>  D. Pay the wire transfer fee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13) Who are the speakers talking about?</a:t>
            </a:r>
          </a:p>
          <a:p>
            <a:pPr>
              <a:buNone/>
            </a:pPr>
            <a:r>
              <a:rPr lang="en-US" b="1" dirty="0" smtClean="0"/>
              <a:t>  </a:t>
            </a:r>
            <a:r>
              <a:rPr lang="en-US" dirty="0" smtClean="0"/>
              <a:t>A. A neighbor</a:t>
            </a:r>
          </a:p>
          <a:p>
            <a:pPr>
              <a:buNone/>
            </a:pPr>
            <a:r>
              <a:rPr lang="en-US" dirty="0" smtClean="0"/>
              <a:t>  B. A teacher</a:t>
            </a:r>
          </a:p>
          <a:p>
            <a:pPr>
              <a:buNone/>
            </a:pPr>
            <a:r>
              <a:rPr lang="en-US" dirty="0" smtClean="0"/>
              <a:t>  C. A colleague</a:t>
            </a:r>
          </a:p>
          <a:p>
            <a:pPr>
              <a:buNone/>
            </a:pPr>
            <a:r>
              <a:rPr lang="en-US" dirty="0" smtClean="0"/>
              <a:t>  D. A friend</a:t>
            </a:r>
            <a:br>
              <a:rPr lang="en-US" dirty="0" smtClean="0"/>
            </a:br>
            <a:endParaRPr lang="en-US" dirty="0" smtClean="0"/>
          </a:p>
          <a:p>
            <a:pPr>
              <a:buNone/>
            </a:pPr>
            <a:r>
              <a:rPr lang="en-US" b="1" dirty="0" smtClean="0"/>
              <a:t>14) What does the man say about Larry?</a:t>
            </a:r>
          </a:p>
          <a:p>
            <a:pPr>
              <a:buNone/>
            </a:pPr>
            <a:r>
              <a:rPr lang="en-US" dirty="0" smtClean="0"/>
              <a:t>  A. He will stay with the company</a:t>
            </a:r>
          </a:p>
          <a:p>
            <a:pPr>
              <a:buNone/>
            </a:pPr>
            <a:r>
              <a:rPr lang="en-US" dirty="0" smtClean="0"/>
              <a:t>  B. He has been fired from his job</a:t>
            </a:r>
          </a:p>
          <a:p>
            <a:pPr>
              <a:buNone/>
            </a:pPr>
            <a:r>
              <a:rPr lang="en-US" dirty="0" smtClean="0"/>
              <a:t>  C. He will move to Colorado</a:t>
            </a:r>
          </a:p>
          <a:p>
            <a:pPr>
              <a:buNone/>
            </a:pPr>
            <a:r>
              <a:rPr lang="en-US" dirty="0" smtClean="0"/>
              <a:t>  D. He wants to be promoted</a:t>
            </a:r>
            <a:br>
              <a:rPr lang="en-US" dirty="0" smtClean="0"/>
            </a:br>
            <a:endParaRPr lang="en-US" dirty="0" smtClean="0"/>
          </a:p>
          <a:p>
            <a:pPr>
              <a:buNone/>
            </a:pPr>
            <a:r>
              <a:rPr lang="en-US" b="1" dirty="0" smtClean="0"/>
              <a:t>15) What does the woman plan to do?</a:t>
            </a:r>
          </a:p>
          <a:p>
            <a:pPr>
              <a:buNone/>
            </a:pPr>
            <a:r>
              <a:rPr lang="en-US" dirty="0" smtClean="0"/>
              <a:t>  A. Take a test</a:t>
            </a:r>
          </a:p>
          <a:p>
            <a:pPr>
              <a:buNone/>
            </a:pPr>
            <a:r>
              <a:rPr lang="en-US" dirty="0" smtClean="0"/>
              <a:t>  B. Throw a party</a:t>
            </a:r>
          </a:p>
          <a:p>
            <a:pPr>
              <a:buNone/>
            </a:pPr>
            <a:r>
              <a:rPr lang="en-US" dirty="0" smtClean="0"/>
              <a:t>  C. Get promoted</a:t>
            </a:r>
          </a:p>
          <a:p>
            <a:pPr>
              <a:buNone/>
            </a:pPr>
            <a:r>
              <a:rPr lang="en-US" dirty="0" smtClean="0"/>
              <a:t>  D. Call Larry's wife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16) Who most likely are the speakers?</a:t>
            </a:r>
          </a:p>
          <a:p>
            <a:pPr>
              <a:buNone/>
            </a:pPr>
            <a:r>
              <a:rPr lang="en-US" dirty="0" smtClean="0"/>
              <a:t>  A. Coworkers</a:t>
            </a:r>
          </a:p>
          <a:p>
            <a:pPr>
              <a:buNone/>
            </a:pPr>
            <a:r>
              <a:rPr lang="en-US" dirty="0" smtClean="0"/>
              <a:t>  B. Trainers</a:t>
            </a:r>
          </a:p>
          <a:p>
            <a:pPr>
              <a:buNone/>
            </a:pPr>
            <a:r>
              <a:rPr lang="en-US" dirty="0" smtClean="0"/>
              <a:t>  C. Customers</a:t>
            </a:r>
          </a:p>
          <a:p>
            <a:pPr>
              <a:buNone/>
            </a:pPr>
            <a:r>
              <a:rPr lang="en-US" dirty="0" smtClean="0"/>
              <a:t>  D. Instructors</a:t>
            </a:r>
            <a:br>
              <a:rPr lang="en-US" dirty="0" smtClean="0"/>
            </a:br>
            <a:endParaRPr lang="en-US" dirty="0" smtClean="0"/>
          </a:p>
          <a:p>
            <a:pPr>
              <a:buNone/>
            </a:pPr>
            <a:r>
              <a:rPr lang="en-US" b="1" dirty="0" smtClean="0"/>
              <a:t>17) What is true about the training sessions?</a:t>
            </a:r>
          </a:p>
          <a:p>
            <a:pPr>
              <a:buNone/>
            </a:pPr>
            <a:r>
              <a:rPr lang="en-US" dirty="0" smtClean="0"/>
              <a:t>  A. They are only offered during the day</a:t>
            </a:r>
          </a:p>
          <a:p>
            <a:pPr>
              <a:buNone/>
            </a:pPr>
            <a:r>
              <a:rPr lang="en-US" dirty="0" smtClean="0"/>
              <a:t>  B. All employees must attend</a:t>
            </a:r>
          </a:p>
          <a:p>
            <a:pPr>
              <a:buNone/>
            </a:pPr>
            <a:r>
              <a:rPr lang="en-US" dirty="0" smtClean="0"/>
              <a:t>  C. The schedule is the same for everyone</a:t>
            </a:r>
          </a:p>
          <a:p>
            <a:pPr>
              <a:buNone/>
            </a:pPr>
            <a:r>
              <a:rPr lang="en-US" dirty="0" smtClean="0"/>
              <a:t>  D. Employees will take the same courses</a:t>
            </a:r>
            <a:br>
              <a:rPr lang="en-US" dirty="0" smtClean="0"/>
            </a:br>
            <a:endParaRPr lang="en-US" dirty="0" smtClean="0"/>
          </a:p>
          <a:p>
            <a:pPr>
              <a:buNone/>
            </a:pPr>
            <a:r>
              <a:rPr lang="en-US" b="1" dirty="0" smtClean="0"/>
              <a:t>18) What is the man concerned about?</a:t>
            </a:r>
          </a:p>
          <a:p>
            <a:pPr>
              <a:buNone/>
            </a:pPr>
            <a:r>
              <a:rPr lang="en-US" dirty="0" smtClean="0"/>
              <a:t>  A. It is too late to register</a:t>
            </a:r>
          </a:p>
          <a:p>
            <a:pPr>
              <a:buNone/>
            </a:pPr>
            <a:r>
              <a:rPr lang="en-US" dirty="0" smtClean="0"/>
              <a:t>  B. He is busy on weekdays</a:t>
            </a:r>
          </a:p>
          <a:p>
            <a:pPr>
              <a:buNone/>
            </a:pPr>
            <a:r>
              <a:rPr lang="en-US" dirty="0" smtClean="0"/>
              <a:t>  C. He missed an appointment</a:t>
            </a:r>
          </a:p>
          <a:p>
            <a:pPr>
              <a:buNone/>
            </a:pPr>
            <a:r>
              <a:rPr lang="en-US" dirty="0" smtClean="0"/>
              <a:t>  D. He is not working efficiently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19) What kind of product is being discussed?</a:t>
            </a:r>
          </a:p>
          <a:p>
            <a:pPr>
              <a:buNone/>
            </a:pPr>
            <a:r>
              <a:rPr lang="en-US" dirty="0" smtClean="0"/>
              <a:t>  A. A health club</a:t>
            </a:r>
          </a:p>
          <a:p>
            <a:pPr>
              <a:buNone/>
            </a:pPr>
            <a:r>
              <a:rPr lang="en-US" dirty="0" smtClean="0"/>
              <a:t>  B. Databases</a:t>
            </a:r>
          </a:p>
          <a:p>
            <a:pPr>
              <a:buNone/>
            </a:pPr>
            <a:r>
              <a:rPr lang="en-US" dirty="0" smtClean="0"/>
              <a:t>  C. Vitamins</a:t>
            </a:r>
          </a:p>
          <a:p>
            <a:pPr>
              <a:buNone/>
            </a:pPr>
            <a:r>
              <a:rPr lang="en-US" dirty="0" smtClean="0"/>
              <a:t>  D. Beverages</a:t>
            </a:r>
            <a:br>
              <a:rPr lang="en-US" dirty="0" smtClean="0"/>
            </a:br>
            <a:endParaRPr lang="en-US" dirty="0" smtClean="0"/>
          </a:p>
          <a:p>
            <a:pPr>
              <a:buNone/>
            </a:pPr>
            <a:r>
              <a:rPr lang="en-US" b="1" dirty="0" smtClean="0"/>
              <a:t>21) What information was gathered from the public?</a:t>
            </a:r>
          </a:p>
          <a:p>
            <a:pPr>
              <a:buNone/>
            </a:pPr>
            <a:r>
              <a:rPr lang="en-US" dirty="0" smtClean="0"/>
              <a:t>  A. Opinions about product pricing</a:t>
            </a:r>
          </a:p>
          <a:p>
            <a:pPr>
              <a:buNone/>
            </a:pPr>
            <a:r>
              <a:rPr lang="en-US" dirty="0" smtClean="0"/>
              <a:t>  B. Preferences for flavors</a:t>
            </a:r>
          </a:p>
          <a:p>
            <a:pPr>
              <a:buNone/>
            </a:pPr>
            <a:r>
              <a:rPr lang="en-US" dirty="0" smtClean="0"/>
              <a:t>  C. Ideas for product packaging</a:t>
            </a:r>
          </a:p>
          <a:p>
            <a:pPr>
              <a:buNone/>
            </a:pPr>
            <a:r>
              <a:rPr lang="en-US" dirty="0" smtClean="0"/>
              <a:t>  D. Personal spending habits</a:t>
            </a:r>
            <a:br>
              <a:rPr lang="en-US" dirty="0" smtClean="0"/>
            </a:br>
            <a:endParaRPr lang="en-US" dirty="0" smtClean="0"/>
          </a:p>
          <a:p>
            <a:pPr>
              <a:buNone/>
            </a:pPr>
            <a:r>
              <a:rPr lang="en-US" b="1" dirty="0" smtClean="0"/>
              <a:t>21) What does the man say about the test results?</a:t>
            </a:r>
          </a:p>
          <a:p>
            <a:pPr>
              <a:buNone/>
            </a:pPr>
            <a:r>
              <a:rPr lang="en-US" dirty="0" smtClean="0"/>
              <a:t>  A. They are well documented</a:t>
            </a:r>
          </a:p>
          <a:p>
            <a:pPr>
              <a:buNone/>
            </a:pPr>
            <a:r>
              <a:rPr lang="en-US" dirty="0" smtClean="0"/>
              <a:t>  B. They are positive</a:t>
            </a:r>
          </a:p>
          <a:p>
            <a:pPr>
              <a:buNone/>
            </a:pPr>
            <a:r>
              <a:rPr lang="en-US" dirty="0" smtClean="0"/>
              <a:t>  C. They will be sent to another office</a:t>
            </a:r>
          </a:p>
          <a:p>
            <a:pPr>
              <a:buNone/>
            </a:pPr>
            <a:r>
              <a:rPr lang="en-US" dirty="0" smtClean="0"/>
              <a:t>  D. They are incomplete</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TotalTime>
  <Words>348</Words>
  <Application>Microsoft Office PowerPoint</Application>
  <PresentationFormat>On-screen Show (4:3)</PresentationFormat>
  <Paragraphs>160</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pc</cp:lastModifiedBy>
  <cp:revision>80</cp:revision>
  <dcterms:created xsi:type="dcterms:W3CDTF">2006-08-16T00:00:00Z</dcterms:created>
  <dcterms:modified xsi:type="dcterms:W3CDTF">2015-05-21T11:36:01Z</dcterms:modified>
</cp:coreProperties>
</file>