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7" r:id="rId2"/>
    <p:sldId id="258" r:id="rId3"/>
    <p:sldId id="259" r:id="rId4"/>
    <p:sldId id="260" r:id="rId5"/>
    <p:sldId id="268" r:id="rId6"/>
    <p:sldId id="261" r:id="rId7"/>
    <p:sldId id="269" r:id="rId8"/>
    <p:sldId id="262" r:id="rId9"/>
    <p:sldId id="270" r:id="rId10"/>
    <p:sldId id="263" r:id="rId11"/>
    <p:sldId id="264" r:id="rId12"/>
    <p:sldId id="265" r:id="rId13"/>
    <p:sldId id="271" r:id="rId14"/>
    <p:sldId id="266" r:id="rId15"/>
    <p:sldId id="272" r:id="rId16"/>
    <p:sldId id="267"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516A03-F08F-418E-BADB-11CE314608ED}" type="datetimeFigureOut">
              <a:rPr lang="en-US" smtClean="0"/>
              <a:pPr/>
              <a:t>3/1/2016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B26126-ED7D-4040-BDE5-FE752EEFE210}" type="slidenum">
              <a:rPr lang="en-US" smtClean="0"/>
              <a:pPr/>
              <a:t>‹#›</a:t>
            </a:fld>
            <a:endParaRPr lang="en-US"/>
          </a:p>
        </p:txBody>
      </p:sp>
    </p:spTree>
    <p:extLst>
      <p:ext uri="{BB962C8B-B14F-4D97-AF65-F5344CB8AC3E}">
        <p14:creationId xmlns:p14="http://schemas.microsoft.com/office/powerpoint/2010/main" val="1281179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 d </a:t>
            </a:r>
            <a:r>
              <a:rPr lang="en-US" dirty="0" err="1" smtClean="0"/>
              <a:t>d</a:t>
            </a:r>
            <a:endParaRPr lang="en-US" dirty="0"/>
          </a:p>
        </p:txBody>
      </p:sp>
      <p:sp>
        <p:nvSpPr>
          <p:cNvPr id="4" name="Slide Number Placeholder 3"/>
          <p:cNvSpPr>
            <a:spLocks noGrp="1"/>
          </p:cNvSpPr>
          <p:nvPr>
            <p:ph type="sldNum" sz="quarter" idx="10"/>
          </p:nvPr>
        </p:nvSpPr>
        <p:spPr/>
        <p:txBody>
          <a:bodyPr/>
          <a:lstStyle/>
          <a:p>
            <a:fld id="{1CB26126-ED7D-4040-BDE5-FE752EEFE210}" type="slidenum">
              <a:rPr lang="en-US" smtClean="0"/>
              <a:pPr/>
              <a:t>4</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c b</a:t>
            </a:r>
            <a:endParaRPr lang="en-US" dirty="0"/>
          </a:p>
        </p:txBody>
      </p:sp>
      <p:sp>
        <p:nvSpPr>
          <p:cNvPr id="4" name="Slide Number Placeholder 3"/>
          <p:cNvSpPr>
            <a:spLocks noGrp="1"/>
          </p:cNvSpPr>
          <p:nvPr>
            <p:ph type="sldNum" sz="quarter" idx="10"/>
          </p:nvPr>
        </p:nvSpPr>
        <p:spPr/>
        <p:txBody>
          <a:bodyPr/>
          <a:lstStyle/>
          <a:p>
            <a:fld id="{1CB26126-ED7D-4040-BDE5-FE752EEFE210}" type="slidenum">
              <a:rPr lang="en-US" smtClean="0"/>
              <a:pPr/>
              <a:t>15</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A b d</a:t>
            </a:r>
            <a:endParaRPr lang="en-US"/>
          </a:p>
        </p:txBody>
      </p:sp>
      <p:sp>
        <p:nvSpPr>
          <p:cNvPr id="4" name="Slide Number Placeholder 3"/>
          <p:cNvSpPr>
            <a:spLocks noGrp="1"/>
          </p:cNvSpPr>
          <p:nvPr>
            <p:ph type="sldNum" sz="quarter" idx="10"/>
          </p:nvPr>
        </p:nvSpPr>
        <p:spPr/>
        <p:txBody>
          <a:bodyPr/>
          <a:lstStyle/>
          <a:p>
            <a:fld id="{1CB26126-ED7D-4040-BDE5-FE752EEFE210}" type="slidenum">
              <a:rPr lang="en-US" smtClean="0"/>
              <a:pPr/>
              <a:t>16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A b d</a:t>
            </a:r>
            <a:endParaRPr lang="en-US"/>
          </a:p>
        </p:txBody>
      </p:sp>
      <p:sp>
        <p:nvSpPr>
          <p:cNvPr id="4" name="Slide Number Placeholder 3"/>
          <p:cNvSpPr>
            <a:spLocks noGrp="1"/>
          </p:cNvSpPr>
          <p:nvPr>
            <p:ph type="sldNum" sz="quarter" idx="10"/>
          </p:nvPr>
        </p:nvSpPr>
        <p:spPr/>
        <p:txBody>
          <a:bodyPr/>
          <a:lstStyle/>
          <a:p>
            <a:fld id="{1CB26126-ED7D-4040-BDE5-FE752EEFE210}"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 d </a:t>
            </a:r>
            <a:r>
              <a:rPr lang="en-US" dirty="0" err="1" smtClean="0"/>
              <a:t>d</a:t>
            </a:r>
            <a:endParaRPr lang="en-US" dirty="0"/>
          </a:p>
        </p:txBody>
      </p:sp>
      <p:sp>
        <p:nvSpPr>
          <p:cNvPr id="4" name="Slide Number Placeholder 3"/>
          <p:cNvSpPr>
            <a:spLocks noGrp="1"/>
          </p:cNvSpPr>
          <p:nvPr>
            <p:ph type="sldNum" sz="quarter" idx="10"/>
          </p:nvPr>
        </p:nvSpPr>
        <p:spPr/>
        <p:txBody>
          <a:bodyPr/>
          <a:lstStyle/>
          <a:p>
            <a:fld id="{1CB26126-ED7D-4040-BDE5-FE752EEFE210}"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d c</a:t>
            </a:r>
            <a:endParaRPr lang="en-US" dirty="0"/>
          </a:p>
        </p:txBody>
      </p:sp>
      <p:sp>
        <p:nvSpPr>
          <p:cNvPr id="4" name="Slide Number Placeholder 3"/>
          <p:cNvSpPr>
            <a:spLocks noGrp="1"/>
          </p:cNvSpPr>
          <p:nvPr>
            <p:ph type="sldNum" sz="quarter" idx="10"/>
          </p:nvPr>
        </p:nvSpPr>
        <p:spPr/>
        <p:txBody>
          <a:bodyPr/>
          <a:lstStyle/>
          <a:p>
            <a:fld id="{1CB26126-ED7D-4040-BDE5-FE752EEFE210}"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d c</a:t>
            </a:r>
            <a:endParaRPr lang="en-US" dirty="0"/>
          </a:p>
        </p:txBody>
      </p:sp>
      <p:sp>
        <p:nvSpPr>
          <p:cNvPr id="4" name="Slide Number Placeholder 3"/>
          <p:cNvSpPr>
            <a:spLocks noGrp="1"/>
          </p:cNvSpPr>
          <p:nvPr>
            <p:ph type="sldNum" sz="quarter" idx="10"/>
          </p:nvPr>
        </p:nvSpPr>
        <p:spPr/>
        <p:txBody>
          <a:bodyPr/>
          <a:lstStyle/>
          <a:p>
            <a:fld id="{1CB26126-ED7D-4040-BDE5-FE752EEFE210}"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 a c</a:t>
            </a:r>
            <a:endParaRPr lang="en-US" dirty="0"/>
          </a:p>
        </p:txBody>
      </p:sp>
      <p:sp>
        <p:nvSpPr>
          <p:cNvPr id="4" name="Slide Number Placeholder 3"/>
          <p:cNvSpPr>
            <a:spLocks noGrp="1"/>
          </p:cNvSpPr>
          <p:nvPr>
            <p:ph type="sldNum" sz="quarter" idx="10"/>
          </p:nvPr>
        </p:nvSpPr>
        <p:spPr/>
        <p:txBody>
          <a:bodyPr/>
          <a:lstStyle/>
          <a:p>
            <a:fld id="{1CB26126-ED7D-4040-BDE5-FE752EEFE210}"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 a c</a:t>
            </a:r>
            <a:endParaRPr lang="en-US" dirty="0"/>
          </a:p>
        </p:txBody>
      </p:sp>
      <p:sp>
        <p:nvSpPr>
          <p:cNvPr id="4" name="Slide Number Placeholder 3"/>
          <p:cNvSpPr>
            <a:spLocks noGrp="1"/>
          </p:cNvSpPr>
          <p:nvPr>
            <p:ph type="sldNum" sz="quarter" idx="10"/>
          </p:nvPr>
        </p:nvSpPr>
        <p:spPr/>
        <p:txBody>
          <a:bodyPr/>
          <a:lstStyle/>
          <a:p>
            <a:fld id="{1CB26126-ED7D-4040-BDE5-FE752EEFE210}"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 </a:t>
            </a:r>
            <a:r>
              <a:rPr lang="en-US" dirty="0" err="1" smtClean="0"/>
              <a:t>d</a:t>
            </a:r>
            <a:r>
              <a:rPr lang="en-US" dirty="0" smtClean="0"/>
              <a:t> c</a:t>
            </a:r>
            <a:endParaRPr lang="en-US" dirty="0"/>
          </a:p>
        </p:txBody>
      </p:sp>
      <p:sp>
        <p:nvSpPr>
          <p:cNvPr id="4" name="Slide Number Placeholder 3"/>
          <p:cNvSpPr>
            <a:spLocks noGrp="1"/>
          </p:cNvSpPr>
          <p:nvPr>
            <p:ph type="sldNum" sz="quarter" idx="10"/>
          </p:nvPr>
        </p:nvSpPr>
        <p:spPr/>
        <p:txBody>
          <a:bodyPr/>
          <a:lstStyle/>
          <a:p>
            <a:fld id="{1CB26126-ED7D-4040-BDE5-FE752EEFE210}" type="slidenum">
              <a:rPr lang="en-US" smtClean="0"/>
              <a:pPr/>
              <a:t>12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 </a:t>
            </a:r>
            <a:r>
              <a:rPr lang="en-US" dirty="0" err="1" smtClean="0"/>
              <a:t>d</a:t>
            </a:r>
            <a:r>
              <a:rPr lang="en-US" dirty="0" smtClean="0"/>
              <a:t> c</a:t>
            </a:r>
            <a:endParaRPr lang="en-US" dirty="0"/>
          </a:p>
        </p:txBody>
      </p:sp>
      <p:sp>
        <p:nvSpPr>
          <p:cNvPr id="4" name="Slide Number Placeholder 3"/>
          <p:cNvSpPr>
            <a:spLocks noGrp="1"/>
          </p:cNvSpPr>
          <p:nvPr>
            <p:ph type="sldNum" sz="quarter" idx="10"/>
          </p:nvPr>
        </p:nvSpPr>
        <p:spPr/>
        <p:txBody>
          <a:bodyPr/>
          <a:lstStyle/>
          <a:p>
            <a:fld id="{1CB26126-ED7D-4040-BDE5-FE752EEFE210}" type="slidenum">
              <a:rPr lang="en-US" smtClean="0"/>
              <a:pPr/>
              <a:t>13</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c b</a:t>
            </a:r>
            <a:endParaRPr lang="en-US" dirty="0"/>
          </a:p>
        </p:txBody>
      </p:sp>
      <p:sp>
        <p:nvSpPr>
          <p:cNvPr id="4" name="Slide Number Placeholder 3"/>
          <p:cNvSpPr>
            <a:spLocks noGrp="1"/>
          </p:cNvSpPr>
          <p:nvPr>
            <p:ph type="sldNum" sz="quarter" idx="10"/>
          </p:nvPr>
        </p:nvSpPr>
        <p:spPr/>
        <p:txBody>
          <a:bodyPr/>
          <a:lstStyle/>
          <a:p>
            <a:fld id="{1CB26126-ED7D-4040-BDE5-FE752EEFE210}"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618140" y="6581273"/>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smtClean="0">
                <a:solidFill>
                  <a:srgbClr val="FFFFFF"/>
                </a:solidFill>
              </a:rPr>
              <a:t>© 2016 </a:t>
            </a:r>
            <a:r>
              <a:rPr lang="en-US" sz="1100" dirty="0" smtClean="0">
                <a:solidFill>
                  <a:srgbClr val="FFFFFF"/>
                </a:solidFill>
              </a:rPr>
              <a:t>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952479" y="0"/>
            <a:ext cx="6273015" cy="369332"/>
          </a:xfrm>
          <a:prstGeom prst="rect">
            <a:avLst/>
          </a:prstGeom>
          <a:noFill/>
        </p:spPr>
        <p:txBody>
          <a:bodyPr wrap="square" rtlCol="0">
            <a:spAutoFit/>
          </a:bodyPr>
          <a:lstStyle/>
          <a:p>
            <a:r>
              <a:rPr lang="en-US" sz="1800" b="1" dirty="0" smtClean="0">
                <a:solidFill>
                  <a:schemeClr val="bg1"/>
                </a:solidFill>
              </a:rPr>
              <a:t>TOEIC Reading Comprehension Exercise 25</a:t>
            </a:r>
            <a:endParaRPr lang="en-US" sz="1800" b="1" dirty="0">
              <a:solidFill>
                <a:schemeClr val="bg1"/>
              </a:solidFill>
            </a:endParaRPr>
          </a:p>
        </p:txBody>
      </p:sp>
      <p:pic>
        <p:nvPicPr>
          <p:cNvPr id="12" name="Picture 1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772400"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dirty="0" smtClean="0">
                <a:solidFill>
                  <a:schemeClr val="accent6">
                    <a:lumMod val="50000"/>
                  </a:schemeClr>
                </a:solidFill>
              </a:rPr>
              <a:t>Exercise 25</a:t>
            </a:r>
          </a:p>
          <a:p>
            <a:endParaRPr lang="en-US" sz="4000" dirty="0" smtClean="0">
              <a:solidFill>
                <a:schemeClr val="accent6">
                  <a:lumMod val="50000"/>
                </a:schemeClr>
              </a:solidFill>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2400" b="1" dirty="0" smtClean="0">
                <a:solidFill>
                  <a:schemeClr val="accent2">
                    <a:lumMod val="75000"/>
                  </a:schemeClr>
                </a:solidFill>
              </a:rPr>
              <a:t>       Read the </a:t>
            </a:r>
            <a:r>
              <a:rPr lang="en-US" sz="2400" b="1" dirty="0" smtClean="0">
                <a:solidFill>
                  <a:schemeClr val="accent2">
                    <a:lumMod val="75000"/>
                  </a:schemeClr>
                </a:solidFill>
              </a:rPr>
              <a:t>passage No:2 </a:t>
            </a:r>
            <a:r>
              <a:rPr lang="en-US" sz="2400" b="1" dirty="0" smtClean="0">
                <a:solidFill>
                  <a:schemeClr val="accent2">
                    <a:lumMod val="75000"/>
                  </a:schemeClr>
                </a:solidFill>
              </a:rPr>
              <a:t>and answer the questions</a:t>
            </a:r>
            <a:endParaRPr lang="en-US" sz="2400" dirty="0" smtClean="0"/>
          </a:p>
          <a:p>
            <a:endParaRPr lang="en-US" dirty="0" smtClean="0"/>
          </a:p>
          <a:p>
            <a:pPr>
              <a:buNone/>
            </a:pPr>
            <a:r>
              <a:rPr lang="en-US" smtClean="0"/>
              <a:t> </a:t>
            </a:r>
            <a:r>
              <a:rPr lang="en-US" dirty="0" smtClean="0"/>
              <a:t>Auroras</a:t>
            </a:r>
            <a:r>
              <a:rPr lang="en-US" dirty="0" smtClean="0"/>
              <a:t>, often called Northern Lights (Aurora Borealis) and Southern Lights (Aurora Australis), are spectacular light displays most commonly viewed in the polar regions. Auroras occur because of interactions between Earth’s magnetic field and solar winds. The solar wind is a stream of charged particles emitted from the sun’s corona that travels far into space at speeds of up to 400 miles per second. </a:t>
            </a:r>
            <a:endParaRPr lang="en-US" dirty="0" smtClean="0"/>
          </a:p>
          <a:p>
            <a:pPr>
              <a:buNone/>
            </a:pPr>
            <a:endParaRPr lang="en-US" dirty="0" smtClean="0"/>
          </a:p>
          <a:p>
            <a:pPr>
              <a:buNone/>
            </a:pPr>
            <a:r>
              <a:rPr lang="en-US" dirty="0" smtClean="0"/>
              <a:t>Charged </a:t>
            </a:r>
            <a:r>
              <a:rPr lang="en-US" dirty="0" smtClean="0"/>
              <a:t>particles within the solar winds collide with atmospheric atoms and molecules when they reach Earth’s magnetic field. The collisions cause quantum leaps, which means the kinetic energy within the electrons of the particles are converted to light. </a:t>
            </a:r>
            <a:endParaRPr lang="en-US" dirty="0" smtClean="0"/>
          </a:p>
          <a:p>
            <a:pPr>
              <a:buNone/>
            </a:pPr>
            <a:endParaRPr lang="en-US" dirty="0"/>
          </a:p>
          <a:p>
            <a:pPr>
              <a:buNone/>
            </a:pPr>
            <a:r>
              <a:rPr lang="en-US" dirty="0" smtClean="0"/>
              <a:t>The </a:t>
            </a:r>
            <a:r>
              <a:rPr lang="en-US" dirty="0" smtClean="0"/>
              <a:t>collisions of different particles result in different colored lights. Atomic oxygen produces red and green lights, nitrogen produces pink, blue, or violet light, helium produces purple lights and neon produces rippled orange light. Auroras come in a vast array of shapes and forms such as arcs, swirls, “curtains” and glowing shapes. They often appear to be moving.</a:t>
            </a:r>
          </a:p>
          <a:p>
            <a:pPr>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smtClean="0"/>
          </a:p>
          <a:p>
            <a:pPr>
              <a:buNone/>
            </a:pPr>
            <a:r>
              <a:rPr lang="en-US" dirty="0" smtClean="0"/>
              <a:t>   Auroras often occur as a result of a geomagnetic storm. A geomagnetic storm is the temporary disturbance of the Earth’s magnetic field as a result of an event in space such as a solar flare or coronal mass ejection (the ejection of charged particles form the sun’s corona). In noteworthy geomagnetic storms, Auroras can be seen well south (or north) of where they are usually occur. The famous Great Geomagnetic Storms of 1859 produced what witnesses call the most spectacular auroras ever seen. Such auroras were seen throughout the United States, Japan, and Australia. The event lasted for almost a week.</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 If the answer to a question is "the Geomagnetic Storms of 1859," what could be the question?</a:t>
            </a:r>
          </a:p>
          <a:p>
            <a:pPr marL="342900" indent="-342900">
              <a:buNone/>
            </a:pPr>
            <a:r>
              <a:rPr lang="en-US" dirty="0" smtClean="0"/>
              <a:t>  a. When do charged particles collide?</a:t>
            </a:r>
          </a:p>
          <a:p>
            <a:pPr marL="342900" indent="-342900">
              <a:buNone/>
            </a:pPr>
            <a:r>
              <a:rPr lang="en-US" dirty="0" smtClean="0"/>
              <a:t>  b. What is one way an aurora can form?</a:t>
            </a:r>
          </a:p>
          <a:p>
            <a:pPr marL="342900" indent="-342900">
              <a:buNone/>
            </a:pPr>
            <a:r>
              <a:rPr lang="en-US" dirty="0" smtClean="0"/>
              <a:t>  c. Can aurora be seen away from the north or south poles?</a:t>
            </a:r>
          </a:p>
          <a:p>
            <a:pPr marL="342900" indent="-342900">
              <a:buNone/>
            </a:pPr>
            <a:r>
              <a:rPr lang="en-US" dirty="0" smtClean="0"/>
              <a:t>  d. What was an example of a noteworthy geomagnetic storm?</a:t>
            </a:r>
          </a:p>
          <a:p>
            <a:pPr marL="342900" indent="-342900">
              <a:buNone/>
            </a:pPr>
            <a:endParaRPr lang="en-US" dirty="0" smtClean="0"/>
          </a:p>
          <a:p>
            <a:pPr>
              <a:buNone/>
            </a:pPr>
            <a:r>
              <a:rPr lang="en-US" b="1" dirty="0" smtClean="0"/>
              <a:t>2) Which of the following could be an EFFECT of a geomagnetic storm?</a:t>
            </a:r>
          </a:p>
          <a:p>
            <a:pPr>
              <a:buNone/>
            </a:pPr>
            <a:r>
              <a:rPr lang="en-US" dirty="0" smtClean="0"/>
              <a:t>  a. Earth's magnetic field</a:t>
            </a:r>
          </a:p>
          <a:p>
            <a:pPr>
              <a:buNone/>
            </a:pPr>
            <a:r>
              <a:rPr lang="en-US" dirty="0" smtClean="0"/>
              <a:t>  b. The sun</a:t>
            </a:r>
          </a:p>
          <a:p>
            <a:pPr>
              <a:buNone/>
            </a:pPr>
            <a:r>
              <a:rPr lang="en-US" dirty="0" smtClean="0"/>
              <a:t>  c. A mass coronal ejection</a:t>
            </a:r>
          </a:p>
          <a:p>
            <a:pPr>
              <a:buNone/>
            </a:pPr>
            <a:r>
              <a:rPr lang="en-US" dirty="0" smtClean="0"/>
              <a:t>  d. An aurora</a:t>
            </a:r>
          </a:p>
          <a:p>
            <a:pPr>
              <a:buNone/>
            </a:pPr>
            <a:r>
              <a:rPr lang="en-US" dirty="0" smtClean="0"/>
              <a:t> </a:t>
            </a:r>
          </a:p>
          <a:p>
            <a:pPr>
              <a:buNone/>
            </a:pPr>
            <a:r>
              <a:rPr lang="en-US" b="1" dirty="0" smtClean="0"/>
              <a:t>3) Where would I MOST likely view the Aurora Borealis?</a:t>
            </a:r>
          </a:p>
          <a:p>
            <a:pPr>
              <a:buNone/>
            </a:pPr>
            <a:r>
              <a:rPr lang="en-US" dirty="0" smtClean="0"/>
              <a:t>  a. South Pole</a:t>
            </a:r>
          </a:p>
          <a:p>
            <a:pPr>
              <a:buNone/>
            </a:pPr>
            <a:r>
              <a:rPr lang="en-US" dirty="0" smtClean="0"/>
              <a:t>  b. Equator</a:t>
            </a:r>
          </a:p>
          <a:p>
            <a:pPr>
              <a:buNone/>
            </a:pPr>
            <a:r>
              <a:rPr lang="en-US" dirty="0" smtClean="0"/>
              <a:t>  c. North Pole</a:t>
            </a:r>
          </a:p>
          <a:p>
            <a:pPr>
              <a:buNone/>
            </a:pPr>
            <a:r>
              <a:rPr lang="en-US" dirty="0" smtClean="0"/>
              <a:t>  d. The sun</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 If the answer to a question is "the Geomagnetic Storms of 1859," what could be the question?</a:t>
            </a:r>
          </a:p>
          <a:p>
            <a:pPr marL="342900" indent="-342900">
              <a:buNone/>
            </a:pPr>
            <a:r>
              <a:rPr lang="en-US" dirty="0" smtClean="0"/>
              <a:t>  a. When do charged particles collide?</a:t>
            </a:r>
          </a:p>
          <a:p>
            <a:pPr marL="342900" indent="-342900">
              <a:buNone/>
            </a:pPr>
            <a:r>
              <a:rPr lang="en-US" dirty="0" smtClean="0"/>
              <a:t>  b. What is one way an aurora can form?</a:t>
            </a:r>
          </a:p>
          <a:p>
            <a:pPr marL="342900" indent="-342900">
              <a:buNone/>
            </a:pPr>
            <a:r>
              <a:rPr lang="en-US" dirty="0" smtClean="0"/>
              <a:t>  c. Can aurora be seen away from the north or south poles?</a:t>
            </a:r>
          </a:p>
          <a:p>
            <a:pPr marL="342900" indent="-342900">
              <a:buNone/>
            </a:pPr>
            <a:r>
              <a:rPr lang="en-US" dirty="0" smtClean="0"/>
              <a:t>  </a:t>
            </a:r>
            <a:r>
              <a:rPr lang="en-US" b="1" dirty="0" smtClean="0"/>
              <a:t>d. What was an example of a noteworthy geomagnetic storm?</a:t>
            </a:r>
          </a:p>
          <a:p>
            <a:pPr marL="342900" indent="-342900">
              <a:buNone/>
            </a:pPr>
            <a:endParaRPr lang="en-US" dirty="0" smtClean="0"/>
          </a:p>
          <a:p>
            <a:pPr>
              <a:buNone/>
            </a:pPr>
            <a:r>
              <a:rPr lang="en-US" b="1" dirty="0" smtClean="0"/>
              <a:t>2) Which of the following could be an EFFECT of a geomagnetic storm?</a:t>
            </a:r>
          </a:p>
          <a:p>
            <a:pPr>
              <a:buNone/>
            </a:pPr>
            <a:r>
              <a:rPr lang="en-US" dirty="0" smtClean="0"/>
              <a:t>  a. Earth's magnetic field</a:t>
            </a:r>
          </a:p>
          <a:p>
            <a:pPr>
              <a:buNone/>
            </a:pPr>
            <a:r>
              <a:rPr lang="en-US" dirty="0" smtClean="0"/>
              <a:t>  b. The sun</a:t>
            </a:r>
          </a:p>
          <a:p>
            <a:pPr>
              <a:buNone/>
            </a:pPr>
            <a:r>
              <a:rPr lang="en-US" dirty="0" smtClean="0"/>
              <a:t>  c. A mass coronal ejection</a:t>
            </a:r>
          </a:p>
          <a:p>
            <a:pPr>
              <a:buNone/>
            </a:pPr>
            <a:r>
              <a:rPr lang="en-US" b="1" dirty="0" smtClean="0"/>
              <a:t>  d. An aurora</a:t>
            </a:r>
          </a:p>
          <a:p>
            <a:pPr>
              <a:buNone/>
            </a:pPr>
            <a:r>
              <a:rPr lang="en-US" dirty="0" smtClean="0"/>
              <a:t> </a:t>
            </a:r>
          </a:p>
          <a:p>
            <a:pPr>
              <a:buNone/>
            </a:pPr>
            <a:r>
              <a:rPr lang="en-US" b="1" dirty="0" smtClean="0"/>
              <a:t>3) Where would I MOST likely view the Aurora Borealis?</a:t>
            </a:r>
          </a:p>
          <a:p>
            <a:pPr>
              <a:buNone/>
            </a:pPr>
            <a:r>
              <a:rPr lang="en-US" dirty="0" smtClean="0"/>
              <a:t>  a. South Pole</a:t>
            </a:r>
          </a:p>
          <a:p>
            <a:pPr>
              <a:buNone/>
            </a:pPr>
            <a:r>
              <a:rPr lang="en-US" dirty="0" smtClean="0"/>
              <a:t>  b. Equator</a:t>
            </a:r>
          </a:p>
          <a:p>
            <a:pPr>
              <a:buNone/>
            </a:pPr>
            <a:r>
              <a:rPr lang="en-US" b="1" dirty="0" smtClean="0"/>
              <a:t>  c. North Pole</a:t>
            </a:r>
          </a:p>
          <a:p>
            <a:pPr>
              <a:buNone/>
            </a:pPr>
            <a:r>
              <a:rPr lang="en-US" dirty="0" smtClean="0"/>
              <a:t>  d. The sun</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Quantum Leaps are caused by .....</a:t>
            </a:r>
          </a:p>
          <a:p>
            <a:pPr>
              <a:buNone/>
            </a:pPr>
            <a:r>
              <a:rPr lang="en-US" dirty="0" smtClean="0"/>
              <a:t>  a. The collision of solar winds with atoms and particles within Earth's magnetic fields.</a:t>
            </a:r>
          </a:p>
          <a:p>
            <a:pPr>
              <a:buNone/>
            </a:pPr>
            <a:r>
              <a:rPr lang="en-US" dirty="0" smtClean="0"/>
              <a:t>  b. The collision of solar winds with the sun's corona.</a:t>
            </a:r>
          </a:p>
          <a:p>
            <a:pPr>
              <a:buNone/>
            </a:pPr>
            <a:r>
              <a:rPr lang="en-US" dirty="0" smtClean="0"/>
              <a:t>  c. The collapse of Earth's magnetic field.</a:t>
            </a:r>
          </a:p>
          <a:p>
            <a:pPr>
              <a:buNone/>
            </a:pPr>
            <a:r>
              <a:rPr lang="en-US" dirty="0" smtClean="0"/>
              <a:t>  d. The collision of solar winds with Earth's winds.</a:t>
            </a:r>
          </a:p>
          <a:p>
            <a:pPr>
              <a:buNone/>
            </a:pPr>
            <a:r>
              <a:rPr lang="en-US" dirty="0" smtClean="0"/>
              <a:t> </a:t>
            </a:r>
          </a:p>
          <a:p>
            <a:pPr>
              <a:buNone/>
            </a:pPr>
            <a:r>
              <a:rPr lang="en-US" b="1" dirty="0" smtClean="0"/>
              <a:t>5) If you were to make a "recipe" for an aurora, which of the following "ingredients" would be unnecessary?</a:t>
            </a:r>
          </a:p>
          <a:p>
            <a:pPr>
              <a:buNone/>
            </a:pPr>
            <a:r>
              <a:rPr lang="en-US" dirty="0" smtClean="0"/>
              <a:t>  a. The conversion of kinetic energy to light</a:t>
            </a:r>
          </a:p>
          <a:p>
            <a:pPr>
              <a:buNone/>
            </a:pPr>
            <a:r>
              <a:rPr lang="en-US" dirty="0" smtClean="0"/>
              <a:t>  b. Particle collisions</a:t>
            </a:r>
          </a:p>
          <a:p>
            <a:pPr>
              <a:buNone/>
            </a:pPr>
            <a:r>
              <a:rPr lang="en-US" dirty="0" smtClean="0"/>
              <a:t>  c. People</a:t>
            </a:r>
          </a:p>
          <a:p>
            <a:pPr>
              <a:buNone/>
            </a:pPr>
            <a:r>
              <a:rPr lang="en-US" dirty="0" smtClean="0"/>
              <a:t>  d. Solar wind</a:t>
            </a:r>
          </a:p>
          <a:p>
            <a:pPr>
              <a:buNone/>
            </a:pPr>
            <a:endParaRPr lang="en-US" dirty="0" smtClean="0"/>
          </a:p>
          <a:p>
            <a:pPr>
              <a:buNone/>
            </a:pPr>
            <a:r>
              <a:rPr lang="en-US" b="1" dirty="0" smtClean="0"/>
              <a:t>6) Which of the following questions about auroras is NOT answered in the passage?</a:t>
            </a:r>
          </a:p>
          <a:p>
            <a:pPr>
              <a:buNone/>
            </a:pPr>
            <a:r>
              <a:rPr lang="en-US" dirty="0" smtClean="0"/>
              <a:t>  a. How fast does solar wind travel?</a:t>
            </a:r>
          </a:p>
          <a:p>
            <a:pPr>
              <a:buNone/>
            </a:pPr>
            <a:r>
              <a:rPr lang="en-US" dirty="0" smtClean="0"/>
              <a:t>  b. How many auroras normally occur in a year?</a:t>
            </a:r>
          </a:p>
          <a:p>
            <a:pPr>
              <a:buNone/>
            </a:pPr>
            <a:r>
              <a:rPr lang="en-US" dirty="0" smtClean="0"/>
              <a:t>  c. What are some reasons auroras occur?</a:t>
            </a:r>
          </a:p>
          <a:p>
            <a:pPr>
              <a:buNone/>
            </a:pPr>
            <a:r>
              <a:rPr lang="en-US" dirty="0" smtClean="0"/>
              <a:t>  d. Have auroras ever been seen in Australia?</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Quantum Leaps are caused by .....</a:t>
            </a:r>
          </a:p>
          <a:p>
            <a:pPr>
              <a:buNone/>
            </a:pPr>
            <a:r>
              <a:rPr lang="en-US" b="1" dirty="0" smtClean="0"/>
              <a:t>  a. The collision of solar winds with atoms and particles within Earth's magnetic fields.</a:t>
            </a:r>
          </a:p>
          <a:p>
            <a:pPr>
              <a:buNone/>
            </a:pPr>
            <a:r>
              <a:rPr lang="en-US" dirty="0" smtClean="0"/>
              <a:t>  b. The collision of solar winds with the sun's corona.</a:t>
            </a:r>
          </a:p>
          <a:p>
            <a:pPr>
              <a:buNone/>
            </a:pPr>
            <a:r>
              <a:rPr lang="en-US" dirty="0" smtClean="0"/>
              <a:t>  c. The collapse of Earth's magnetic field.</a:t>
            </a:r>
          </a:p>
          <a:p>
            <a:pPr>
              <a:buNone/>
            </a:pPr>
            <a:r>
              <a:rPr lang="en-US" dirty="0" smtClean="0"/>
              <a:t>  d. The collision of solar winds with Earth's winds.</a:t>
            </a:r>
          </a:p>
          <a:p>
            <a:pPr>
              <a:buNone/>
            </a:pPr>
            <a:r>
              <a:rPr lang="en-US" dirty="0" smtClean="0"/>
              <a:t> </a:t>
            </a:r>
          </a:p>
          <a:p>
            <a:pPr>
              <a:buNone/>
            </a:pPr>
            <a:r>
              <a:rPr lang="en-US" b="1" dirty="0" smtClean="0"/>
              <a:t>5) If you were to make a "recipe" for an aurora, which of the following "ingredients" would be unnecessary?</a:t>
            </a:r>
          </a:p>
          <a:p>
            <a:pPr>
              <a:buNone/>
            </a:pPr>
            <a:r>
              <a:rPr lang="en-US" dirty="0" smtClean="0"/>
              <a:t>  a. The conversion of kinetic energy to light</a:t>
            </a:r>
          </a:p>
          <a:p>
            <a:pPr>
              <a:buNone/>
            </a:pPr>
            <a:r>
              <a:rPr lang="en-US" dirty="0" smtClean="0"/>
              <a:t>  b. Particle collisions</a:t>
            </a:r>
          </a:p>
          <a:p>
            <a:pPr>
              <a:buNone/>
            </a:pPr>
            <a:r>
              <a:rPr lang="en-US" b="1" dirty="0" smtClean="0"/>
              <a:t>  c. People</a:t>
            </a:r>
          </a:p>
          <a:p>
            <a:pPr>
              <a:buNone/>
            </a:pPr>
            <a:r>
              <a:rPr lang="en-US" dirty="0" smtClean="0"/>
              <a:t>  d. Solar wind</a:t>
            </a:r>
          </a:p>
          <a:p>
            <a:pPr>
              <a:buNone/>
            </a:pPr>
            <a:endParaRPr lang="en-US" dirty="0" smtClean="0"/>
          </a:p>
          <a:p>
            <a:pPr>
              <a:buNone/>
            </a:pPr>
            <a:r>
              <a:rPr lang="en-US" b="1" dirty="0" smtClean="0"/>
              <a:t>6) Which of the following questions about auroras is NOT answered in the passage?</a:t>
            </a:r>
          </a:p>
          <a:p>
            <a:pPr>
              <a:buNone/>
            </a:pPr>
            <a:r>
              <a:rPr lang="en-US" dirty="0" smtClean="0"/>
              <a:t>  a. How fast does solar wind travel?</a:t>
            </a:r>
          </a:p>
          <a:p>
            <a:pPr>
              <a:buNone/>
            </a:pPr>
            <a:r>
              <a:rPr lang="en-US" b="1" dirty="0" smtClean="0"/>
              <a:t>  b. How many auroras normally occur in a year</a:t>
            </a:r>
            <a:r>
              <a:rPr lang="en-US" dirty="0" smtClean="0"/>
              <a:t>?</a:t>
            </a:r>
          </a:p>
          <a:p>
            <a:pPr>
              <a:buNone/>
            </a:pPr>
            <a:r>
              <a:rPr lang="en-US" dirty="0" smtClean="0"/>
              <a:t>  c. What are some reasons auroras occur?</a:t>
            </a:r>
          </a:p>
          <a:p>
            <a:pPr>
              <a:buNone/>
            </a:pPr>
            <a:r>
              <a:rPr lang="en-US" dirty="0" smtClean="0"/>
              <a:t>  d. Have auroras ever been seen in Australia?</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597930" cy="5867400"/>
          </a:xfrm>
        </p:spPr>
        <p:txBody>
          <a:bodyPr/>
          <a:lstStyle/>
          <a:p>
            <a:pPr>
              <a:buNone/>
            </a:pPr>
            <a:r>
              <a:rPr lang="en-US" b="1" dirty="0" smtClean="0"/>
              <a:t>7) What is the best definition of the word "emitted" as used in the sentence below?</a:t>
            </a:r>
            <a:r>
              <a:rPr lang="en-US" dirty="0" smtClean="0"/>
              <a:t/>
            </a:r>
            <a:br>
              <a:rPr lang="en-US" dirty="0" smtClean="0"/>
            </a:br>
            <a:r>
              <a:rPr lang="en-US" dirty="0" smtClean="0"/>
              <a:t>The solar wind is a stream of charged particles emitted from the sun’s corona that travels far into space at speeds of up to 400 miles per second.</a:t>
            </a:r>
          </a:p>
          <a:p>
            <a:pPr>
              <a:buNone/>
            </a:pPr>
            <a:r>
              <a:rPr lang="en-US" dirty="0" smtClean="0"/>
              <a:t>  a. Released</a:t>
            </a:r>
          </a:p>
          <a:p>
            <a:pPr>
              <a:buNone/>
            </a:pPr>
            <a:r>
              <a:rPr lang="en-US" dirty="0" smtClean="0"/>
              <a:t>  b. Spun</a:t>
            </a:r>
          </a:p>
          <a:p>
            <a:pPr>
              <a:buNone/>
            </a:pPr>
            <a:r>
              <a:rPr lang="en-US" dirty="0" smtClean="0"/>
              <a:t>  c. Grew</a:t>
            </a:r>
          </a:p>
          <a:p>
            <a:pPr>
              <a:buNone/>
            </a:pPr>
            <a:r>
              <a:rPr lang="en-US" dirty="0" smtClean="0"/>
              <a:t>  d. Taken from</a:t>
            </a:r>
          </a:p>
          <a:p>
            <a:pPr>
              <a:buNone/>
            </a:pPr>
            <a:endParaRPr lang="en-US" dirty="0" smtClean="0"/>
          </a:p>
          <a:p>
            <a:pPr>
              <a:buNone/>
            </a:pPr>
            <a:r>
              <a:rPr lang="en-US" b="1" dirty="0" smtClean="0"/>
              <a:t>8) Which is NOT true about Auroras?</a:t>
            </a:r>
          </a:p>
          <a:p>
            <a:pPr>
              <a:buNone/>
            </a:pPr>
            <a:r>
              <a:rPr lang="en-US" dirty="0" smtClean="0"/>
              <a:t>  a. They often appear to be in motion.</a:t>
            </a:r>
          </a:p>
          <a:p>
            <a:pPr>
              <a:buNone/>
            </a:pPr>
            <a:r>
              <a:rPr lang="en-US" dirty="0" smtClean="0"/>
              <a:t>  b. A geomagnetic storm is a permanent disturbance in Earth's magnetic field.</a:t>
            </a:r>
          </a:p>
          <a:p>
            <a:pPr>
              <a:buNone/>
            </a:pPr>
            <a:r>
              <a:rPr lang="en-US" dirty="0" smtClean="0"/>
              <a:t>  c. They can appear as curtains, shapes, or swirls.</a:t>
            </a:r>
          </a:p>
          <a:p>
            <a:pPr>
              <a:buNone/>
            </a:pPr>
            <a:r>
              <a:rPr lang="en-US" dirty="0" smtClean="0"/>
              <a:t>  d. They are most often viewed in the polar regions</a:t>
            </a:r>
          </a:p>
          <a:p>
            <a:pPr>
              <a:buNone/>
            </a:pPr>
            <a:endParaRPr lang="en-US" dirty="0" smtClean="0"/>
          </a:p>
          <a:p>
            <a:pPr>
              <a:buNone/>
            </a:pPr>
            <a:r>
              <a:rPr lang="en-US" b="1" dirty="0" smtClean="0"/>
              <a:t>9) What could be an antonym of the word "commonly" in the sentence below?</a:t>
            </a:r>
            <a:r>
              <a:rPr lang="en-US" dirty="0" smtClean="0"/>
              <a:t/>
            </a:r>
            <a:br>
              <a:rPr lang="en-US" dirty="0" smtClean="0"/>
            </a:br>
            <a:r>
              <a:rPr lang="en-US" dirty="0" smtClean="0"/>
              <a:t>Auroras, often called Northern Lights (Aurora Borealis) and Southern Lights (Aurora Australis), are spectacular light displays most commonly viewed in the polar regions.</a:t>
            </a:r>
          </a:p>
          <a:p>
            <a:pPr>
              <a:buNone/>
            </a:pPr>
            <a:r>
              <a:rPr lang="en-US" dirty="0" smtClean="0"/>
              <a:t>  a. Never</a:t>
            </a:r>
          </a:p>
          <a:p>
            <a:pPr>
              <a:buNone/>
            </a:pPr>
            <a:r>
              <a:rPr lang="en-US" dirty="0" smtClean="0"/>
              <a:t>  b. Lately</a:t>
            </a:r>
          </a:p>
          <a:p>
            <a:pPr>
              <a:buNone/>
            </a:pPr>
            <a:r>
              <a:rPr lang="en-US" dirty="0" smtClean="0"/>
              <a:t>  c. Often</a:t>
            </a:r>
          </a:p>
          <a:p>
            <a:pPr>
              <a:buNone/>
            </a:pPr>
            <a:r>
              <a:rPr lang="en-US" dirty="0" smtClean="0"/>
              <a:t>  d. Rarely</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597930" cy="5867400"/>
          </a:xfrm>
        </p:spPr>
        <p:txBody>
          <a:bodyPr/>
          <a:lstStyle/>
          <a:p>
            <a:pPr>
              <a:buNone/>
            </a:pPr>
            <a:r>
              <a:rPr lang="en-US" b="1" dirty="0" smtClean="0"/>
              <a:t>7) What is the best definition of the word "emitted" as used in the sentence below?</a:t>
            </a:r>
            <a:r>
              <a:rPr lang="en-US" dirty="0" smtClean="0"/>
              <a:t/>
            </a:r>
            <a:br>
              <a:rPr lang="en-US" dirty="0" smtClean="0"/>
            </a:br>
            <a:r>
              <a:rPr lang="en-US" dirty="0" smtClean="0"/>
              <a:t>The solar wind is a stream of charged particles emitted from the sun’s corona that travels far into space at speeds of up to 400 miles per second.</a:t>
            </a:r>
          </a:p>
          <a:p>
            <a:pPr>
              <a:buNone/>
            </a:pPr>
            <a:r>
              <a:rPr lang="en-US" b="1" dirty="0" smtClean="0"/>
              <a:t>  a. Released</a:t>
            </a:r>
          </a:p>
          <a:p>
            <a:pPr>
              <a:buNone/>
            </a:pPr>
            <a:r>
              <a:rPr lang="en-US" dirty="0" smtClean="0"/>
              <a:t>  b. Spun</a:t>
            </a:r>
          </a:p>
          <a:p>
            <a:pPr>
              <a:buNone/>
            </a:pPr>
            <a:r>
              <a:rPr lang="en-US" dirty="0" smtClean="0"/>
              <a:t>  c. Grew</a:t>
            </a:r>
          </a:p>
          <a:p>
            <a:pPr>
              <a:buNone/>
            </a:pPr>
            <a:r>
              <a:rPr lang="en-US" dirty="0" smtClean="0"/>
              <a:t>  d. Taken from</a:t>
            </a:r>
          </a:p>
          <a:p>
            <a:pPr>
              <a:buNone/>
            </a:pPr>
            <a:endParaRPr lang="en-US" dirty="0" smtClean="0"/>
          </a:p>
          <a:p>
            <a:pPr>
              <a:buNone/>
            </a:pPr>
            <a:r>
              <a:rPr lang="en-US" b="1" dirty="0" smtClean="0"/>
              <a:t>8) Which is NOT true about Auroras?</a:t>
            </a:r>
          </a:p>
          <a:p>
            <a:pPr>
              <a:buNone/>
            </a:pPr>
            <a:r>
              <a:rPr lang="en-US" dirty="0" smtClean="0"/>
              <a:t>  a. They often appear to be in motion.</a:t>
            </a:r>
          </a:p>
          <a:p>
            <a:pPr>
              <a:buNone/>
            </a:pPr>
            <a:r>
              <a:rPr lang="en-US" b="1" dirty="0" smtClean="0"/>
              <a:t>  b. A geomagnetic storm is a permanent disturbance in Earth's magnetic field.</a:t>
            </a:r>
          </a:p>
          <a:p>
            <a:pPr>
              <a:buNone/>
            </a:pPr>
            <a:r>
              <a:rPr lang="en-US" dirty="0" smtClean="0"/>
              <a:t>  c. They can appear as curtains, shapes, or swirls.</a:t>
            </a:r>
          </a:p>
          <a:p>
            <a:pPr>
              <a:buNone/>
            </a:pPr>
            <a:r>
              <a:rPr lang="en-US" dirty="0" smtClean="0"/>
              <a:t>  d. They are most often viewed in the polar regions</a:t>
            </a:r>
          </a:p>
          <a:p>
            <a:pPr>
              <a:buNone/>
            </a:pPr>
            <a:endParaRPr lang="en-US" dirty="0" smtClean="0"/>
          </a:p>
          <a:p>
            <a:pPr>
              <a:buNone/>
            </a:pPr>
            <a:r>
              <a:rPr lang="en-US" b="1" dirty="0" smtClean="0"/>
              <a:t>9) What could be an antonym of the word "commonly" in the sentence below?</a:t>
            </a:r>
            <a:r>
              <a:rPr lang="en-US" dirty="0" smtClean="0"/>
              <a:t/>
            </a:r>
            <a:br>
              <a:rPr lang="en-US" dirty="0" smtClean="0"/>
            </a:br>
            <a:r>
              <a:rPr lang="en-US" dirty="0" smtClean="0"/>
              <a:t>Auroras, often called Northern Lights (Aurora Borealis) and Southern Lights (Aurora Australis), are spectacular light displays most commonly viewed in the polar regions.</a:t>
            </a:r>
          </a:p>
          <a:p>
            <a:pPr>
              <a:buNone/>
            </a:pPr>
            <a:r>
              <a:rPr lang="en-US" dirty="0" smtClean="0"/>
              <a:t>  a. Never</a:t>
            </a:r>
          </a:p>
          <a:p>
            <a:pPr>
              <a:buNone/>
            </a:pPr>
            <a:r>
              <a:rPr lang="en-US" dirty="0" smtClean="0"/>
              <a:t>  b. Lately</a:t>
            </a:r>
          </a:p>
          <a:p>
            <a:pPr>
              <a:buNone/>
            </a:pPr>
            <a:r>
              <a:rPr lang="en-US" dirty="0" smtClean="0"/>
              <a:t>  c. Often</a:t>
            </a:r>
          </a:p>
          <a:p>
            <a:pPr>
              <a:buNone/>
            </a:pPr>
            <a:r>
              <a:rPr lang="en-US" b="1" dirty="0" smtClean="0"/>
              <a:t>  d. Rarely</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2400" b="1" dirty="0" smtClean="0">
                <a:solidFill>
                  <a:schemeClr val="accent2">
                    <a:lumMod val="75000"/>
                  </a:schemeClr>
                </a:solidFill>
              </a:rPr>
              <a:t>          Read the </a:t>
            </a:r>
            <a:r>
              <a:rPr lang="en-US" sz="2400" b="1" dirty="0" smtClean="0">
                <a:solidFill>
                  <a:schemeClr val="accent2">
                    <a:lumMod val="75000"/>
                  </a:schemeClr>
                </a:solidFill>
              </a:rPr>
              <a:t>passage No:1 </a:t>
            </a:r>
            <a:r>
              <a:rPr lang="en-US" sz="2400" b="1" dirty="0" smtClean="0">
                <a:solidFill>
                  <a:schemeClr val="accent2">
                    <a:lumMod val="75000"/>
                  </a:schemeClr>
                </a:solidFill>
              </a:rPr>
              <a:t>and answer the questions</a:t>
            </a:r>
            <a:endParaRPr lang="en-US" sz="2400" dirty="0" smtClean="0"/>
          </a:p>
          <a:p>
            <a:pPr>
              <a:buNone/>
            </a:pPr>
            <a:r>
              <a:rPr lang="en-US" dirty="0" smtClean="0"/>
              <a:t>Justin </a:t>
            </a:r>
            <a:r>
              <a:rPr lang="en-US" dirty="0" smtClean="0"/>
              <a:t>Bieber was born in Ontario, Canada on March 1, 1994. Justin was raised by his mother, Pattie, who was only 17 when he was born. As a young boy, Justin enjoyed playing hockey, soccer, and music and taught himself to play guitar, piano and drums. When Pattie realized that Justin had musical talent, she began to upload videos of him singing on You Tube. Justin’s videos caught the attention of pop star Usher, who was impressed with the young singer and signed him to his record company</a:t>
            </a:r>
            <a:r>
              <a:rPr lang="en-US" dirty="0" smtClean="0"/>
              <a:t>.</a:t>
            </a:r>
          </a:p>
          <a:p>
            <a:pPr>
              <a:buNone/>
            </a:pPr>
            <a:endParaRPr lang="en-US" dirty="0" smtClean="0"/>
          </a:p>
          <a:p>
            <a:pPr>
              <a:buNone/>
            </a:pPr>
            <a:r>
              <a:rPr lang="en-US" dirty="0" smtClean="0"/>
              <a:t>In </a:t>
            </a:r>
            <a:r>
              <a:rPr lang="en-US" dirty="0" smtClean="0"/>
              <a:t>2009, Bieber’s debut album, My World, was released to the public and “One Time” became his first song played on international radio stations. That same year, Justin performed on popular television shows such as Good Morning America and Today. He even sang for President </a:t>
            </a:r>
            <a:r>
              <a:rPr lang="en-US" dirty="0" err="1" smtClean="0"/>
              <a:t>Obama</a:t>
            </a:r>
            <a:r>
              <a:rPr lang="en-US" dirty="0" smtClean="0"/>
              <a:t> at the White House for Christmas in Washington. In 2010, Bieber went on his first official tour to promote his albums My World and My World 2.0. By this time, Bieber was well known as a teenage “heart-throb” with his streetwise style including backwards hat, hoodies, dog chains, and colorful sneakers. </a:t>
            </a:r>
            <a:endParaRPr lang="en-US" dirty="0" smtClean="0"/>
          </a:p>
          <a:p>
            <a:pPr>
              <a:buNone/>
            </a:pPr>
            <a:endParaRPr lang="en-US" dirty="0" smtClean="0"/>
          </a:p>
          <a:p>
            <a:pPr>
              <a:buNone/>
            </a:pPr>
            <a:r>
              <a:rPr lang="en-US" dirty="0" err="1" smtClean="0"/>
              <a:t>Bieber</a:t>
            </a:r>
            <a:r>
              <a:rPr lang="en-US" dirty="0" smtClean="0"/>
              <a:t> </a:t>
            </a:r>
            <a:r>
              <a:rPr lang="en-US" dirty="0" smtClean="0"/>
              <a:t>soon gained millions of followers on social media networks such as Twitter. As of 2013, Bieber had over 45 million Twitter followers, more than any other person, and had penned over 23,000 tweets.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pPr>
              <a:buNone/>
            </a:pPr>
            <a:r>
              <a:rPr lang="en-US" dirty="0" smtClean="0"/>
              <a:t>   As of 2013, Bieber had over 45 million Twitter followers, more than any other person, and had penned over 23,000 tweets</a:t>
            </a:r>
          </a:p>
          <a:p>
            <a:pPr>
              <a:buNone/>
            </a:pPr>
            <a:r>
              <a:rPr lang="en-US" dirty="0" smtClean="0"/>
              <a:t>   Bieber’s video “Baby” has been viewed over 900 million times on YouTube. Fans of Justin Bieber are referred to as “Beliebers.”</a:t>
            </a:r>
          </a:p>
          <a:p>
            <a:pPr>
              <a:buNone/>
            </a:pPr>
            <a:r>
              <a:rPr lang="en-US" dirty="0" smtClean="0"/>
              <a:t>   In addition to making music, Bieber also invests his money in technology companies and gives to charities that help build schools in developing nations. He has also served as a spokesperson for People for the Ethical Treatment of Animals (PETA).</a:t>
            </a:r>
          </a:p>
          <a:p>
            <a:pPr>
              <a:buNone/>
            </a:pPr>
            <a:r>
              <a:rPr lang="en-US" dirty="0" smtClean="0"/>
              <a:t> </a:t>
            </a:r>
          </a:p>
          <a:p>
            <a:pPr>
              <a:buNone/>
            </a:pPr>
            <a:r>
              <a:rPr lang="en-US" dirty="0" smtClean="0"/>
              <a:t>   Being world famous at age 16, however, does not come without controversy. Bieber has also been involved in several high profile altercations with fans and photographers and has been cited for reckless driving.</a:t>
            </a:r>
          </a:p>
          <a:p>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578850" cy="5478463"/>
          </a:xfrm>
        </p:spPr>
        <p:txBody>
          <a:bodyPr/>
          <a:lstStyle/>
          <a:p>
            <a:pPr marL="342900" indent="-342900">
              <a:buNone/>
            </a:pPr>
            <a:r>
              <a:rPr lang="en-US" b="1" dirty="0" smtClean="0"/>
              <a:t>1) Which of the following questions IS NOT answered in the first paragraph?</a:t>
            </a:r>
          </a:p>
          <a:p>
            <a:pPr marL="342900" indent="-342900">
              <a:buNone/>
            </a:pPr>
            <a:r>
              <a:rPr lang="en-US" dirty="0" smtClean="0"/>
              <a:t>  a. Where was Justin Bieber born?</a:t>
            </a:r>
          </a:p>
          <a:p>
            <a:pPr marL="342900" indent="-342900">
              <a:buNone/>
            </a:pPr>
            <a:r>
              <a:rPr lang="en-US" dirty="0" smtClean="0"/>
              <a:t>  b. What musicians did Justin like listening to when he was a boy?</a:t>
            </a:r>
          </a:p>
          <a:p>
            <a:pPr marL="342900" indent="-342900">
              <a:buNone/>
            </a:pPr>
            <a:r>
              <a:rPr lang="en-US" dirty="0" smtClean="0"/>
              <a:t>  c. What sports did Justin like to play when he was a boy?</a:t>
            </a:r>
          </a:p>
          <a:p>
            <a:pPr marL="342900" indent="-342900">
              <a:buNone/>
            </a:pPr>
            <a:r>
              <a:rPr lang="en-US" dirty="0" smtClean="0"/>
              <a:t>  d. What instruments did Justin teach himself to play?</a:t>
            </a:r>
          </a:p>
          <a:p>
            <a:pPr marL="342900" indent="-342900">
              <a:buNone/>
            </a:pPr>
            <a:endParaRPr lang="en-US" dirty="0" smtClean="0"/>
          </a:p>
          <a:p>
            <a:pPr>
              <a:buNone/>
            </a:pPr>
            <a:r>
              <a:rPr lang="en-US" b="1" dirty="0" smtClean="0"/>
              <a:t>2) The first paragraph discusses....</a:t>
            </a:r>
          </a:p>
          <a:p>
            <a:pPr>
              <a:buNone/>
            </a:pPr>
            <a:r>
              <a:rPr lang="en-US" dirty="0" smtClean="0"/>
              <a:t>  a. How Justin became a famous hockey player.</a:t>
            </a:r>
          </a:p>
          <a:p>
            <a:pPr>
              <a:buNone/>
            </a:pPr>
            <a:r>
              <a:rPr lang="en-US" dirty="0" smtClean="0"/>
              <a:t>  b. Justin Bieber's Twitter account.</a:t>
            </a:r>
          </a:p>
          <a:p>
            <a:pPr>
              <a:buNone/>
            </a:pPr>
            <a:r>
              <a:rPr lang="en-US" dirty="0" smtClean="0"/>
              <a:t>  c. Justin's first album.</a:t>
            </a:r>
          </a:p>
          <a:p>
            <a:pPr>
              <a:buNone/>
            </a:pPr>
            <a:r>
              <a:rPr lang="en-US" dirty="0" smtClean="0"/>
              <a:t>  d. How Justin's music career started.</a:t>
            </a:r>
          </a:p>
          <a:p>
            <a:pPr>
              <a:buNone/>
            </a:pPr>
            <a:endParaRPr lang="en-US" dirty="0" smtClean="0"/>
          </a:p>
          <a:p>
            <a:pPr>
              <a:buNone/>
            </a:pPr>
            <a:r>
              <a:rPr lang="en-US" b="1" dirty="0" smtClean="0"/>
              <a:t>3) What does "debut" mean in the following sentence: </a:t>
            </a:r>
            <a:br>
              <a:rPr lang="en-US" b="1" dirty="0" smtClean="0"/>
            </a:br>
            <a:r>
              <a:rPr lang="en-US" b="1" dirty="0" smtClean="0"/>
              <a:t>In 2009, Bieber’s debut album, My World, was released to the public and “One Time” became his first song played on international radio stations.</a:t>
            </a:r>
          </a:p>
          <a:p>
            <a:pPr>
              <a:buNone/>
            </a:pPr>
            <a:r>
              <a:rPr lang="en-US" dirty="0" smtClean="0"/>
              <a:t>  a. Most popular</a:t>
            </a:r>
          </a:p>
          <a:p>
            <a:pPr>
              <a:buNone/>
            </a:pPr>
            <a:r>
              <a:rPr lang="en-US" dirty="0" smtClean="0"/>
              <a:t>  b. Final</a:t>
            </a:r>
          </a:p>
          <a:p>
            <a:pPr>
              <a:buNone/>
            </a:pPr>
            <a:r>
              <a:rPr lang="en-US" dirty="0" smtClean="0"/>
              <a:t>  c. Last</a:t>
            </a:r>
          </a:p>
          <a:p>
            <a:pPr>
              <a:buNone/>
            </a:pPr>
            <a:r>
              <a:rPr lang="en-US" dirty="0" smtClean="0"/>
              <a:t>  d. First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578850" cy="5478463"/>
          </a:xfrm>
        </p:spPr>
        <p:txBody>
          <a:bodyPr/>
          <a:lstStyle/>
          <a:p>
            <a:pPr marL="342900" indent="-342900">
              <a:buNone/>
            </a:pPr>
            <a:r>
              <a:rPr lang="en-US" b="1" dirty="0" smtClean="0"/>
              <a:t>1) Which of the following questions IS NOT answered in the first paragraph?</a:t>
            </a:r>
          </a:p>
          <a:p>
            <a:pPr marL="342900" indent="-342900">
              <a:buNone/>
            </a:pPr>
            <a:r>
              <a:rPr lang="en-US" dirty="0" smtClean="0"/>
              <a:t>  a. Where was Justin Bieber born?</a:t>
            </a:r>
          </a:p>
          <a:p>
            <a:pPr marL="342900" indent="-342900">
              <a:buNone/>
            </a:pPr>
            <a:r>
              <a:rPr lang="en-US" dirty="0" smtClean="0"/>
              <a:t>  </a:t>
            </a:r>
            <a:r>
              <a:rPr lang="en-US" b="1" dirty="0" smtClean="0"/>
              <a:t>b. What musicians did Justin like listening to when he was a boy?</a:t>
            </a:r>
          </a:p>
          <a:p>
            <a:pPr marL="342900" indent="-342900">
              <a:buNone/>
            </a:pPr>
            <a:r>
              <a:rPr lang="en-US" dirty="0" smtClean="0"/>
              <a:t>  c. What sports did Justin like to play when he was a boy?</a:t>
            </a:r>
          </a:p>
          <a:p>
            <a:pPr marL="342900" indent="-342900">
              <a:buNone/>
            </a:pPr>
            <a:r>
              <a:rPr lang="en-US" dirty="0" smtClean="0"/>
              <a:t>  d. What instruments did Justin teach himself to play?</a:t>
            </a:r>
          </a:p>
          <a:p>
            <a:pPr marL="342900" indent="-342900">
              <a:buNone/>
            </a:pPr>
            <a:endParaRPr lang="en-US" dirty="0" smtClean="0"/>
          </a:p>
          <a:p>
            <a:pPr>
              <a:buNone/>
            </a:pPr>
            <a:r>
              <a:rPr lang="en-US" b="1" dirty="0" smtClean="0"/>
              <a:t>2) The first paragraph discusses....</a:t>
            </a:r>
          </a:p>
          <a:p>
            <a:pPr>
              <a:buNone/>
            </a:pPr>
            <a:r>
              <a:rPr lang="en-US" dirty="0" smtClean="0"/>
              <a:t>  a. How Justin became a famous hockey player.</a:t>
            </a:r>
          </a:p>
          <a:p>
            <a:pPr>
              <a:buNone/>
            </a:pPr>
            <a:r>
              <a:rPr lang="en-US" dirty="0" smtClean="0"/>
              <a:t>  b. Justin Bieber's Twitter account.</a:t>
            </a:r>
          </a:p>
          <a:p>
            <a:pPr>
              <a:buNone/>
            </a:pPr>
            <a:r>
              <a:rPr lang="en-US" dirty="0" smtClean="0"/>
              <a:t>  c. Justin's first album.</a:t>
            </a:r>
          </a:p>
          <a:p>
            <a:pPr>
              <a:buNone/>
            </a:pPr>
            <a:r>
              <a:rPr lang="en-US" b="1" dirty="0" smtClean="0"/>
              <a:t>  d. How Justin's music career started.</a:t>
            </a:r>
          </a:p>
          <a:p>
            <a:pPr>
              <a:buNone/>
            </a:pPr>
            <a:endParaRPr lang="en-US" dirty="0" smtClean="0"/>
          </a:p>
          <a:p>
            <a:pPr>
              <a:buNone/>
            </a:pPr>
            <a:r>
              <a:rPr lang="en-US" b="1" dirty="0" smtClean="0"/>
              <a:t>3) What does "debut" mean in the following sentence: </a:t>
            </a:r>
            <a:br>
              <a:rPr lang="en-US" b="1" dirty="0" smtClean="0"/>
            </a:br>
            <a:r>
              <a:rPr lang="en-US" b="1" dirty="0" smtClean="0"/>
              <a:t>In 2009, Bieber’s debut album, My World, was released to the public and “One Time” became his first song played on international radio stations.</a:t>
            </a:r>
          </a:p>
          <a:p>
            <a:pPr>
              <a:buNone/>
            </a:pPr>
            <a:r>
              <a:rPr lang="en-US" dirty="0" smtClean="0"/>
              <a:t>  a. Most popular</a:t>
            </a:r>
          </a:p>
          <a:p>
            <a:pPr>
              <a:buNone/>
            </a:pPr>
            <a:r>
              <a:rPr lang="en-US" dirty="0" smtClean="0"/>
              <a:t>  b. Final</a:t>
            </a:r>
          </a:p>
          <a:p>
            <a:pPr>
              <a:buNone/>
            </a:pPr>
            <a:r>
              <a:rPr lang="en-US" dirty="0" smtClean="0"/>
              <a:t>  c. Last</a:t>
            </a:r>
          </a:p>
          <a:p>
            <a:pPr>
              <a:buNone/>
            </a:pPr>
            <a:r>
              <a:rPr lang="en-US" dirty="0" smtClean="0"/>
              <a:t>  </a:t>
            </a:r>
            <a:r>
              <a:rPr lang="en-US" b="1" dirty="0" smtClean="0"/>
              <a:t>d. First</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When did Justin Bieber appear on Good Morning America?</a:t>
            </a:r>
          </a:p>
          <a:p>
            <a:pPr>
              <a:buNone/>
            </a:pPr>
            <a:r>
              <a:rPr lang="en-US" dirty="0" smtClean="0"/>
              <a:t>  a. 2009</a:t>
            </a:r>
          </a:p>
          <a:p>
            <a:pPr>
              <a:buNone/>
            </a:pPr>
            <a:r>
              <a:rPr lang="en-US" dirty="0" smtClean="0"/>
              <a:t>  b. The passage doesn't tell</a:t>
            </a:r>
          </a:p>
          <a:p>
            <a:pPr>
              <a:buNone/>
            </a:pPr>
            <a:r>
              <a:rPr lang="en-US" dirty="0" smtClean="0"/>
              <a:t>  c. 2008</a:t>
            </a:r>
          </a:p>
          <a:p>
            <a:pPr>
              <a:buNone/>
            </a:pPr>
            <a:r>
              <a:rPr lang="en-US" dirty="0" smtClean="0"/>
              <a:t>  d. 2010</a:t>
            </a:r>
          </a:p>
          <a:p>
            <a:pPr>
              <a:buNone/>
            </a:pPr>
            <a:endParaRPr lang="en-US" dirty="0" smtClean="0"/>
          </a:p>
          <a:p>
            <a:pPr>
              <a:buNone/>
            </a:pPr>
            <a:r>
              <a:rPr lang="en-US" b="1" dirty="0" smtClean="0"/>
              <a:t>5) Which of the following IS NOT part of Justin's "streetwise style"?</a:t>
            </a:r>
          </a:p>
          <a:p>
            <a:pPr>
              <a:buNone/>
            </a:pPr>
            <a:r>
              <a:rPr lang="en-US" dirty="0" smtClean="0"/>
              <a:t>  a. Dog chain</a:t>
            </a:r>
          </a:p>
          <a:p>
            <a:pPr>
              <a:buNone/>
            </a:pPr>
            <a:r>
              <a:rPr lang="en-US" dirty="0" smtClean="0"/>
              <a:t>  b. Backwards hat</a:t>
            </a:r>
          </a:p>
          <a:p>
            <a:pPr>
              <a:buNone/>
            </a:pPr>
            <a:r>
              <a:rPr lang="en-US" dirty="0" smtClean="0"/>
              <a:t>  c. Colorful sneakers</a:t>
            </a:r>
          </a:p>
          <a:p>
            <a:pPr>
              <a:buNone/>
            </a:pPr>
            <a:r>
              <a:rPr lang="en-US" dirty="0" smtClean="0"/>
              <a:t>  d. Basketball jersey</a:t>
            </a:r>
          </a:p>
          <a:p>
            <a:pPr>
              <a:buNone/>
            </a:pPr>
            <a:endParaRPr lang="en-US" b="1" dirty="0" smtClean="0"/>
          </a:p>
          <a:p>
            <a:pPr>
              <a:buNone/>
            </a:pPr>
            <a:r>
              <a:rPr lang="en-US" b="1" dirty="0" smtClean="0"/>
              <a:t>6) Which of the following IS NOT true about Justin Bieber?</a:t>
            </a:r>
          </a:p>
          <a:p>
            <a:pPr>
              <a:buNone/>
            </a:pPr>
            <a:r>
              <a:rPr lang="en-US" dirty="0" smtClean="0"/>
              <a:t>  a. One of his videos has been viewed over 900 million times.</a:t>
            </a:r>
          </a:p>
          <a:p>
            <a:pPr>
              <a:buNone/>
            </a:pPr>
            <a:r>
              <a:rPr lang="en-US" dirty="0" smtClean="0"/>
              <a:t>  b. His fans and followers have a nickname.</a:t>
            </a:r>
          </a:p>
          <a:p>
            <a:pPr>
              <a:buNone/>
            </a:pPr>
            <a:r>
              <a:rPr lang="en-US" dirty="0" smtClean="0"/>
              <a:t>  c. He does not "Tweet“</a:t>
            </a:r>
          </a:p>
          <a:p>
            <a:pPr>
              <a:buNone/>
            </a:pPr>
            <a:r>
              <a:rPr lang="en-US" dirty="0" smtClean="0"/>
              <a:t>  d. He has the most twitter followers.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When did Justin Bieber appear on Good Morning America?</a:t>
            </a:r>
          </a:p>
          <a:p>
            <a:pPr>
              <a:buNone/>
            </a:pPr>
            <a:r>
              <a:rPr lang="en-US" b="1" dirty="0" smtClean="0"/>
              <a:t>  a. 2009</a:t>
            </a:r>
          </a:p>
          <a:p>
            <a:pPr>
              <a:buNone/>
            </a:pPr>
            <a:r>
              <a:rPr lang="en-US" dirty="0" smtClean="0"/>
              <a:t>  b. The passage doesn't tell</a:t>
            </a:r>
          </a:p>
          <a:p>
            <a:pPr>
              <a:buNone/>
            </a:pPr>
            <a:r>
              <a:rPr lang="en-US" dirty="0" smtClean="0"/>
              <a:t>  c. 2008</a:t>
            </a:r>
          </a:p>
          <a:p>
            <a:pPr>
              <a:buNone/>
            </a:pPr>
            <a:r>
              <a:rPr lang="en-US" dirty="0" smtClean="0"/>
              <a:t>  d. 2010</a:t>
            </a:r>
          </a:p>
          <a:p>
            <a:pPr>
              <a:buNone/>
            </a:pPr>
            <a:endParaRPr lang="en-US" dirty="0" smtClean="0"/>
          </a:p>
          <a:p>
            <a:pPr>
              <a:buNone/>
            </a:pPr>
            <a:r>
              <a:rPr lang="en-US" b="1" dirty="0" smtClean="0"/>
              <a:t>5) Which of the following IS NOT part of Justin's "streetwise style"?</a:t>
            </a:r>
          </a:p>
          <a:p>
            <a:pPr>
              <a:buNone/>
            </a:pPr>
            <a:r>
              <a:rPr lang="en-US" dirty="0" smtClean="0"/>
              <a:t>  a. Dog chain</a:t>
            </a:r>
          </a:p>
          <a:p>
            <a:pPr>
              <a:buNone/>
            </a:pPr>
            <a:r>
              <a:rPr lang="en-US" dirty="0" smtClean="0"/>
              <a:t>  b. Backwards hat</a:t>
            </a:r>
          </a:p>
          <a:p>
            <a:pPr>
              <a:buNone/>
            </a:pPr>
            <a:r>
              <a:rPr lang="en-US" dirty="0" smtClean="0"/>
              <a:t>  c. Colorful sneakers</a:t>
            </a:r>
          </a:p>
          <a:p>
            <a:pPr>
              <a:buNone/>
            </a:pPr>
            <a:r>
              <a:rPr lang="en-US" b="1" dirty="0" smtClean="0"/>
              <a:t>  d. Basketball jersey</a:t>
            </a:r>
          </a:p>
          <a:p>
            <a:pPr>
              <a:buNone/>
            </a:pPr>
            <a:endParaRPr lang="en-US" b="1" dirty="0" smtClean="0"/>
          </a:p>
          <a:p>
            <a:pPr>
              <a:buNone/>
            </a:pPr>
            <a:r>
              <a:rPr lang="en-US" b="1" dirty="0" smtClean="0"/>
              <a:t>6) Which of the following IS NOT true about Justin Bieber?</a:t>
            </a:r>
          </a:p>
          <a:p>
            <a:pPr>
              <a:buNone/>
            </a:pPr>
            <a:r>
              <a:rPr lang="en-US" dirty="0" smtClean="0"/>
              <a:t>  a. One of his videos has been viewed over 900 million times.</a:t>
            </a:r>
          </a:p>
          <a:p>
            <a:pPr>
              <a:buNone/>
            </a:pPr>
            <a:r>
              <a:rPr lang="en-US" dirty="0" smtClean="0"/>
              <a:t>  b. His fans and followers have a nickname.</a:t>
            </a:r>
          </a:p>
          <a:p>
            <a:pPr>
              <a:buNone/>
            </a:pPr>
            <a:r>
              <a:rPr lang="en-US" b="1" dirty="0" smtClean="0"/>
              <a:t>  c. He does not "Tweet“</a:t>
            </a:r>
          </a:p>
          <a:p>
            <a:pPr>
              <a:buNone/>
            </a:pPr>
            <a:r>
              <a:rPr lang="en-US" dirty="0" smtClean="0"/>
              <a:t>  d. He has the most twitter followers.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7) The point of the third paragraph is to....</a:t>
            </a:r>
          </a:p>
          <a:p>
            <a:pPr>
              <a:buNone/>
            </a:pPr>
            <a:r>
              <a:rPr lang="en-US" dirty="0" smtClean="0"/>
              <a:t>  a. Tell readers what it takes to become a "belieber.“</a:t>
            </a:r>
          </a:p>
          <a:p>
            <a:pPr>
              <a:buNone/>
            </a:pPr>
            <a:r>
              <a:rPr lang="en-US" dirty="0" smtClean="0"/>
              <a:t>  b. Tell readers what Justin does besides make music.</a:t>
            </a:r>
          </a:p>
          <a:p>
            <a:pPr>
              <a:buNone/>
            </a:pPr>
            <a:r>
              <a:rPr lang="en-US" dirty="0" smtClean="0"/>
              <a:t>  c. Tell readers when Justin will be on tour.</a:t>
            </a:r>
          </a:p>
          <a:p>
            <a:pPr>
              <a:buNone/>
            </a:pPr>
            <a:r>
              <a:rPr lang="en-US" dirty="0" smtClean="0"/>
              <a:t>  d. Tell readers about how popular Justin is on social media.</a:t>
            </a:r>
          </a:p>
          <a:p>
            <a:pPr>
              <a:buNone/>
            </a:pPr>
            <a:r>
              <a:rPr lang="en-US" dirty="0" smtClean="0"/>
              <a:t> </a:t>
            </a:r>
          </a:p>
          <a:p>
            <a:pPr>
              <a:buNone/>
            </a:pPr>
            <a:r>
              <a:rPr lang="en-US" b="1" dirty="0" smtClean="0"/>
              <a:t>8) The last paragraph suggests.....</a:t>
            </a:r>
          </a:p>
          <a:p>
            <a:pPr>
              <a:buNone/>
            </a:pPr>
            <a:r>
              <a:rPr lang="en-US" dirty="0" smtClean="0"/>
              <a:t>  a. Justin Bieber is sometimes involved in troublesome situations.</a:t>
            </a:r>
          </a:p>
          <a:p>
            <a:pPr>
              <a:buNone/>
            </a:pPr>
            <a:r>
              <a:rPr lang="en-US" dirty="0" smtClean="0"/>
              <a:t>  b. Justin Bieber should go to jail to learn a lesson.</a:t>
            </a:r>
          </a:p>
          <a:p>
            <a:pPr>
              <a:buNone/>
            </a:pPr>
            <a:r>
              <a:rPr lang="en-US" dirty="0" smtClean="0"/>
              <a:t>  c. Justin Bieber gives to charity.</a:t>
            </a:r>
          </a:p>
          <a:p>
            <a:pPr>
              <a:buNone/>
            </a:pPr>
            <a:r>
              <a:rPr lang="en-US" dirty="0" smtClean="0"/>
              <a:t>  d. Justin Bieber will be popular for his entire life.</a:t>
            </a:r>
          </a:p>
          <a:p>
            <a:pPr>
              <a:buNone/>
            </a:pPr>
            <a:endParaRPr lang="en-US" dirty="0" smtClean="0"/>
          </a:p>
          <a:p>
            <a:pPr>
              <a:buNone/>
            </a:pPr>
            <a:r>
              <a:rPr lang="en-US" b="1" dirty="0" smtClean="0"/>
              <a:t>9) What question is answered in the third paragraph?</a:t>
            </a:r>
          </a:p>
          <a:p>
            <a:pPr>
              <a:buNone/>
            </a:pPr>
            <a:r>
              <a:rPr lang="en-US" dirty="0" smtClean="0"/>
              <a:t>  a. How many videos has Justin Bieber made?</a:t>
            </a:r>
          </a:p>
          <a:p>
            <a:pPr>
              <a:buNone/>
            </a:pPr>
            <a:r>
              <a:rPr lang="en-US" dirty="0" smtClean="0"/>
              <a:t>  b. What technology companies does Justin invest in?</a:t>
            </a:r>
          </a:p>
          <a:p>
            <a:pPr>
              <a:buNone/>
            </a:pPr>
            <a:r>
              <a:rPr lang="en-US" dirty="0" smtClean="0"/>
              <a:t>  c. What are some ways Justin spends his money?</a:t>
            </a:r>
          </a:p>
          <a:p>
            <a:pPr>
              <a:buNone/>
            </a:pPr>
            <a:r>
              <a:rPr lang="en-US" dirty="0" smtClean="0"/>
              <a:t>  d. What countries has Justin Bieber visited?</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7) The point of the third paragraph is to....</a:t>
            </a:r>
          </a:p>
          <a:p>
            <a:pPr>
              <a:buNone/>
            </a:pPr>
            <a:r>
              <a:rPr lang="en-US" dirty="0" smtClean="0"/>
              <a:t>  a. Tell readers what it takes to become a "belieber.“</a:t>
            </a:r>
          </a:p>
          <a:p>
            <a:pPr>
              <a:buNone/>
            </a:pPr>
            <a:r>
              <a:rPr lang="en-US" b="1" dirty="0" smtClean="0"/>
              <a:t>  b. Tell readers what Justin does besides make music.</a:t>
            </a:r>
          </a:p>
          <a:p>
            <a:pPr>
              <a:buNone/>
            </a:pPr>
            <a:r>
              <a:rPr lang="en-US" dirty="0" smtClean="0"/>
              <a:t>  c. Tell readers when Justin will be on tour.</a:t>
            </a:r>
          </a:p>
          <a:p>
            <a:pPr>
              <a:buNone/>
            </a:pPr>
            <a:r>
              <a:rPr lang="en-US" dirty="0" smtClean="0"/>
              <a:t>  d. Tell readers about how popular Justin is on social media.</a:t>
            </a:r>
          </a:p>
          <a:p>
            <a:pPr>
              <a:buNone/>
            </a:pPr>
            <a:r>
              <a:rPr lang="en-US" dirty="0" smtClean="0"/>
              <a:t> </a:t>
            </a:r>
          </a:p>
          <a:p>
            <a:pPr>
              <a:buNone/>
            </a:pPr>
            <a:r>
              <a:rPr lang="en-US" b="1" dirty="0" smtClean="0"/>
              <a:t>8) The last paragraph suggests.....</a:t>
            </a:r>
          </a:p>
          <a:p>
            <a:pPr>
              <a:buNone/>
            </a:pPr>
            <a:r>
              <a:rPr lang="en-US" b="1" dirty="0" smtClean="0"/>
              <a:t>  a. Justin Bieber is sometimes involved in troublesome situations.</a:t>
            </a:r>
          </a:p>
          <a:p>
            <a:pPr>
              <a:buNone/>
            </a:pPr>
            <a:r>
              <a:rPr lang="en-US" dirty="0" smtClean="0"/>
              <a:t>  b. Justin Bieber should go to jail to learn a lesson.</a:t>
            </a:r>
          </a:p>
          <a:p>
            <a:pPr>
              <a:buNone/>
            </a:pPr>
            <a:r>
              <a:rPr lang="en-US" dirty="0" smtClean="0"/>
              <a:t>  c. Justin Bieber gives to charity.</a:t>
            </a:r>
          </a:p>
          <a:p>
            <a:pPr>
              <a:buNone/>
            </a:pPr>
            <a:r>
              <a:rPr lang="en-US" dirty="0" smtClean="0"/>
              <a:t>  d. Justin Bieber will be popular for his entire life.</a:t>
            </a:r>
          </a:p>
          <a:p>
            <a:pPr>
              <a:buNone/>
            </a:pPr>
            <a:endParaRPr lang="en-US" dirty="0" smtClean="0"/>
          </a:p>
          <a:p>
            <a:pPr>
              <a:buNone/>
            </a:pPr>
            <a:r>
              <a:rPr lang="en-US" b="1" dirty="0" smtClean="0"/>
              <a:t>9) What question is answered in the third paragraph?</a:t>
            </a:r>
          </a:p>
          <a:p>
            <a:pPr>
              <a:buNone/>
            </a:pPr>
            <a:r>
              <a:rPr lang="en-US" dirty="0" smtClean="0"/>
              <a:t>  a. How many videos has Justin Bieber made?</a:t>
            </a:r>
          </a:p>
          <a:p>
            <a:pPr>
              <a:buNone/>
            </a:pPr>
            <a:r>
              <a:rPr lang="en-US" dirty="0" smtClean="0"/>
              <a:t>  b. What technology companies does Justin invest in?</a:t>
            </a:r>
          </a:p>
          <a:p>
            <a:pPr>
              <a:buNone/>
            </a:pPr>
            <a:r>
              <a:rPr lang="en-US" b="1" dirty="0" smtClean="0"/>
              <a:t>  c. What are some ways Justin spends his money?</a:t>
            </a:r>
          </a:p>
          <a:p>
            <a:pPr>
              <a:buNone/>
            </a:pPr>
            <a:r>
              <a:rPr lang="en-US" dirty="0" smtClean="0"/>
              <a:t>  d. What countries has Justin Bieber visited?</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TotalTime>
  <Words>2225</Words>
  <Application>Microsoft Office PowerPoint</Application>
  <PresentationFormat>On-screen Show (4:3)</PresentationFormat>
  <Paragraphs>256</Paragraphs>
  <Slides>17</Slides>
  <Notes>12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WIJ3_2</dc:creator>
  <cp:lastModifiedBy>abc</cp:lastModifiedBy>
  <cp:revision>13</cp:revision>
  <dcterms:created xsi:type="dcterms:W3CDTF">2014-03-05T07:49:33Z</dcterms:created>
  <dcterms:modified xsi:type="dcterms:W3CDTF">2016-03-01T07:08:24Z</dcterms:modified>
</cp:coreProperties>
</file>