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59" r:id="rId4"/>
    <p:sldId id="269" r:id="rId5"/>
    <p:sldId id="260" r:id="rId6"/>
    <p:sldId id="270" r:id="rId7"/>
    <p:sldId id="261" r:id="rId8"/>
    <p:sldId id="262" r:id="rId9"/>
    <p:sldId id="271" r:id="rId10"/>
    <p:sldId id="263" r:id="rId11"/>
    <p:sldId id="272" r:id="rId12"/>
    <p:sldId id="264" r:id="rId13"/>
    <p:sldId id="265" r:id="rId14"/>
    <p:sldId id="273" r:id="rId15"/>
    <p:sldId id="266" r:id="rId16"/>
    <p:sldId id="274" r:id="rId17"/>
    <p:sldId id="267"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580B88-F40D-42FD-8478-D0BE3FC9A9E5}" type="datetimeFigureOut">
              <a:rPr lang="en-US" smtClean="0"/>
              <a:pPr/>
              <a:t>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E0619B-C149-4C0E-8AAE-04B0646D603D}" type="slidenum">
              <a:rPr lang="en-US" smtClean="0"/>
              <a:pPr/>
              <a:t>‹#›</a:t>
            </a:fld>
            <a:endParaRPr lang="en-US"/>
          </a:p>
        </p:txBody>
      </p:sp>
    </p:spTree>
    <p:extLst>
      <p:ext uri="{BB962C8B-B14F-4D97-AF65-F5344CB8AC3E}">
        <p14:creationId xmlns:p14="http://schemas.microsoft.com/office/powerpoint/2010/main" val="3583081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 (</a:t>
            </a:r>
            <a:r>
              <a:rPr lang="en-US" dirty="0" err="1" smtClean="0"/>
              <a:t>a,c</a:t>
            </a:r>
            <a:r>
              <a:rPr lang="en-US" dirty="0" smtClean="0"/>
              <a:t>)</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a:t>
            </a:r>
            <a:r>
              <a:rPr lang="en-US" dirty="0" err="1" smtClean="0"/>
              <a:t>d</a:t>
            </a:r>
            <a:r>
              <a:rPr lang="en-US" dirty="0" smtClean="0"/>
              <a:t> </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b a</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b a</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B c </a:t>
            </a:r>
            <a:endParaRPr lang="en-US"/>
          </a:p>
        </p:txBody>
      </p:sp>
      <p:sp>
        <p:nvSpPr>
          <p:cNvPr id="4" name="Slide Number Placeholder 3"/>
          <p:cNvSpPr>
            <a:spLocks noGrp="1"/>
          </p:cNvSpPr>
          <p:nvPr>
            <p:ph type="sldNum" sz="quarter" idx="10"/>
          </p:nvPr>
        </p:nvSpPr>
        <p:spPr/>
        <p:txBody>
          <a:bodyPr/>
          <a:lstStyle/>
          <a:p>
            <a:fld id="{66E0619B-C149-4C0E-8AAE-04B0646D603D}"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B c </a:t>
            </a:r>
            <a:endParaRPr lang="en-US"/>
          </a:p>
        </p:txBody>
      </p:sp>
      <p:sp>
        <p:nvSpPr>
          <p:cNvPr id="4" name="Slide Number Placeholder 3"/>
          <p:cNvSpPr>
            <a:spLocks noGrp="1"/>
          </p:cNvSpPr>
          <p:nvPr>
            <p:ph type="sldNum" sz="quarter" idx="10"/>
          </p:nvPr>
        </p:nvSpPr>
        <p:spPr/>
        <p:txBody>
          <a:bodyPr/>
          <a:lstStyle/>
          <a:p>
            <a:fld id="{66E0619B-C149-4C0E-8AAE-04B0646D603D}"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 (</a:t>
            </a:r>
            <a:r>
              <a:rPr lang="en-US" dirty="0" err="1" smtClean="0"/>
              <a:t>a,c</a:t>
            </a:r>
            <a:r>
              <a:rPr lang="en-US" dirty="0" smtClean="0"/>
              <a:t>)</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b</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b</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d</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d</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t>
            </a:r>
            <a:r>
              <a:rPr lang="en-US" baseline="0" dirty="0" smtClean="0"/>
              <a:t> d </a:t>
            </a:r>
            <a:r>
              <a:rPr lang="en-US" baseline="0" dirty="0" err="1" smtClean="0"/>
              <a:t>d</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t>
            </a:r>
            <a:r>
              <a:rPr lang="en-US" baseline="0" dirty="0" smtClean="0"/>
              <a:t> d </a:t>
            </a:r>
            <a:r>
              <a:rPr lang="en-US" baseline="0" dirty="0" err="1" smtClean="0"/>
              <a:t>d</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a:t>
            </a:r>
            <a:r>
              <a:rPr lang="en-US" dirty="0" err="1" smtClean="0"/>
              <a:t>d</a:t>
            </a:r>
            <a:r>
              <a:rPr lang="en-US" dirty="0" smtClean="0"/>
              <a:t> </a:t>
            </a:r>
            <a:endParaRPr lang="en-US" dirty="0"/>
          </a:p>
        </p:txBody>
      </p:sp>
      <p:sp>
        <p:nvSpPr>
          <p:cNvPr id="4" name="Slide Number Placeholder 3"/>
          <p:cNvSpPr>
            <a:spLocks noGrp="1"/>
          </p:cNvSpPr>
          <p:nvPr>
            <p:ph type="sldNum" sz="quarter" idx="10"/>
          </p:nvPr>
        </p:nvSpPr>
        <p:spPr/>
        <p:txBody>
          <a:bodyPr/>
          <a:lstStyle/>
          <a:p>
            <a:fld id="{66E0619B-C149-4C0E-8AAE-04B0646D603D}"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52480" y="0"/>
            <a:ext cx="5524520" cy="369332"/>
          </a:xfrm>
          <a:prstGeom prst="rect">
            <a:avLst/>
          </a:prstGeom>
          <a:noFill/>
        </p:spPr>
        <p:txBody>
          <a:bodyPr wrap="square" rtlCol="0">
            <a:spAutoFit/>
          </a:bodyPr>
          <a:lstStyle/>
          <a:p>
            <a:r>
              <a:rPr lang="en-US" sz="1800" b="1" dirty="0" smtClean="0">
                <a:solidFill>
                  <a:schemeClr val="bg1"/>
                </a:solidFill>
              </a:rPr>
              <a:t>TOEIC Reading Comprehension Exercise 23</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23</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NOT true?</a:t>
            </a:r>
          </a:p>
          <a:p>
            <a:pPr>
              <a:buNone/>
            </a:pPr>
            <a:r>
              <a:rPr lang="en-US" dirty="0" smtClean="0"/>
              <a:t>  a. Rainbows are usually seen after or during a storm.</a:t>
            </a:r>
          </a:p>
          <a:p>
            <a:pPr>
              <a:buNone/>
            </a:pPr>
            <a:r>
              <a:rPr lang="en-US" dirty="0" smtClean="0"/>
              <a:t>  b. Double rainbows are two rainbows that are exactly the same.</a:t>
            </a:r>
          </a:p>
          <a:p>
            <a:pPr>
              <a:buNone/>
            </a:pPr>
            <a:r>
              <a:rPr lang="en-US" dirty="0" smtClean="0"/>
              <a:t>  c. Spectrum colors sometimes appear in fountains and waterfalls.</a:t>
            </a:r>
          </a:p>
          <a:p>
            <a:pPr>
              <a:buNone/>
            </a:pPr>
            <a:r>
              <a:rPr lang="en-US" dirty="0" smtClean="0"/>
              <a:t>  d. Moon bows are caused by moonlight.</a:t>
            </a:r>
          </a:p>
          <a:p>
            <a:pPr>
              <a:buNone/>
            </a:pPr>
            <a:endParaRPr lang="en-US" dirty="0" smtClean="0"/>
          </a:p>
          <a:p>
            <a:pPr>
              <a:buNone/>
            </a:pPr>
            <a:r>
              <a:rPr lang="en-US" b="1" dirty="0" smtClean="0"/>
              <a:t>5) What question is answered in the last paragraph?</a:t>
            </a:r>
          </a:p>
          <a:p>
            <a:pPr>
              <a:buNone/>
            </a:pPr>
            <a:r>
              <a:rPr lang="en-US" dirty="0" smtClean="0"/>
              <a:t>  a. Why do waterfalls produce rainbow-like spectrums?</a:t>
            </a:r>
          </a:p>
          <a:p>
            <a:pPr>
              <a:buNone/>
            </a:pPr>
            <a:r>
              <a:rPr lang="en-US" dirty="0" smtClean="0"/>
              <a:t>  b. What colors appear in a rainbow?</a:t>
            </a:r>
          </a:p>
          <a:p>
            <a:pPr>
              <a:buNone/>
            </a:pPr>
            <a:r>
              <a:rPr lang="en-US" dirty="0" smtClean="0"/>
              <a:t>  c. How long do rainbows last?</a:t>
            </a:r>
          </a:p>
          <a:p>
            <a:pPr>
              <a:buNone/>
            </a:pPr>
            <a:r>
              <a:rPr lang="en-US" dirty="0" smtClean="0"/>
              <a:t>  d. How to double rainbows form?</a:t>
            </a:r>
          </a:p>
          <a:p>
            <a:pPr>
              <a:buNone/>
            </a:pPr>
            <a:endParaRPr lang="en-US" dirty="0" smtClean="0"/>
          </a:p>
          <a:p>
            <a:pPr>
              <a:buNone/>
            </a:pPr>
            <a:r>
              <a:rPr lang="en-US" b="1" dirty="0" smtClean="0"/>
              <a:t>6) What would be a good title for this passage?</a:t>
            </a:r>
          </a:p>
          <a:p>
            <a:pPr>
              <a:buNone/>
            </a:pPr>
            <a:r>
              <a:rPr lang="en-US" dirty="0" smtClean="0"/>
              <a:t>  a. The History of Rainbows</a:t>
            </a:r>
          </a:p>
          <a:p>
            <a:pPr>
              <a:buNone/>
            </a:pPr>
            <a:r>
              <a:rPr lang="en-US" dirty="0" smtClean="0"/>
              <a:t>  b. Differences Between Normal Rainbows and Double Rainbows</a:t>
            </a:r>
          </a:p>
          <a:p>
            <a:pPr>
              <a:buNone/>
            </a:pPr>
            <a:r>
              <a:rPr lang="en-US" dirty="0" smtClean="0"/>
              <a:t>  c. Moon bows!</a:t>
            </a:r>
          </a:p>
          <a:p>
            <a:pPr>
              <a:buNone/>
            </a:pPr>
            <a:r>
              <a:rPr lang="en-US" dirty="0" smtClean="0"/>
              <a:t>  d. The Basics About Rainbows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NOT true?</a:t>
            </a:r>
          </a:p>
          <a:p>
            <a:pPr>
              <a:buNone/>
            </a:pPr>
            <a:r>
              <a:rPr lang="en-US" dirty="0" smtClean="0"/>
              <a:t>  a. Rainbows are usually seen after or during a storm.</a:t>
            </a:r>
            <a:endParaRPr lang="en-US" b="1" dirty="0" smtClean="0"/>
          </a:p>
          <a:p>
            <a:pPr>
              <a:buNone/>
            </a:pPr>
            <a:r>
              <a:rPr lang="en-US" b="1" dirty="0" smtClean="0"/>
              <a:t>  b. Double rainbows are two rainbows that are exactly the same.</a:t>
            </a:r>
          </a:p>
          <a:p>
            <a:pPr>
              <a:buNone/>
            </a:pPr>
            <a:r>
              <a:rPr lang="en-US" dirty="0" smtClean="0"/>
              <a:t>  c. Spectrum colors sometimes appear in fountains and waterfalls.</a:t>
            </a:r>
          </a:p>
          <a:p>
            <a:pPr>
              <a:buNone/>
            </a:pPr>
            <a:r>
              <a:rPr lang="en-US" dirty="0" smtClean="0"/>
              <a:t>  d. Moon bows are caused by moonlight.</a:t>
            </a:r>
          </a:p>
          <a:p>
            <a:pPr>
              <a:buNone/>
            </a:pPr>
            <a:endParaRPr lang="en-US" dirty="0" smtClean="0"/>
          </a:p>
          <a:p>
            <a:pPr>
              <a:buNone/>
            </a:pPr>
            <a:r>
              <a:rPr lang="en-US" b="1" dirty="0" smtClean="0"/>
              <a:t>5) What question is answered in the last paragraph?</a:t>
            </a:r>
          </a:p>
          <a:p>
            <a:pPr>
              <a:buNone/>
            </a:pPr>
            <a:r>
              <a:rPr lang="en-US" dirty="0" smtClean="0"/>
              <a:t>  a. Why do waterfalls produce rainbow-like spectrums?</a:t>
            </a:r>
          </a:p>
          <a:p>
            <a:pPr>
              <a:buNone/>
            </a:pPr>
            <a:r>
              <a:rPr lang="en-US" dirty="0" smtClean="0"/>
              <a:t>  b. What colors appear in a rainbow?</a:t>
            </a:r>
          </a:p>
          <a:p>
            <a:pPr>
              <a:buNone/>
            </a:pPr>
            <a:r>
              <a:rPr lang="en-US" dirty="0" smtClean="0"/>
              <a:t>  c. How long do rainbows last?</a:t>
            </a:r>
          </a:p>
          <a:p>
            <a:pPr>
              <a:buNone/>
            </a:pPr>
            <a:r>
              <a:rPr lang="en-US" dirty="0" smtClean="0"/>
              <a:t>  d</a:t>
            </a:r>
            <a:r>
              <a:rPr lang="en-US" b="1" dirty="0" smtClean="0"/>
              <a:t>. How to double rainbows form?</a:t>
            </a:r>
          </a:p>
          <a:p>
            <a:pPr>
              <a:buNone/>
            </a:pPr>
            <a:endParaRPr lang="en-US" dirty="0" smtClean="0"/>
          </a:p>
          <a:p>
            <a:pPr>
              <a:buNone/>
            </a:pPr>
            <a:r>
              <a:rPr lang="en-US" b="1" dirty="0" smtClean="0"/>
              <a:t>6) What would be a good title for this passage?</a:t>
            </a:r>
          </a:p>
          <a:p>
            <a:pPr>
              <a:buNone/>
            </a:pPr>
            <a:r>
              <a:rPr lang="en-US" dirty="0" smtClean="0"/>
              <a:t>  a. The History of Rainbows</a:t>
            </a:r>
          </a:p>
          <a:p>
            <a:pPr>
              <a:buNone/>
            </a:pPr>
            <a:r>
              <a:rPr lang="en-US" dirty="0" smtClean="0"/>
              <a:t>  b. Differences Between Normal Rainbows and Double Rainbows</a:t>
            </a:r>
          </a:p>
          <a:p>
            <a:pPr>
              <a:buNone/>
            </a:pPr>
            <a:r>
              <a:rPr lang="en-US" dirty="0" smtClean="0"/>
              <a:t>  c. Moon bows!</a:t>
            </a:r>
          </a:p>
          <a:p>
            <a:pPr>
              <a:buNone/>
            </a:pPr>
            <a:r>
              <a:rPr lang="en-US" dirty="0" smtClean="0"/>
              <a:t>  </a:t>
            </a:r>
            <a:r>
              <a:rPr lang="en-US" b="1" dirty="0" smtClean="0"/>
              <a:t>d. The Basics About Rainbows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chemeClr val="accent2">
                    <a:lumMod val="75000"/>
                  </a:schemeClr>
                </a:solidFill>
              </a:rPr>
              <a:t>           </a:t>
            </a:r>
            <a:r>
              <a:rPr lang="en-US" sz="2400" b="1" dirty="0" smtClean="0">
                <a:solidFill>
                  <a:schemeClr val="accent2">
                    <a:lumMod val="75000"/>
                  </a:schemeClr>
                </a:solidFill>
              </a:rPr>
              <a:t>Read the </a:t>
            </a:r>
            <a:r>
              <a:rPr lang="en-US" sz="2400" b="1" dirty="0" smtClean="0">
                <a:solidFill>
                  <a:schemeClr val="accent2">
                    <a:lumMod val="75000"/>
                  </a:schemeClr>
                </a:solidFill>
              </a:rPr>
              <a:t>passage No:3 </a:t>
            </a:r>
            <a:r>
              <a:rPr lang="en-US" sz="2400" b="1" dirty="0" smtClean="0">
                <a:solidFill>
                  <a:schemeClr val="accent2">
                    <a:lumMod val="75000"/>
                  </a:schemeClr>
                </a:solidFill>
              </a:rPr>
              <a:t>and answer the questions</a:t>
            </a:r>
          </a:p>
          <a:p>
            <a:pPr>
              <a:buNone/>
            </a:pPr>
            <a:endParaRPr lang="en-US" sz="2400" dirty="0" smtClean="0"/>
          </a:p>
          <a:p>
            <a:pPr>
              <a:buNone/>
            </a:pPr>
            <a:r>
              <a:rPr lang="en-US" dirty="0" smtClean="0"/>
              <a:t>   Raisins are dried grapes that have been eaten for thousands of years. Nearly 3,500 years ago, the first raisins were discovered as grapes that were drying in the sun on a vine. In medieval Europe, raisins were used as sweeteners, medicine, and even as a form of money!</a:t>
            </a:r>
          </a:p>
          <a:p>
            <a:pPr>
              <a:buNone/>
            </a:pPr>
            <a:r>
              <a:rPr lang="en-US" dirty="0" smtClean="0"/>
              <a:t> </a:t>
            </a:r>
          </a:p>
          <a:p>
            <a:pPr>
              <a:buNone/>
            </a:pPr>
            <a:r>
              <a:rPr lang="en-US" dirty="0" smtClean="0"/>
              <a:t>   In America, raisins were first grown after an 1873 heat wave in California destroyed its valuable grape crop, leaving only dried, wrinkly, but tasty grapes on the vines. Soon, farmers began developing seedless grapes in California that were thin-skinned and sweet. These grapes would be purposely dried in the sun and became the popular dark raisin we eat and enjoy today. Later, a golden variety of raisin was made by treating grapes with a chemical called sulfur dioxide and using special methods to dry them.</a:t>
            </a:r>
          </a:p>
          <a:p>
            <a:pPr>
              <a:buNone/>
            </a:pPr>
            <a:r>
              <a:rPr lang="en-US" dirty="0" smtClean="0"/>
              <a:t> </a:t>
            </a:r>
          </a:p>
          <a:p>
            <a:pPr>
              <a:buNone/>
            </a:pPr>
            <a:r>
              <a:rPr lang="en-US" dirty="0" smtClean="0"/>
              <a:t>  Today, central California remains the center of the world’s raisin industry, producing nearly 95 percent of the world’s raisins. Its green valleys, sunny climate, and hot temperatures provide the perfect conditions for grapes that are dried into raisins.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Which of the following were raisins NOT used as?</a:t>
            </a:r>
          </a:p>
          <a:p>
            <a:pPr marL="342900" indent="-342900">
              <a:buNone/>
            </a:pPr>
            <a:r>
              <a:rPr lang="en-US" dirty="0" smtClean="0"/>
              <a:t>  a. Weapons</a:t>
            </a:r>
          </a:p>
          <a:p>
            <a:pPr marL="342900" indent="-342900">
              <a:buNone/>
            </a:pPr>
            <a:r>
              <a:rPr lang="en-US" dirty="0" smtClean="0"/>
              <a:t>  b. Medicine</a:t>
            </a:r>
          </a:p>
          <a:p>
            <a:pPr marL="342900" indent="-342900">
              <a:buNone/>
            </a:pPr>
            <a:r>
              <a:rPr lang="en-US" dirty="0" smtClean="0"/>
              <a:t>  c. Money</a:t>
            </a:r>
          </a:p>
          <a:p>
            <a:pPr marL="342900" indent="-342900">
              <a:buNone/>
            </a:pPr>
            <a:r>
              <a:rPr lang="en-US" dirty="0" smtClean="0"/>
              <a:t>  d. Sweetener</a:t>
            </a:r>
          </a:p>
          <a:p>
            <a:pPr marL="342900" indent="-342900">
              <a:buNone/>
            </a:pPr>
            <a:endParaRPr lang="en-US" dirty="0" smtClean="0"/>
          </a:p>
          <a:p>
            <a:pPr>
              <a:buNone/>
            </a:pPr>
            <a:r>
              <a:rPr lang="en-US" b="1" dirty="0" smtClean="0"/>
              <a:t>2) Raisins....</a:t>
            </a:r>
          </a:p>
          <a:p>
            <a:pPr>
              <a:buNone/>
            </a:pPr>
            <a:r>
              <a:rPr lang="en-US" dirty="0" smtClean="0"/>
              <a:t>  a. Have never been grown in America.</a:t>
            </a:r>
          </a:p>
          <a:p>
            <a:pPr>
              <a:buNone/>
            </a:pPr>
            <a:r>
              <a:rPr lang="en-US" dirty="0" smtClean="0"/>
              <a:t>  b. Were discovered recently.</a:t>
            </a:r>
          </a:p>
          <a:p>
            <a:pPr>
              <a:buNone/>
            </a:pPr>
            <a:r>
              <a:rPr lang="en-US" dirty="0" smtClean="0"/>
              <a:t>  c. Are made by dropping grapes in water.</a:t>
            </a:r>
          </a:p>
          <a:p>
            <a:pPr>
              <a:buNone/>
            </a:pPr>
            <a:r>
              <a:rPr lang="en-US" dirty="0" smtClean="0"/>
              <a:t>  d. Were discovered a long time ago.</a:t>
            </a:r>
          </a:p>
          <a:p>
            <a:pPr>
              <a:buNone/>
            </a:pPr>
            <a:endParaRPr lang="en-US" dirty="0" smtClean="0"/>
          </a:p>
          <a:p>
            <a:pPr>
              <a:buNone/>
            </a:pPr>
            <a:r>
              <a:rPr lang="en-US" b="1" dirty="0" smtClean="0"/>
              <a:t>3) What would be the best title for this passage?</a:t>
            </a:r>
          </a:p>
          <a:p>
            <a:pPr>
              <a:buNone/>
            </a:pPr>
            <a:r>
              <a:rPr lang="en-US" dirty="0" smtClean="0"/>
              <a:t>  a. The Discovery of the Golden Raisin</a:t>
            </a:r>
          </a:p>
          <a:p>
            <a:pPr>
              <a:buNone/>
            </a:pPr>
            <a:r>
              <a:rPr lang="en-US" dirty="0" smtClean="0"/>
              <a:t>  b. The Many Different Kinds of Raisins</a:t>
            </a:r>
          </a:p>
          <a:p>
            <a:pPr>
              <a:buNone/>
            </a:pPr>
            <a:r>
              <a:rPr lang="en-US" dirty="0" smtClean="0"/>
              <a:t>  c. Healthy Snacks</a:t>
            </a:r>
          </a:p>
          <a:p>
            <a:pPr>
              <a:buNone/>
            </a:pPr>
            <a:r>
              <a:rPr lang="en-US" dirty="0" smtClean="0"/>
              <a:t>  d. A History of Raisins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Which of the following were raisins NOT used as?</a:t>
            </a:r>
          </a:p>
          <a:p>
            <a:pPr marL="342900" indent="-342900">
              <a:buNone/>
            </a:pPr>
            <a:r>
              <a:rPr lang="en-US" dirty="0" smtClean="0"/>
              <a:t>  </a:t>
            </a:r>
            <a:r>
              <a:rPr lang="en-US" b="1" dirty="0" smtClean="0"/>
              <a:t>a. Weapons</a:t>
            </a:r>
          </a:p>
          <a:p>
            <a:pPr marL="342900" indent="-342900">
              <a:buNone/>
            </a:pPr>
            <a:r>
              <a:rPr lang="en-US" dirty="0" smtClean="0"/>
              <a:t>  b. Medicine</a:t>
            </a:r>
          </a:p>
          <a:p>
            <a:pPr marL="342900" indent="-342900">
              <a:buNone/>
            </a:pPr>
            <a:r>
              <a:rPr lang="en-US" dirty="0" smtClean="0"/>
              <a:t>  c. Money</a:t>
            </a:r>
          </a:p>
          <a:p>
            <a:pPr marL="342900" indent="-342900">
              <a:buNone/>
            </a:pPr>
            <a:r>
              <a:rPr lang="en-US" dirty="0" smtClean="0"/>
              <a:t>  d. Sweetener</a:t>
            </a:r>
          </a:p>
          <a:p>
            <a:pPr marL="342900" indent="-342900">
              <a:buNone/>
            </a:pPr>
            <a:endParaRPr lang="en-US" dirty="0" smtClean="0"/>
          </a:p>
          <a:p>
            <a:pPr>
              <a:buNone/>
            </a:pPr>
            <a:r>
              <a:rPr lang="en-US" b="1" dirty="0" smtClean="0"/>
              <a:t>2) Raisins....</a:t>
            </a:r>
          </a:p>
          <a:p>
            <a:pPr>
              <a:buNone/>
            </a:pPr>
            <a:r>
              <a:rPr lang="en-US" dirty="0" smtClean="0"/>
              <a:t>  a. Have never been grown in America.</a:t>
            </a:r>
          </a:p>
          <a:p>
            <a:pPr>
              <a:buNone/>
            </a:pPr>
            <a:r>
              <a:rPr lang="en-US" dirty="0" smtClean="0"/>
              <a:t>  b. Were discovered recently.</a:t>
            </a:r>
          </a:p>
          <a:p>
            <a:pPr>
              <a:buNone/>
            </a:pPr>
            <a:r>
              <a:rPr lang="en-US" dirty="0" smtClean="0"/>
              <a:t>  c. Are made by dropping grapes in water.</a:t>
            </a:r>
          </a:p>
          <a:p>
            <a:pPr>
              <a:buNone/>
            </a:pPr>
            <a:r>
              <a:rPr lang="en-US" dirty="0" smtClean="0"/>
              <a:t>  </a:t>
            </a:r>
            <a:r>
              <a:rPr lang="en-US" b="1" dirty="0" smtClean="0"/>
              <a:t>d. Were discovered a long time ago.</a:t>
            </a:r>
          </a:p>
          <a:p>
            <a:pPr>
              <a:buNone/>
            </a:pPr>
            <a:endParaRPr lang="en-US" dirty="0" smtClean="0"/>
          </a:p>
          <a:p>
            <a:pPr>
              <a:buNone/>
            </a:pPr>
            <a:r>
              <a:rPr lang="en-US" b="1" dirty="0" smtClean="0"/>
              <a:t>3) What would be the best title for this passage?</a:t>
            </a:r>
          </a:p>
          <a:p>
            <a:pPr>
              <a:buNone/>
            </a:pPr>
            <a:r>
              <a:rPr lang="en-US" dirty="0" smtClean="0"/>
              <a:t>  a. The Discovery of the Golden Raisin</a:t>
            </a:r>
          </a:p>
          <a:p>
            <a:pPr>
              <a:buNone/>
            </a:pPr>
            <a:r>
              <a:rPr lang="en-US" dirty="0" smtClean="0"/>
              <a:t>  b. The Many Different Kinds of Raisins</a:t>
            </a:r>
          </a:p>
          <a:p>
            <a:pPr>
              <a:buNone/>
            </a:pPr>
            <a:r>
              <a:rPr lang="en-US" dirty="0" smtClean="0"/>
              <a:t>  c. Healthy Snacks</a:t>
            </a:r>
          </a:p>
          <a:p>
            <a:pPr>
              <a:buNone/>
            </a:pPr>
            <a:r>
              <a:rPr lang="en-US" b="1" dirty="0" smtClean="0"/>
              <a:t>  d. A History of Raisins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4) What question is answered in the INTRODUCTORY paragraph?</a:t>
            </a:r>
          </a:p>
          <a:p>
            <a:pPr marL="342900" indent="-342900">
              <a:buNone/>
            </a:pPr>
            <a:r>
              <a:rPr lang="en-US" dirty="0" smtClean="0"/>
              <a:t>  a. What were raisins once used as?</a:t>
            </a:r>
          </a:p>
          <a:p>
            <a:pPr marL="342900" indent="-342900">
              <a:buNone/>
            </a:pPr>
            <a:r>
              <a:rPr lang="en-US" dirty="0" smtClean="0"/>
              <a:t>  b. What happened in 1873?</a:t>
            </a:r>
          </a:p>
          <a:p>
            <a:pPr marL="342900" indent="-342900">
              <a:buNone/>
            </a:pPr>
            <a:r>
              <a:rPr lang="en-US" dirty="0" smtClean="0"/>
              <a:t>  c. How are golden raisins made?</a:t>
            </a:r>
          </a:p>
          <a:p>
            <a:pPr marL="342900" indent="-342900">
              <a:buNone/>
            </a:pPr>
            <a:r>
              <a:rPr lang="en-US" dirty="0" smtClean="0"/>
              <a:t>  d. What kinds of raisins do people eat?</a:t>
            </a:r>
          </a:p>
          <a:p>
            <a:pPr marL="342900" indent="-342900">
              <a:buNone/>
            </a:pPr>
            <a:endParaRPr lang="en-US" dirty="0" smtClean="0"/>
          </a:p>
          <a:p>
            <a:pPr>
              <a:buNone/>
            </a:pPr>
            <a:r>
              <a:rPr lang="en-US" b="1" dirty="0" smtClean="0"/>
              <a:t>5) What is NOT true about raisins?</a:t>
            </a:r>
          </a:p>
          <a:p>
            <a:pPr>
              <a:buNone/>
            </a:pPr>
            <a:r>
              <a:rPr lang="en-US" dirty="0" smtClean="0"/>
              <a:t>  a. They are grown in California.</a:t>
            </a:r>
          </a:p>
          <a:p>
            <a:pPr>
              <a:buNone/>
            </a:pPr>
            <a:r>
              <a:rPr lang="en-US" dirty="0" smtClean="0"/>
              <a:t>  b. They are made from grapes with seeds.</a:t>
            </a:r>
          </a:p>
          <a:p>
            <a:pPr>
              <a:buNone/>
            </a:pPr>
            <a:r>
              <a:rPr lang="en-US" dirty="0" smtClean="0"/>
              <a:t>  c. There are dark and golden versions of raisins.</a:t>
            </a:r>
          </a:p>
          <a:p>
            <a:pPr>
              <a:buNone/>
            </a:pPr>
            <a:r>
              <a:rPr lang="en-US" dirty="0" smtClean="0"/>
              <a:t>  d. They are dried in the sun.</a:t>
            </a:r>
          </a:p>
          <a:p>
            <a:pPr>
              <a:buNone/>
            </a:pPr>
            <a:endParaRPr lang="en-US" dirty="0" smtClean="0"/>
          </a:p>
          <a:p>
            <a:pPr>
              <a:buNone/>
            </a:pPr>
            <a:r>
              <a:rPr lang="en-US" b="1" dirty="0" smtClean="0"/>
              <a:t>6) Golden raisins were discovered ______________________.</a:t>
            </a:r>
          </a:p>
          <a:p>
            <a:pPr>
              <a:buNone/>
            </a:pPr>
            <a:r>
              <a:rPr lang="en-US" dirty="0" smtClean="0"/>
              <a:t>  a. After dark raisins.</a:t>
            </a:r>
          </a:p>
          <a:p>
            <a:pPr>
              <a:buNone/>
            </a:pPr>
            <a:r>
              <a:rPr lang="en-US" dirty="0" smtClean="0"/>
              <a:t>  b. At the same time as dark raisins.</a:t>
            </a:r>
          </a:p>
          <a:p>
            <a:pPr>
              <a:buNone/>
            </a:pPr>
            <a:r>
              <a:rPr lang="en-US" dirty="0" smtClean="0"/>
              <a:t>  c. The passage doesn't say.</a:t>
            </a:r>
          </a:p>
          <a:p>
            <a:pPr>
              <a:buNone/>
            </a:pPr>
            <a:r>
              <a:rPr lang="en-US" dirty="0" smtClean="0"/>
              <a:t>  d. Before dark raisins.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4) What question is answered in the INTRODUCTORY paragraph?</a:t>
            </a:r>
          </a:p>
          <a:p>
            <a:pPr marL="342900" indent="-342900">
              <a:buNone/>
            </a:pPr>
            <a:r>
              <a:rPr lang="en-US" dirty="0" smtClean="0"/>
              <a:t>  </a:t>
            </a:r>
            <a:r>
              <a:rPr lang="en-US" b="1" dirty="0" smtClean="0"/>
              <a:t>a. What were raisins once used as?</a:t>
            </a:r>
          </a:p>
          <a:p>
            <a:pPr marL="342900" indent="-342900">
              <a:buNone/>
            </a:pPr>
            <a:r>
              <a:rPr lang="en-US" dirty="0" smtClean="0"/>
              <a:t>  b. What happened in 1873?</a:t>
            </a:r>
          </a:p>
          <a:p>
            <a:pPr marL="342900" indent="-342900">
              <a:buNone/>
            </a:pPr>
            <a:r>
              <a:rPr lang="en-US" dirty="0" smtClean="0"/>
              <a:t>  c. How are golden raisins made?</a:t>
            </a:r>
          </a:p>
          <a:p>
            <a:pPr marL="342900" indent="-342900">
              <a:buNone/>
            </a:pPr>
            <a:r>
              <a:rPr lang="en-US" dirty="0" smtClean="0"/>
              <a:t>  d. What kinds of raisins do people eat?</a:t>
            </a:r>
          </a:p>
          <a:p>
            <a:pPr marL="342900" indent="-342900">
              <a:buNone/>
            </a:pPr>
            <a:endParaRPr lang="en-US" dirty="0" smtClean="0"/>
          </a:p>
          <a:p>
            <a:pPr>
              <a:buNone/>
            </a:pPr>
            <a:r>
              <a:rPr lang="en-US" b="1" dirty="0" smtClean="0"/>
              <a:t>5) What is NOT true about raisins?</a:t>
            </a:r>
          </a:p>
          <a:p>
            <a:pPr>
              <a:buNone/>
            </a:pPr>
            <a:r>
              <a:rPr lang="en-US" dirty="0" smtClean="0"/>
              <a:t>  a. They are grown in California.</a:t>
            </a:r>
            <a:endParaRPr lang="en-US" b="1" dirty="0" smtClean="0"/>
          </a:p>
          <a:p>
            <a:pPr>
              <a:buNone/>
            </a:pPr>
            <a:r>
              <a:rPr lang="en-US" b="1" dirty="0" smtClean="0"/>
              <a:t>  b. They are made from grapes with seeds.</a:t>
            </a:r>
          </a:p>
          <a:p>
            <a:pPr>
              <a:buNone/>
            </a:pPr>
            <a:r>
              <a:rPr lang="en-US" dirty="0" smtClean="0"/>
              <a:t>  c. There are dark and golden versions of raisins.</a:t>
            </a:r>
          </a:p>
          <a:p>
            <a:pPr>
              <a:buNone/>
            </a:pPr>
            <a:r>
              <a:rPr lang="en-US" dirty="0" smtClean="0"/>
              <a:t>  d. They are dried in the sun.</a:t>
            </a:r>
          </a:p>
          <a:p>
            <a:pPr>
              <a:buNone/>
            </a:pPr>
            <a:endParaRPr lang="en-US" dirty="0" smtClean="0"/>
          </a:p>
          <a:p>
            <a:pPr>
              <a:buNone/>
            </a:pPr>
            <a:r>
              <a:rPr lang="en-US" b="1" dirty="0" smtClean="0"/>
              <a:t>6) Golden raisins were discovered ______________________.</a:t>
            </a:r>
          </a:p>
          <a:p>
            <a:pPr>
              <a:buNone/>
            </a:pPr>
            <a:r>
              <a:rPr lang="en-US" dirty="0" smtClean="0"/>
              <a:t>  </a:t>
            </a:r>
            <a:r>
              <a:rPr lang="en-US" b="1" dirty="0" smtClean="0"/>
              <a:t>a. </a:t>
            </a:r>
            <a:r>
              <a:rPr lang="en-US" b="1" smtClean="0"/>
              <a:t>After </a:t>
            </a:r>
            <a:r>
              <a:rPr lang="en-US" b="1" dirty="0" smtClean="0"/>
              <a:t>dark raisins.</a:t>
            </a:r>
          </a:p>
          <a:p>
            <a:pPr>
              <a:buNone/>
            </a:pPr>
            <a:r>
              <a:rPr lang="en-US" dirty="0" smtClean="0"/>
              <a:t>  b. At the same time as dark raisins.</a:t>
            </a:r>
          </a:p>
          <a:p>
            <a:pPr>
              <a:buNone/>
            </a:pPr>
            <a:r>
              <a:rPr lang="en-US" dirty="0" smtClean="0"/>
              <a:t>  c. The passage doesn't say.</a:t>
            </a:r>
          </a:p>
          <a:p>
            <a:pPr>
              <a:buNone/>
            </a:pPr>
            <a:r>
              <a:rPr lang="en-US" dirty="0" smtClean="0"/>
              <a:t>  d. Before dark raisins.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Which of the following has the same meaning as the word "variety" in the sentence below?</a:t>
            </a:r>
            <a:r>
              <a:rPr lang="en-US" dirty="0" smtClean="0"/>
              <a:t/>
            </a:r>
            <a:br>
              <a:rPr lang="en-US" dirty="0" smtClean="0"/>
            </a:br>
            <a:r>
              <a:rPr lang="en-US" dirty="0" smtClean="0"/>
              <a:t/>
            </a:r>
            <a:br>
              <a:rPr lang="en-US" dirty="0" smtClean="0"/>
            </a:br>
            <a:r>
              <a:rPr lang="en-US" dirty="0" smtClean="0"/>
              <a:t>Later, a golden variety of raisin was made by treating grapes with a chemical called sulfur dioxide and using special methods to dry them.</a:t>
            </a:r>
          </a:p>
          <a:p>
            <a:pPr>
              <a:buNone/>
            </a:pPr>
            <a:r>
              <a:rPr lang="en-US" dirty="0" smtClean="0"/>
              <a:t>  a. Sale</a:t>
            </a:r>
          </a:p>
          <a:p>
            <a:pPr>
              <a:buNone/>
            </a:pPr>
            <a:r>
              <a:rPr lang="en-US" dirty="0" smtClean="0"/>
              <a:t>  b. Type off</a:t>
            </a:r>
          </a:p>
          <a:p>
            <a:pPr>
              <a:buNone/>
            </a:pPr>
            <a:r>
              <a:rPr lang="en-US" dirty="0" smtClean="0"/>
              <a:t>  c. Fruit</a:t>
            </a:r>
          </a:p>
          <a:p>
            <a:pPr>
              <a:buNone/>
            </a:pPr>
            <a:r>
              <a:rPr lang="en-US" dirty="0" smtClean="0"/>
              <a:t>  d. Opposite of</a:t>
            </a:r>
          </a:p>
          <a:p>
            <a:pPr>
              <a:buNone/>
            </a:pPr>
            <a:endParaRPr lang="en-US" dirty="0" smtClean="0"/>
          </a:p>
          <a:p>
            <a:pPr>
              <a:buNone/>
            </a:pPr>
            <a:r>
              <a:rPr lang="en-US" b="1" dirty="0" smtClean="0"/>
              <a:t>8) Which of the following questions is NOT answered in the passage?</a:t>
            </a:r>
          </a:p>
          <a:p>
            <a:pPr>
              <a:buNone/>
            </a:pPr>
            <a:r>
              <a:rPr lang="en-US" dirty="0" smtClean="0"/>
              <a:t>  a. How are golden raisins produced?</a:t>
            </a:r>
          </a:p>
          <a:p>
            <a:pPr>
              <a:buNone/>
            </a:pPr>
            <a:r>
              <a:rPr lang="en-US" dirty="0" smtClean="0"/>
              <a:t>  b. Why did American farmers start producing raisins?</a:t>
            </a:r>
          </a:p>
          <a:p>
            <a:pPr>
              <a:buNone/>
            </a:pPr>
            <a:r>
              <a:rPr lang="en-US" dirty="0" smtClean="0"/>
              <a:t>  c. Why are raisins healthy for you?</a:t>
            </a:r>
          </a:p>
          <a:p>
            <a:pPr>
              <a:buNone/>
            </a:pPr>
            <a:r>
              <a:rPr lang="en-US" dirty="0" smtClean="0"/>
              <a:t>  d. When did farmers start growing raisins in America?</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Which of the following has the same meaning as the word "variety" in the sentence below?</a:t>
            </a:r>
            <a:r>
              <a:rPr lang="en-US" dirty="0" smtClean="0"/>
              <a:t/>
            </a:r>
            <a:br>
              <a:rPr lang="en-US" dirty="0" smtClean="0"/>
            </a:br>
            <a:r>
              <a:rPr lang="en-US" dirty="0" smtClean="0"/>
              <a:t/>
            </a:r>
            <a:br>
              <a:rPr lang="en-US" dirty="0" smtClean="0"/>
            </a:br>
            <a:r>
              <a:rPr lang="en-US" dirty="0" smtClean="0"/>
              <a:t>Later, a golden variety of raisin was made by treating grapes with a chemical called sulfur dioxide and using special methods to dry them.</a:t>
            </a:r>
          </a:p>
          <a:p>
            <a:pPr>
              <a:buNone/>
            </a:pPr>
            <a:r>
              <a:rPr lang="en-US" dirty="0" smtClean="0"/>
              <a:t>  a. Sale</a:t>
            </a:r>
          </a:p>
          <a:p>
            <a:pPr>
              <a:buNone/>
            </a:pPr>
            <a:r>
              <a:rPr lang="en-US" b="1" dirty="0" smtClean="0"/>
              <a:t>  b. Type off</a:t>
            </a:r>
          </a:p>
          <a:p>
            <a:pPr>
              <a:buNone/>
            </a:pPr>
            <a:r>
              <a:rPr lang="en-US" dirty="0" smtClean="0"/>
              <a:t>  c. Fruit</a:t>
            </a:r>
          </a:p>
          <a:p>
            <a:pPr>
              <a:buNone/>
            </a:pPr>
            <a:r>
              <a:rPr lang="en-US" dirty="0" smtClean="0"/>
              <a:t>  d. Opposite of</a:t>
            </a:r>
          </a:p>
          <a:p>
            <a:pPr>
              <a:buNone/>
            </a:pPr>
            <a:endParaRPr lang="en-US" dirty="0" smtClean="0"/>
          </a:p>
          <a:p>
            <a:pPr>
              <a:buNone/>
            </a:pPr>
            <a:r>
              <a:rPr lang="en-US" b="1" dirty="0" smtClean="0"/>
              <a:t>8) Which of the following questions is NOT answered in the passage?</a:t>
            </a:r>
          </a:p>
          <a:p>
            <a:pPr>
              <a:buNone/>
            </a:pPr>
            <a:r>
              <a:rPr lang="en-US" dirty="0" smtClean="0"/>
              <a:t>  a. How are golden raisins produced?</a:t>
            </a:r>
          </a:p>
          <a:p>
            <a:pPr>
              <a:buNone/>
            </a:pPr>
            <a:r>
              <a:rPr lang="en-US" dirty="0" smtClean="0"/>
              <a:t>  b. Why did American farmers start producing raisins?</a:t>
            </a:r>
          </a:p>
          <a:p>
            <a:pPr>
              <a:buNone/>
            </a:pPr>
            <a:r>
              <a:rPr lang="en-US" dirty="0" smtClean="0"/>
              <a:t>  </a:t>
            </a:r>
            <a:r>
              <a:rPr lang="en-US" b="1" dirty="0" smtClean="0"/>
              <a:t>c. Why are raisins healthy for you?</a:t>
            </a:r>
          </a:p>
          <a:p>
            <a:pPr>
              <a:buNone/>
            </a:pPr>
            <a:r>
              <a:rPr lang="en-US" dirty="0" smtClean="0"/>
              <a:t>  d. When did farmers start growing raisins in America?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No:1 </a:t>
            </a:r>
            <a:r>
              <a:rPr lang="en-US" sz="2400" b="1" dirty="0" smtClean="0">
                <a:solidFill>
                  <a:schemeClr val="accent2">
                    <a:lumMod val="75000"/>
                  </a:schemeClr>
                </a:solidFill>
              </a:rPr>
              <a:t>and answer the questions</a:t>
            </a:r>
          </a:p>
          <a:p>
            <a:pPr>
              <a:buNone/>
            </a:pPr>
            <a:endParaRPr lang="en-US" sz="2400" b="1" dirty="0" smtClean="0">
              <a:solidFill>
                <a:schemeClr val="accent2">
                  <a:lumMod val="75000"/>
                </a:schemeClr>
              </a:solidFill>
            </a:endParaRPr>
          </a:p>
          <a:p>
            <a:pPr>
              <a:buNone/>
            </a:pPr>
            <a:r>
              <a:rPr lang="en-US" b="1" dirty="0" smtClean="0"/>
              <a:t>   </a:t>
            </a:r>
            <a:r>
              <a:rPr lang="en-US" dirty="0" smtClean="0"/>
              <a:t>Butterflies are some of the most interesting insects on the planet Earth. There are more than seventeen thousand different kinds of butterflies! Butterflies come in all shapes and sizes. </a:t>
            </a:r>
            <a:br>
              <a:rPr lang="en-US" dirty="0" smtClean="0"/>
            </a:br>
            <a:r>
              <a:rPr lang="en-US" dirty="0" smtClean="0"/>
              <a:t/>
            </a:r>
            <a:br>
              <a:rPr lang="en-US" dirty="0" smtClean="0"/>
            </a:br>
            <a:r>
              <a:rPr lang="en-US" dirty="0" smtClean="0"/>
              <a:t>Butterflies go through four main stages of life. The first stage is the egg stage followed by the larva stage. As a larva, or caterpillar, the future butterfly eats as much as possible. As it grows, it sheds it outer skin, or exoskeleton. This may happen four or five times. After a few weeks, the caterpillar enters the next stage of its life, the chrysalis stage. In the chrysalis, the caterpillar will liquefy into a soup of living cells. Then, it will reorganize into a butterfly and the metamorphosis is complete. In later parts of the chrysalis stage, you can see the forming butterfly through the chrysalis. </a:t>
            </a:r>
            <a:br>
              <a:rPr lang="en-US" dirty="0" smtClean="0"/>
            </a:br>
            <a:r>
              <a:rPr lang="en-US" dirty="0" smtClean="0"/>
              <a:t/>
            </a:r>
            <a:br>
              <a:rPr lang="en-US" dirty="0" smtClean="0"/>
            </a:br>
            <a:r>
              <a:rPr lang="en-US" dirty="0" smtClean="0"/>
              <a:t>When the butterfly emerges from the chrysalis, it pumps its wings to send blood through them so that it can fly. Most butterflies only live a couple of weeks, just enough time to drink flower nectar and to mate. Some, like the Monarch Butterfly, however, may live many months.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1)What is the third stage of life for a butterfly?</a:t>
            </a:r>
          </a:p>
          <a:p>
            <a:pPr marL="342900" indent="-342900">
              <a:buNone/>
            </a:pPr>
            <a:r>
              <a:rPr lang="en-US" dirty="0" smtClean="0"/>
              <a:t>  a. Butterfly</a:t>
            </a:r>
          </a:p>
          <a:p>
            <a:pPr marL="342900" indent="-342900">
              <a:buNone/>
            </a:pPr>
            <a:r>
              <a:rPr lang="en-US" dirty="0" smtClean="0"/>
              <a:t>  b. Chrysalis</a:t>
            </a:r>
          </a:p>
          <a:p>
            <a:pPr marL="342900" indent="-342900">
              <a:buNone/>
            </a:pPr>
            <a:r>
              <a:rPr lang="en-US" dirty="0" smtClean="0"/>
              <a:t>  c. Egg</a:t>
            </a:r>
          </a:p>
          <a:p>
            <a:pPr marL="342900" indent="-342900">
              <a:buNone/>
            </a:pPr>
            <a:r>
              <a:rPr lang="en-US" dirty="0" smtClean="0"/>
              <a:t>  d. Larva</a:t>
            </a:r>
          </a:p>
          <a:p>
            <a:pPr>
              <a:buNone/>
            </a:pPr>
            <a:endParaRPr lang="en-US" dirty="0" smtClean="0"/>
          </a:p>
          <a:p>
            <a:pPr>
              <a:buNone/>
            </a:pPr>
            <a:r>
              <a:rPr lang="en-US" b="1" dirty="0" smtClean="0"/>
              <a:t>2) Which is true?</a:t>
            </a:r>
          </a:p>
          <a:p>
            <a:pPr>
              <a:buNone/>
            </a:pPr>
            <a:r>
              <a:rPr lang="en-US" dirty="0" smtClean="0"/>
              <a:t>  a. There are more than a thousand different kinds of butterflies in the world.</a:t>
            </a:r>
          </a:p>
          <a:p>
            <a:pPr>
              <a:buNone/>
            </a:pPr>
            <a:r>
              <a:rPr lang="en-US" dirty="0" smtClean="0"/>
              <a:t>  b. There is only one kind of butterfly in the world.</a:t>
            </a:r>
          </a:p>
          <a:p>
            <a:pPr>
              <a:buNone/>
            </a:pPr>
            <a:r>
              <a:rPr lang="en-US" dirty="0" smtClean="0"/>
              <a:t>  c. There are less than a thousand different kinds of butterflies in the world.</a:t>
            </a:r>
          </a:p>
          <a:p>
            <a:pPr>
              <a:buNone/>
            </a:pPr>
            <a:r>
              <a:rPr lang="en-US" dirty="0" smtClean="0"/>
              <a:t>  d. There are about a thousand different kinds of butterflies in the world.</a:t>
            </a:r>
          </a:p>
          <a:p>
            <a:pPr>
              <a:buNone/>
            </a:pPr>
            <a:endParaRPr lang="en-US" b="1" dirty="0" smtClean="0"/>
          </a:p>
          <a:p>
            <a:pPr>
              <a:buNone/>
            </a:pPr>
            <a:r>
              <a:rPr lang="en-US" b="1" dirty="0" smtClean="0"/>
              <a:t>3) Select ALL of the things that a butterfly does.</a:t>
            </a:r>
          </a:p>
          <a:p>
            <a:pPr>
              <a:buNone/>
            </a:pPr>
            <a:r>
              <a:rPr lang="en-US" dirty="0" smtClean="0"/>
              <a:t>  a. Drinks nectar from flowers</a:t>
            </a:r>
          </a:p>
          <a:p>
            <a:pPr>
              <a:buNone/>
            </a:pPr>
            <a:r>
              <a:rPr lang="en-US" dirty="0" smtClean="0"/>
              <a:t>  b. Sheds its skin</a:t>
            </a:r>
          </a:p>
          <a:p>
            <a:pPr>
              <a:buNone/>
            </a:pPr>
            <a:r>
              <a:rPr lang="en-US" dirty="0" smtClean="0"/>
              <a:t>  c. Mates</a:t>
            </a:r>
          </a:p>
          <a:p>
            <a:pPr>
              <a:buNone/>
            </a:pPr>
            <a:r>
              <a:rPr lang="en-US" dirty="0" smtClean="0"/>
              <a:t>  d. Goes through metamorphosis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1)What is the third stage of life for a butterfly?</a:t>
            </a:r>
          </a:p>
          <a:p>
            <a:pPr marL="342900" indent="-342900">
              <a:buNone/>
            </a:pPr>
            <a:r>
              <a:rPr lang="en-US" dirty="0" smtClean="0"/>
              <a:t>  a. Butterfly</a:t>
            </a:r>
          </a:p>
          <a:p>
            <a:pPr marL="342900" indent="-342900">
              <a:buNone/>
            </a:pPr>
            <a:r>
              <a:rPr lang="en-US" b="1" dirty="0" smtClean="0"/>
              <a:t>  b. Chrysalis</a:t>
            </a:r>
          </a:p>
          <a:p>
            <a:pPr marL="342900" indent="-342900">
              <a:buNone/>
            </a:pPr>
            <a:r>
              <a:rPr lang="en-US" dirty="0" smtClean="0"/>
              <a:t>  c. Egg</a:t>
            </a:r>
          </a:p>
          <a:p>
            <a:pPr marL="342900" indent="-342900">
              <a:buNone/>
            </a:pPr>
            <a:r>
              <a:rPr lang="en-US" dirty="0" smtClean="0"/>
              <a:t>  d. Larva</a:t>
            </a:r>
          </a:p>
          <a:p>
            <a:pPr>
              <a:buNone/>
            </a:pPr>
            <a:endParaRPr lang="en-US" dirty="0" smtClean="0"/>
          </a:p>
          <a:p>
            <a:pPr>
              <a:buNone/>
            </a:pPr>
            <a:r>
              <a:rPr lang="en-US" b="1" dirty="0" smtClean="0"/>
              <a:t>2) Which is true?</a:t>
            </a:r>
          </a:p>
          <a:p>
            <a:pPr>
              <a:buNone/>
            </a:pPr>
            <a:r>
              <a:rPr lang="en-US" b="1" dirty="0" smtClean="0"/>
              <a:t>  a. There are more than a thousand different kinds of butterflies in the world.</a:t>
            </a:r>
          </a:p>
          <a:p>
            <a:pPr>
              <a:buNone/>
            </a:pPr>
            <a:r>
              <a:rPr lang="en-US" dirty="0" smtClean="0"/>
              <a:t>  b. There is only one kind of butterfly in the world.</a:t>
            </a:r>
          </a:p>
          <a:p>
            <a:pPr>
              <a:buNone/>
            </a:pPr>
            <a:r>
              <a:rPr lang="en-US" dirty="0" smtClean="0"/>
              <a:t>  c. There are less than a thousand different kinds of butterflies in the world.</a:t>
            </a:r>
          </a:p>
          <a:p>
            <a:pPr>
              <a:buNone/>
            </a:pPr>
            <a:r>
              <a:rPr lang="en-US" dirty="0" smtClean="0"/>
              <a:t>  d. There are about a thousand different kinds of butterflies in the world.</a:t>
            </a:r>
          </a:p>
          <a:p>
            <a:pPr>
              <a:buNone/>
            </a:pPr>
            <a:endParaRPr lang="en-US" b="1" dirty="0" smtClean="0"/>
          </a:p>
          <a:p>
            <a:pPr>
              <a:buNone/>
            </a:pPr>
            <a:r>
              <a:rPr lang="en-US" b="1" dirty="0" smtClean="0"/>
              <a:t>3) Select ALL of the things that a butterfly does.</a:t>
            </a:r>
          </a:p>
          <a:p>
            <a:pPr>
              <a:buNone/>
            </a:pPr>
            <a:r>
              <a:rPr lang="en-US" dirty="0" smtClean="0"/>
              <a:t>  </a:t>
            </a:r>
            <a:r>
              <a:rPr lang="en-US" b="1" dirty="0" smtClean="0"/>
              <a:t>a. Drinks nectar from flowers</a:t>
            </a:r>
          </a:p>
          <a:p>
            <a:pPr>
              <a:buNone/>
            </a:pPr>
            <a:r>
              <a:rPr lang="en-US" dirty="0" smtClean="0"/>
              <a:t>  b. Sheds its skin</a:t>
            </a:r>
          </a:p>
          <a:p>
            <a:pPr>
              <a:buNone/>
            </a:pPr>
            <a:r>
              <a:rPr lang="en-US" b="1" dirty="0" smtClean="0"/>
              <a:t>  c. Mates</a:t>
            </a:r>
          </a:p>
          <a:p>
            <a:pPr>
              <a:buNone/>
            </a:pPr>
            <a:r>
              <a:rPr lang="en-US" dirty="0" smtClean="0"/>
              <a:t>  d. Goes through metamorphosis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4) Why does the caterpillar shed its skin?</a:t>
            </a:r>
          </a:p>
          <a:p>
            <a:pPr marL="342900" indent="-342900">
              <a:buNone/>
            </a:pPr>
            <a:r>
              <a:rPr lang="en-US" dirty="0" smtClean="0"/>
              <a:t>  a. It is growing</a:t>
            </a:r>
          </a:p>
          <a:p>
            <a:pPr marL="342900" indent="-342900">
              <a:buNone/>
            </a:pPr>
            <a:r>
              <a:rPr lang="en-US" dirty="0" smtClean="0"/>
              <a:t>  b. It is hungry</a:t>
            </a:r>
          </a:p>
          <a:p>
            <a:pPr marL="342900" indent="-342900">
              <a:buNone/>
            </a:pPr>
            <a:r>
              <a:rPr lang="en-US" dirty="0" smtClean="0"/>
              <a:t>  c. The butterfly is coming.</a:t>
            </a:r>
          </a:p>
          <a:p>
            <a:pPr marL="342900" indent="-342900">
              <a:buNone/>
            </a:pPr>
            <a:r>
              <a:rPr lang="en-US" dirty="0" smtClean="0"/>
              <a:t>  d. To defend itself against predators</a:t>
            </a:r>
          </a:p>
          <a:p>
            <a:pPr marL="342900" indent="-342900">
              <a:buNone/>
            </a:pPr>
            <a:endParaRPr lang="en-US" dirty="0" smtClean="0"/>
          </a:p>
          <a:p>
            <a:pPr>
              <a:buNone/>
            </a:pPr>
            <a:r>
              <a:rPr lang="en-US" b="1" dirty="0" smtClean="0"/>
              <a:t>5) What is the second stage of life for a butterfly?</a:t>
            </a:r>
          </a:p>
          <a:p>
            <a:pPr>
              <a:buNone/>
            </a:pPr>
            <a:r>
              <a:rPr lang="en-US" dirty="0" smtClean="0"/>
              <a:t>  a. Chrysalis</a:t>
            </a:r>
          </a:p>
          <a:p>
            <a:pPr>
              <a:buNone/>
            </a:pPr>
            <a:r>
              <a:rPr lang="en-US" dirty="0" smtClean="0"/>
              <a:t>  b. Butterfly</a:t>
            </a:r>
          </a:p>
          <a:p>
            <a:pPr>
              <a:buNone/>
            </a:pPr>
            <a:r>
              <a:rPr lang="en-US" dirty="0" smtClean="0"/>
              <a:t>  c. Egg</a:t>
            </a:r>
          </a:p>
          <a:p>
            <a:pPr>
              <a:buNone/>
            </a:pPr>
            <a:r>
              <a:rPr lang="en-US" dirty="0" smtClean="0"/>
              <a:t>  d. Larva</a:t>
            </a:r>
          </a:p>
          <a:p>
            <a:endParaRPr lang="en-US" dirty="0" smtClean="0"/>
          </a:p>
          <a:p>
            <a:pPr>
              <a:buNone/>
            </a:pPr>
            <a:r>
              <a:rPr lang="en-US" b="1" dirty="0" smtClean="0"/>
              <a:t>6) Which of the following is NOT true?</a:t>
            </a:r>
          </a:p>
          <a:p>
            <a:pPr>
              <a:buNone/>
            </a:pPr>
            <a:r>
              <a:rPr lang="en-US" dirty="0" smtClean="0"/>
              <a:t>  a. Butterflies must wait until blood drains into their wings before flying.</a:t>
            </a:r>
          </a:p>
          <a:p>
            <a:pPr>
              <a:buNone/>
            </a:pPr>
            <a:r>
              <a:rPr lang="en-US" dirty="0" smtClean="0"/>
              <a:t>  b. The butterfly may shed its skin 8 or 9 times</a:t>
            </a:r>
          </a:p>
          <a:p>
            <a:pPr>
              <a:buNone/>
            </a:pPr>
            <a:r>
              <a:rPr lang="en-US" dirty="0" smtClean="0"/>
              <a:t>  c. Caterpillars turn into a liquid in the chrysalis</a:t>
            </a:r>
          </a:p>
          <a:p>
            <a:pPr>
              <a:buNone/>
            </a:pPr>
            <a:r>
              <a:rPr lang="en-US" dirty="0" smtClean="0"/>
              <a:t>  d. Most butterflies live a short time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4) Why does the caterpillar shed its skin?</a:t>
            </a:r>
          </a:p>
          <a:p>
            <a:pPr marL="342900" indent="-342900">
              <a:buNone/>
            </a:pPr>
            <a:r>
              <a:rPr lang="en-US" dirty="0" smtClean="0"/>
              <a:t> </a:t>
            </a:r>
            <a:r>
              <a:rPr lang="en-US" b="1" dirty="0" smtClean="0"/>
              <a:t> a. It is growing</a:t>
            </a:r>
          </a:p>
          <a:p>
            <a:pPr marL="342900" indent="-342900">
              <a:buNone/>
            </a:pPr>
            <a:r>
              <a:rPr lang="en-US" dirty="0" smtClean="0"/>
              <a:t>  b. It is hungry</a:t>
            </a:r>
          </a:p>
          <a:p>
            <a:pPr marL="342900" indent="-342900">
              <a:buNone/>
            </a:pPr>
            <a:r>
              <a:rPr lang="en-US" dirty="0" smtClean="0"/>
              <a:t>  c. The butterfly is coming.</a:t>
            </a:r>
          </a:p>
          <a:p>
            <a:pPr marL="342900" indent="-342900">
              <a:buNone/>
            </a:pPr>
            <a:r>
              <a:rPr lang="en-US" dirty="0" smtClean="0"/>
              <a:t>  d. To defend itself against predators</a:t>
            </a:r>
          </a:p>
          <a:p>
            <a:pPr marL="342900" indent="-342900">
              <a:buNone/>
            </a:pPr>
            <a:endParaRPr lang="en-US" dirty="0" smtClean="0"/>
          </a:p>
          <a:p>
            <a:pPr>
              <a:buNone/>
            </a:pPr>
            <a:r>
              <a:rPr lang="en-US" b="1" dirty="0" smtClean="0"/>
              <a:t>5) What is the second stage of life for a butterfly?</a:t>
            </a:r>
          </a:p>
          <a:p>
            <a:pPr>
              <a:buNone/>
            </a:pPr>
            <a:r>
              <a:rPr lang="en-US" dirty="0" smtClean="0"/>
              <a:t>  a. Chrysalis</a:t>
            </a:r>
          </a:p>
          <a:p>
            <a:pPr>
              <a:buNone/>
            </a:pPr>
            <a:r>
              <a:rPr lang="en-US" dirty="0" smtClean="0"/>
              <a:t>  b. Butterfly</a:t>
            </a:r>
          </a:p>
          <a:p>
            <a:pPr>
              <a:buNone/>
            </a:pPr>
            <a:r>
              <a:rPr lang="en-US" dirty="0" smtClean="0"/>
              <a:t>  c. Egg</a:t>
            </a:r>
          </a:p>
          <a:p>
            <a:pPr>
              <a:buNone/>
            </a:pPr>
            <a:r>
              <a:rPr lang="en-US" b="1" dirty="0" smtClean="0"/>
              <a:t>  d. Larva</a:t>
            </a:r>
          </a:p>
          <a:p>
            <a:endParaRPr lang="en-US" dirty="0" smtClean="0"/>
          </a:p>
          <a:p>
            <a:pPr>
              <a:buNone/>
            </a:pPr>
            <a:r>
              <a:rPr lang="en-US" b="1" dirty="0" smtClean="0"/>
              <a:t>6) Which of the following is NOT true?</a:t>
            </a:r>
          </a:p>
          <a:p>
            <a:pPr>
              <a:buNone/>
            </a:pPr>
            <a:r>
              <a:rPr lang="en-US" dirty="0" smtClean="0"/>
              <a:t>  a. Butterflies must wait until blood drains into their wings before flying.</a:t>
            </a:r>
          </a:p>
          <a:p>
            <a:pPr>
              <a:buNone/>
            </a:pPr>
            <a:r>
              <a:rPr lang="en-US" b="1" dirty="0" smtClean="0"/>
              <a:t>  b. The butterfly may shed its skin 8 or 9 times</a:t>
            </a:r>
          </a:p>
          <a:p>
            <a:pPr>
              <a:buNone/>
            </a:pPr>
            <a:r>
              <a:rPr lang="en-US" dirty="0" smtClean="0"/>
              <a:t>  c. Caterpillars turn into a liquid in the chrysalis</a:t>
            </a:r>
          </a:p>
          <a:p>
            <a:pPr>
              <a:buNone/>
            </a:pPr>
            <a:r>
              <a:rPr lang="en-US" dirty="0" smtClean="0"/>
              <a:t>  d. Most butterflies live a short time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No:2 </a:t>
            </a:r>
            <a:r>
              <a:rPr lang="en-US" sz="2400" b="1" dirty="0" smtClean="0">
                <a:solidFill>
                  <a:schemeClr val="accent2">
                    <a:lumMod val="75000"/>
                  </a:schemeClr>
                </a:solidFill>
              </a:rPr>
              <a:t>and answer the questions</a:t>
            </a:r>
          </a:p>
          <a:p>
            <a:pPr>
              <a:buNone/>
            </a:pPr>
            <a:endParaRPr lang="en-US" sz="2400" dirty="0" smtClean="0"/>
          </a:p>
          <a:p>
            <a:pPr>
              <a:buNone/>
            </a:pPr>
            <a:r>
              <a:rPr lang="en-US" dirty="0" smtClean="0"/>
              <a:t>   Rainbows are often seen when the sun comes out after or during a rainstorm. Rainbows are caused when sunlight shines through drops of water in the sky at specific angles. When white sunlight enters a raindrop, it exits the raindrop a different color. When light exits lots of different raindrops at different angles, it produces the red, orange, yellow, green, blue, indigo, and violet that you see in a rainbow. Together, these colors are known as the spectrum. These colors can sometimes be seen in waterfalls and fountains as well.</a:t>
            </a:r>
          </a:p>
          <a:p>
            <a:pPr>
              <a:buNone/>
            </a:pPr>
            <a:r>
              <a:rPr lang="en-US" dirty="0" smtClean="0"/>
              <a:t> </a:t>
            </a:r>
          </a:p>
          <a:p>
            <a:pPr>
              <a:buNone/>
            </a:pPr>
            <a:r>
              <a:rPr lang="en-US" dirty="0" smtClean="0"/>
              <a:t>   Did you know that there are double rainbows? In a double rainbow, light reflects twice inside water droplets and forms two arcs. In most double rainbows, the colors of the top arc are opposite from those in the bottom arc. In other words, the order of colors starts with purple on top and ends with the red on bottom. In addition, rainbows sometimes appear as white arcs at night. These rainbows are called moonbows and are so rare that very few people will ever see one. Moonbows are caused by moonlight (rather than sunlight) shining through drops of water.</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Rainbows are often seen _________________</a:t>
            </a:r>
          </a:p>
          <a:p>
            <a:pPr marL="342900" indent="-342900">
              <a:buNone/>
            </a:pPr>
            <a:r>
              <a:rPr lang="en-US" dirty="0" smtClean="0"/>
              <a:t>  a. Before a rainstorm</a:t>
            </a:r>
          </a:p>
          <a:p>
            <a:pPr marL="342900" indent="-342900">
              <a:buNone/>
            </a:pPr>
            <a:r>
              <a:rPr lang="en-US" dirty="0" smtClean="0"/>
              <a:t>  b. When it snows</a:t>
            </a:r>
          </a:p>
          <a:p>
            <a:pPr marL="342900" indent="-342900">
              <a:buNone/>
            </a:pPr>
            <a:r>
              <a:rPr lang="en-US" dirty="0" smtClean="0"/>
              <a:t>  c. After a rainstorm</a:t>
            </a:r>
          </a:p>
          <a:p>
            <a:pPr marL="342900" indent="-342900">
              <a:buNone/>
            </a:pPr>
            <a:r>
              <a:rPr lang="en-US" dirty="0" smtClean="0"/>
              <a:t>  d. After the sun sets at night</a:t>
            </a:r>
          </a:p>
          <a:p>
            <a:pPr marL="342900" indent="-342900">
              <a:buNone/>
            </a:pPr>
            <a:endParaRPr lang="en-US" dirty="0" smtClean="0"/>
          </a:p>
          <a:p>
            <a:pPr>
              <a:buNone/>
            </a:pPr>
            <a:r>
              <a:rPr lang="en-US" b="1" dirty="0" smtClean="0"/>
              <a:t>2) Rainbows are produced when ___________________</a:t>
            </a:r>
          </a:p>
          <a:p>
            <a:pPr>
              <a:buNone/>
            </a:pPr>
            <a:r>
              <a:rPr lang="en-US" dirty="0" smtClean="0"/>
              <a:t>  a. The sun comes out after a storm.</a:t>
            </a:r>
          </a:p>
          <a:p>
            <a:pPr>
              <a:buNone/>
            </a:pPr>
            <a:r>
              <a:rPr lang="en-US" dirty="0" smtClean="0"/>
              <a:t>  b. Light exits many raindrops at different angles.</a:t>
            </a:r>
          </a:p>
          <a:p>
            <a:pPr>
              <a:buNone/>
            </a:pPr>
            <a:r>
              <a:rPr lang="en-US" dirty="0" smtClean="0"/>
              <a:t>  c. The sun causes a rainstorm.</a:t>
            </a:r>
          </a:p>
          <a:p>
            <a:pPr>
              <a:buNone/>
            </a:pPr>
            <a:r>
              <a:rPr lang="en-US" dirty="0" smtClean="0"/>
              <a:t>  d. The spectrum causes a rainstorm.</a:t>
            </a:r>
          </a:p>
          <a:p>
            <a:pPr>
              <a:buNone/>
            </a:pPr>
            <a:endParaRPr lang="en-US" dirty="0" smtClean="0"/>
          </a:p>
          <a:p>
            <a:pPr>
              <a:buNone/>
            </a:pPr>
            <a:r>
              <a:rPr lang="en-US" b="1" dirty="0" smtClean="0"/>
              <a:t>3) What color is NOT in a rainbow?</a:t>
            </a:r>
          </a:p>
          <a:p>
            <a:pPr>
              <a:buNone/>
            </a:pPr>
            <a:r>
              <a:rPr lang="en-US" dirty="0" smtClean="0"/>
              <a:t>  a. Orange</a:t>
            </a:r>
          </a:p>
          <a:p>
            <a:pPr>
              <a:buNone/>
            </a:pPr>
            <a:r>
              <a:rPr lang="en-US" dirty="0" smtClean="0"/>
              <a:t>  b. Indigo</a:t>
            </a:r>
          </a:p>
          <a:p>
            <a:pPr>
              <a:buNone/>
            </a:pPr>
            <a:r>
              <a:rPr lang="en-US" dirty="0" smtClean="0"/>
              <a:t>  c. Yellow</a:t>
            </a:r>
          </a:p>
          <a:p>
            <a:pPr>
              <a:buNone/>
            </a:pPr>
            <a:r>
              <a:rPr lang="en-US" dirty="0" smtClean="0"/>
              <a:t>  d. Pink</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Rainbows are often seen _________________</a:t>
            </a:r>
          </a:p>
          <a:p>
            <a:pPr marL="342900" indent="-342900">
              <a:buNone/>
            </a:pPr>
            <a:r>
              <a:rPr lang="en-US" dirty="0" smtClean="0"/>
              <a:t>  a. Before a rainstorm</a:t>
            </a:r>
          </a:p>
          <a:p>
            <a:pPr marL="342900" indent="-342900">
              <a:buNone/>
            </a:pPr>
            <a:r>
              <a:rPr lang="en-US" dirty="0" smtClean="0"/>
              <a:t>  b. When it snows</a:t>
            </a:r>
          </a:p>
          <a:p>
            <a:pPr marL="342900" indent="-342900">
              <a:buNone/>
            </a:pPr>
            <a:r>
              <a:rPr lang="en-US" dirty="0" smtClean="0"/>
              <a:t>  </a:t>
            </a:r>
            <a:r>
              <a:rPr lang="en-US" b="1" dirty="0" smtClean="0"/>
              <a:t>c. After a rainstorm</a:t>
            </a:r>
          </a:p>
          <a:p>
            <a:pPr marL="342900" indent="-342900">
              <a:buNone/>
            </a:pPr>
            <a:r>
              <a:rPr lang="en-US" dirty="0" smtClean="0"/>
              <a:t>  d. After the sun sets at night</a:t>
            </a:r>
          </a:p>
          <a:p>
            <a:pPr marL="342900" indent="-342900">
              <a:buNone/>
            </a:pPr>
            <a:endParaRPr lang="en-US" dirty="0" smtClean="0"/>
          </a:p>
          <a:p>
            <a:pPr>
              <a:buNone/>
            </a:pPr>
            <a:r>
              <a:rPr lang="en-US" b="1" dirty="0" smtClean="0"/>
              <a:t>2) Rainbows are produced when ___________________</a:t>
            </a:r>
          </a:p>
          <a:p>
            <a:pPr>
              <a:buNone/>
            </a:pPr>
            <a:r>
              <a:rPr lang="en-US" dirty="0" smtClean="0"/>
              <a:t>  a. The sun comes out after a storm.</a:t>
            </a:r>
          </a:p>
          <a:p>
            <a:pPr>
              <a:buNone/>
            </a:pPr>
            <a:r>
              <a:rPr lang="en-US" b="1" dirty="0" smtClean="0"/>
              <a:t>  b. Light exits many raindrops at different angles.</a:t>
            </a:r>
          </a:p>
          <a:p>
            <a:pPr>
              <a:buNone/>
            </a:pPr>
            <a:r>
              <a:rPr lang="en-US" dirty="0" smtClean="0"/>
              <a:t>  c. The sun causes a rainstorm.</a:t>
            </a:r>
          </a:p>
          <a:p>
            <a:pPr>
              <a:buNone/>
            </a:pPr>
            <a:r>
              <a:rPr lang="en-US" dirty="0" smtClean="0"/>
              <a:t>  d. The spectrum causes a rainstorm.</a:t>
            </a:r>
          </a:p>
          <a:p>
            <a:pPr>
              <a:buNone/>
            </a:pPr>
            <a:endParaRPr lang="en-US" dirty="0" smtClean="0"/>
          </a:p>
          <a:p>
            <a:pPr>
              <a:buNone/>
            </a:pPr>
            <a:r>
              <a:rPr lang="en-US" b="1" dirty="0" smtClean="0"/>
              <a:t>3) What color is NOT in a rainbow?</a:t>
            </a:r>
          </a:p>
          <a:p>
            <a:pPr>
              <a:buNone/>
            </a:pPr>
            <a:r>
              <a:rPr lang="en-US" dirty="0" smtClean="0"/>
              <a:t>  a. Orange</a:t>
            </a:r>
          </a:p>
          <a:p>
            <a:pPr>
              <a:buNone/>
            </a:pPr>
            <a:r>
              <a:rPr lang="en-US" dirty="0" smtClean="0"/>
              <a:t>  b. Indigo</a:t>
            </a:r>
          </a:p>
          <a:p>
            <a:pPr>
              <a:buNone/>
            </a:pPr>
            <a:r>
              <a:rPr lang="en-US" dirty="0" smtClean="0"/>
              <a:t>  c. Yellow</a:t>
            </a:r>
          </a:p>
          <a:p>
            <a:pPr>
              <a:buNone/>
            </a:pPr>
            <a:r>
              <a:rPr lang="en-US" b="1" dirty="0" smtClean="0"/>
              <a:t>  d. Pink</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1858</Words>
  <Application>Microsoft Office PowerPoint</Application>
  <PresentationFormat>On-screen Show (4:3)</PresentationFormat>
  <Paragraphs>272</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abc</cp:lastModifiedBy>
  <cp:revision>16</cp:revision>
  <dcterms:created xsi:type="dcterms:W3CDTF">2014-03-04T08:21:20Z</dcterms:created>
  <dcterms:modified xsi:type="dcterms:W3CDTF">2016-03-01T06:56:30Z</dcterms:modified>
</cp:coreProperties>
</file>