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 id="2147483686" r:id="rId3"/>
  </p:sldMasterIdLst>
  <p:notesMasterIdLst>
    <p:notesMasterId r:id="rId18"/>
  </p:notesMasterIdLst>
  <p:handoutMasterIdLst>
    <p:handoutMasterId r:id="rId19"/>
  </p:handoutMasterIdLst>
  <p:sldIdLst>
    <p:sldId id="270" r:id="rId4"/>
    <p:sldId id="269" r:id="rId5"/>
    <p:sldId id="268" r:id="rId6"/>
    <p:sldId id="256" r:id="rId7"/>
    <p:sldId id="257" r:id="rId8"/>
    <p:sldId id="258" r:id="rId9"/>
    <p:sldId id="259" r:id="rId10"/>
    <p:sldId id="260" r:id="rId11"/>
    <p:sldId id="261" r:id="rId12"/>
    <p:sldId id="262" r:id="rId13"/>
    <p:sldId id="263" r:id="rId14"/>
    <p:sldId id="264" r:id="rId15"/>
    <p:sldId id="265"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62522" autoAdjust="0"/>
  </p:normalViewPr>
  <p:slideViewPr>
    <p:cSldViewPr>
      <p:cViewPr varScale="1">
        <p:scale>
          <a:sx n="45" d="100"/>
          <a:sy n="45" d="100"/>
        </p:scale>
        <p:origin x="-21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FE3C6-4C0E-46F3-A290-049037F013E8}" type="datetimeFigureOut">
              <a:rPr lang="en-US" smtClean="0"/>
              <a:pPr/>
              <a:t>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5ED4E4-846F-4FE5-A7A4-3C9A0C88CC4F}" type="slidenum">
              <a:rPr lang="en-US" smtClean="0"/>
              <a:pPr/>
              <a:t>‹#›</a:t>
            </a:fld>
            <a:endParaRPr lang="en-US"/>
          </a:p>
        </p:txBody>
      </p:sp>
    </p:spTree>
    <p:extLst>
      <p:ext uri="{BB962C8B-B14F-4D97-AF65-F5344CB8AC3E}">
        <p14:creationId xmlns:p14="http://schemas.microsoft.com/office/powerpoint/2010/main" val="216603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69EE-EBD9-472B-932D-6033737F647A}" type="datetimeFigureOut">
              <a:rPr lang="en-US" smtClean="0"/>
              <a:pPr/>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AB5D9-F35C-46C6-8CDB-ADBFF6D16D22}" type="slidenum">
              <a:rPr lang="en-US" smtClean="0"/>
              <a:pPr/>
              <a:t>‹#›</a:t>
            </a:fld>
            <a:endParaRPr lang="en-US"/>
          </a:p>
        </p:txBody>
      </p:sp>
    </p:spTree>
    <p:extLst>
      <p:ext uri="{BB962C8B-B14F-4D97-AF65-F5344CB8AC3E}">
        <p14:creationId xmlns:p14="http://schemas.microsoft.com/office/powerpoint/2010/main" val="358498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operator is watching television.</a:t>
            </a:r>
          </a:p>
          <a:p>
            <a:r>
              <a:rPr lang="en-US" sz="1200" b="0" i="0" kern="1200" dirty="0" smtClean="0">
                <a:solidFill>
                  <a:schemeClr val="tx1"/>
                </a:solidFill>
                <a:latin typeface="+mn-lt"/>
                <a:ea typeface="+mn-ea"/>
                <a:cs typeface="+mn-cs"/>
              </a:rPr>
              <a:t>The operator is bareheaded.</a:t>
            </a:r>
          </a:p>
          <a:p>
            <a:r>
              <a:rPr lang="en-US" sz="1200" b="0" i="0" kern="1200" dirty="0" smtClean="0">
                <a:solidFill>
                  <a:schemeClr val="tx1"/>
                </a:solidFill>
                <a:latin typeface="+mn-lt"/>
                <a:ea typeface="+mn-ea"/>
                <a:cs typeface="+mn-cs"/>
              </a:rPr>
              <a:t>The operator is not wearing gloves.</a:t>
            </a:r>
          </a:p>
          <a:p>
            <a:r>
              <a:rPr lang="en-US" sz="1200" b="1" i="0" kern="1200" dirty="0" smtClean="0">
                <a:solidFill>
                  <a:schemeClr val="tx1"/>
                </a:solidFill>
                <a:latin typeface="+mn-lt"/>
                <a:ea typeface="+mn-ea"/>
                <a:cs typeface="+mn-cs"/>
              </a:rPr>
              <a:t>The operator is checking something on the screen.</a:t>
            </a:r>
            <a:r>
              <a:rPr lang="en-US" sz="1200" b="0" i="0" kern="1200" dirty="0" smtClean="0">
                <a:solidFill>
                  <a:schemeClr val="tx1"/>
                </a:solidFill>
                <a:latin typeface="+mn-lt"/>
                <a:ea typeface="+mn-ea"/>
                <a:cs typeface="+mn-cs"/>
              </a:rPr>
              <a:t> -- CORRECT</a:t>
            </a:r>
          </a:p>
          <a:p>
            <a:endParaRPr lang="en-US" sz="660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362AB5D9-F35C-46C6-8CDB-ADBFF6D16D2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Inside the </a:t>
            </a:r>
            <a:r>
              <a:rPr lang="en-US" sz="1200" b="0" i="0" kern="1200" dirty="0" smtClean="0">
                <a:solidFill>
                  <a:schemeClr val="tx1"/>
                </a:solidFill>
                <a:latin typeface="+mn-lt"/>
                <a:ea typeface="+mn-ea"/>
                <a:cs typeface="+mn-cs"/>
              </a:rPr>
              <a:t>car:-</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The driver has both hands on the steering wheel.</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car is a </a:t>
            </a:r>
            <a:r>
              <a:rPr lang="en-US" sz="1200" b="0" i="0" kern="1200" dirty="0" err="1" smtClean="0">
                <a:solidFill>
                  <a:schemeClr val="tx1"/>
                </a:solidFill>
                <a:latin typeface="+mn-lt"/>
                <a:ea typeface="+mn-ea"/>
                <a:cs typeface="+mn-cs"/>
              </a:rPr>
              <a:t>righthand</a:t>
            </a:r>
            <a:r>
              <a:rPr lang="en-US" sz="1200" b="0" i="0" kern="1200" dirty="0" smtClean="0">
                <a:solidFill>
                  <a:schemeClr val="tx1"/>
                </a:solidFill>
                <a:latin typeface="+mn-lt"/>
                <a:ea typeface="+mn-ea"/>
                <a:cs typeface="+mn-cs"/>
              </a:rPr>
              <a:t> drive model.</a:t>
            </a:r>
          </a:p>
          <a:p>
            <a:r>
              <a:rPr lang="en-US" sz="1200" b="0" i="0" kern="1200" dirty="0" smtClean="0">
                <a:solidFill>
                  <a:schemeClr val="tx1"/>
                </a:solidFill>
                <a:latin typeface="+mn-lt"/>
                <a:ea typeface="+mn-ea"/>
                <a:cs typeface="+mn-cs"/>
              </a:rPr>
              <a:t>The passenger is pointing a hand towards the right.</a:t>
            </a:r>
          </a:p>
          <a:p>
            <a:r>
              <a:rPr lang="en-US" sz="1200" b="0" i="0" kern="1200" dirty="0" smtClean="0">
                <a:solidFill>
                  <a:schemeClr val="tx1"/>
                </a:solidFill>
                <a:latin typeface="+mn-lt"/>
                <a:ea typeface="+mn-ea"/>
                <a:cs typeface="+mn-cs"/>
              </a:rPr>
              <a:t>The driver is wearing an orange top.</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The </a:t>
            </a:r>
            <a:r>
              <a:rPr lang="en-US" sz="1200" b="1" i="0" kern="1200" dirty="0" err="1" smtClean="0">
                <a:solidFill>
                  <a:schemeClr val="tx1"/>
                </a:solidFill>
                <a:latin typeface="+mn-lt"/>
                <a:ea typeface="+mn-ea"/>
                <a:cs typeface="+mn-cs"/>
              </a:rPr>
              <a:t>tiler</a:t>
            </a:r>
            <a:r>
              <a:rPr lang="en-US" sz="1200" b="1" i="0" kern="1200" dirty="0" smtClean="0">
                <a:solidFill>
                  <a:schemeClr val="tx1"/>
                </a:solidFill>
                <a:latin typeface="+mn-lt"/>
                <a:ea typeface="+mn-ea"/>
                <a:cs typeface="+mn-cs"/>
              </a:rPr>
              <a:t> is kneeling on the floor. </a:t>
            </a:r>
            <a:r>
              <a:rPr lang="en-US" sz="1200" b="0" i="0" kern="1200" dirty="0" smtClean="0">
                <a:solidFill>
                  <a:schemeClr val="tx1"/>
                </a:solidFill>
                <a:latin typeface="+mn-lt"/>
                <a:ea typeface="+mn-ea"/>
                <a:cs typeface="+mn-cs"/>
              </a:rPr>
              <a:t>-- CORRECT</a:t>
            </a:r>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tiler</a:t>
            </a:r>
            <a:r>
              <a:rPr lang="en-US" sz="1200" b="0" i="0" kern="1200" dirty="0" smtClean="0">
                <a:solidFill>
                  <a:schemeClr val="tx1"/>
                </a:solidFill>
                <a:latin typeface="+mn-lt"/>
                <a:ea typeface="+mn-ea"/>
                <a:cs typeface="+mn-cs"/>
              </a:rPr>
              <a:t> is working with both hands.</a:t>
            </a:r>
          </a:p>
          <a:p>
            <a:r>
              <a:rPr lang="en-US" sz="1200" b="0" i="0" kern="1200" dirty="0" smtClean="0">
                <a:solidFill>
                  <a:schemeClr val="tx1"/>
                </a:solidFill>
                <a:latin typeface="+mn-lt"/>
                <a:ea typeface="+mn-ea"/>
                <a:cs typeface="+mn-cs"/>
              </a:rPr>
              <a:t>There is a hammer lying on the tiles.</a:t>
            </a:r>
          </a:p>
          <a:p>
            <a:r>
              <a:rPr lang="en-US" sz="1200" b="0" i="0" kern="1200" dirty="0" smtClean="0">
                <a:solidFill>
                  <a:schemeClr val="tx1"/>
                </a:solidFill>
                <a:latin typeface="+mn-lt"/>
                <a:ea typeface="+mn-ea"/>
                <a:cs typeface="+mn-cs"/>
              </a:rPr>
              <a:t>The bath in the picture is not supported.</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Meat packing</a:t>
            </a:r>
          </a:p>
          <a:p>
            <a:r>
              <a:rPr lang="en-US" sz="1200" b="0" i="0" kern="1200" dirty="0" smtClean="0">
                <a:solidFill>
                  <a:schemeClr val="tx1"/>
                </a:solidFill>
                <a:latin typeface="+mn-lt"/>
                <a:ea typeface="+mn-ea"/>
                <a:cs typeface="+mn-cs"/>
              </a:rPr>
              <a:t>Both men are wearing white caps.</a:t>
            </a:r>
          </a:p>
          <a:p>
            <a:r>
              <a:rPr lang="en-US" sz="1200" b="1" i="0" kern="1200" dirty="0" smtClean="0">
                <a:solidFill>
                  <a:schemeClr val="tx1"/>
                </a:solidFill>
                <a:latin typeface="+mn-lt"/>
                <a:ea typeface="+mn-ea"/>
                <a:cs typeface="+mn-cs"/>
              </a:rPr>
              <a:t>You can see many carcasses hanging on a rail.</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Both men are dressed in blue overalls.</a:t>
            </a:r>
          </a:p>
          <a:p>
            <a:r>
              <a:rPr lang="en-US" sz="1200" b="0" i="0" kern="1200" dirty="0" smtClean="0">
                <a:solidFill>
                  <a:schemeClr val="tx1"/>
                </a:solidFill>
                <a:latin typeface="+mn-lt"/>
                <a:ea typeface="+mn-ea"/>
                <a:cs typeface="+mn-cs"/>
              </a:rPr>
              <a:t>One man is reading a book to the other man.</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You can see grooves in the tile adhesive.</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tiler</a:t>
            </a:r>
            <a:r>
              <a:rPr lang="en-US" sz="1200" b="0" i="0" kern="1200" dirty="0" smtClean="0">
                <a:solidFill>
                  <a:schemeClr val="tx1"/>
                </a:solidFill>
                <a:latin typeface="+mn-lt"/>
                <a:ea typeface="+mn-ea"/>
                <a:cs typeface="+mn-cs"/>
              </a:rPr>
              <a:t> is scraping one of the tiles.</a:t>
            </a:r>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tiler</a:t>
            </a:r>
            <a:r>
              <a:rPr lang="en-US" sz="1200" b="0" i="0" kern="1200" dirty="0" smtClean="0">
                <a:solidFill>
                  <a:schemeClr val="tx1"/>
                </a:solidFill>
                <a:latin typeface="+mn-lt"/>
                <a:ea typeface="+mn-ea"/>
                <a:cs typeface="+mn-cs"/>
              </a:rPr>
              <a:t> is cutting one of the tiles.</a:t>
            </a:r>
          </a:p>
          <a:p>
            <a:r>
              <a:rPr lang="en-US" sz="1200" b="0" i="0" kern="1200" dirty="0" smtClean="0">
                <a:solidFill>
                  <a:schemeClr val="tx1"/>
                </a:solidFill>
                <a:latin typeface="+mn-lt"/>
                <a:ea typeface="+mn-ea"/>
                <a:cs typeface="+mn-cs"/>
              </a:rPr>
              <a:t>The tiles do not lie in a straight line.</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There are only three people wearing masks.</a:t>
            </a:r>
          </a:p>
          <a:p>
            <a:r>
              <a:rPr lang="en-US" sz="1200" b="1" i="0" kern="1200" dirty="0" smtClean="0">
                <a:solidFill>
                  <a:schemeClr val="tx1"/>
                </a:solidFill>
                <a:latin typeface="+mn-lt"/>
                <a:ea typeface="+mn-ea"/>
                <a:cs typeface="+mn-cs"/>
              </a:rPr>
              <a:t>Everyone in the theatre is wearing a mask.</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person on the left is using a computer.</a:t>
            </a:r>
          </a:p>
          <a:p>
            <a:r>
              <a:rPr lang="en-US" sz="1200" b="0" i="0" kern="1200" dirty="0" smtClean="0">
                <a:solidFill>
                  <a:schemeClr val="tx1"/>
                </a:solidFill>
                <a:latin typeface="+mn-lt"/>
                <a:ea typeface="+mn-ea"/>
                <a:cs typeface="+mn-cs"/>
              </a:rPr>
              <a:t>Everyone is wearing white uniforms.</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shopper can be seen going down the escalator.</a:t>
            </a:r>
          </a:p>
          <a:p>
            <a:r>
              <a:rPr lang="en-US" sz="1200" b="1" i="0" kern="1200" dirty="0" smtClean="0">
                <a:solidFill>
                  <a:schemeClr val="tx1"/>
                </a:solidFill>
                <a:latin typeface="+mn-lt"/>
                <a:ea typeface="+mn-ea"/>
                <a:cs typeface="+mn-cs"/>
              </a:rPr>
              <a:t>One shopper is seen going up the escalator.</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There are no new books for sale on the shelves.</a:t>
            </a:r>
          </a:p>
          <a:p>
            <a:r>
              <a:rPr lang="en-US" sz="1200" b="0" i="0" kern="1200" dirty="0" smtClean="0">
                <a:solidFill>
                  <a:schemeClr val="tx1"/>
                </a:solidFill>
                <a:latin typeface="+mn-lt"/>
                <a:ea typeface="+mn-ea"/>
                <a:cs typeface="+mn-cs"/>
              </a:rPr>
              <a:t>Everyone is seen holding a book.</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0" kern="1200" dirty="0" smtClean="0">
                <a:solidFill>
                  <a:schemeClr val="tx1"/>
                </a:solidFill>
                <a:latin typeface="+mn-lt"/>
                <a:ea typeface="+mn-ea"/>
                <a:cs typeface="+mn-cs"/>
              </a:rPr>
              <a:t>woman is crying.</a:t>
            </a:r>
          </a:p>
          <a:p>
            <a:r>
              <a:rPr lang="en-US" sz="1200" b="0" i="0" kern="1200" dirty="0" smtClean="0">
                <a:solidFill>
                  <a:schemeClr val="tx1"/>
                </a:solidFill>
                <a:latin typeface="+mn-lt"/>
                <a:ea typeface="+mn-ea"/>
                <a:cs typeface="+mn-cs"/>
              </a:rPr>
              <a:t>The man is throwing a shoe on the floor.</a:t>
            </a:r>
          </a:p>
          <a:p>
            <a:r>
              <a:rPr lang="en-US" sz="1200" b="0" i="0" kern="1200" dirty="0" smtClean="0">
                <a:solidFill>
                  <a:schemeClr val="tx1"/>
                </a:solidFill>
                <a:latin typeface="+mn-lt"/>
                <a:ea typeface="+mn-ea"/>
                <a:cs typeface="+mn-cs"/>
              </a:rPr>
              <a:t>The child is looking at the ceiling.</a:t>
            </a:r>
          </a:p>
          <a:p>
            <a:r>
              <a:rPr lang="en-US" sz="1200" b="1" i="0" kern="1200" dirty="0" smtClean="0">
                <a:solidFill>
                  <a:schemeClr val="tx1"/>
                </a:solidFill>
                <a:latin typeface="+mn-lt"/>
                <a:ea typeface="+mn-ea"/>
                <a:cs typeface="+mn-cs"/>
              </a:rPr>
              <a:t>The man is holding a shoe in his right hand.</a:t>
            </a:r>
            <a:r>
              <a:rPr lang="en-US" sz="1200" b="0" i="0" kern="1200" dirty="0" smtClean="0">
                <a:solidFill>
                  <a:schemeClr val="tx1"/>
                </a:solidFill>
                <a:latin typeface="+mn-lt"/>
                <a:ea typeface="+mn-ea"/>
                <a:cs typeface="+mn-cs"/>
              </a:rPr>
              <a:t> -- CORRECT</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Nobody </a:t>
            </a:r>
            <a:r>
              <a:rPr lang="en-US" sz="1200" b="0" i="0" kern="1200" dirty="0" smtClean="0">
                <a:solidFill>
                  <a:schemeClr val="tx1"/>
                </a:solidFill>
                <a:latin typeface="+mn-lt"/>
                <a:ea typeface="+mn-ea"/>
                <a:cs typeface="+mn-cs"/>
              </a:rPr>
              <a:t>is using the stairs.</a:t>
            </a:r>
          </a:p>
          <a:p>
            <a:r>
              <a:rPr lang="en-US" sz="1200" b="1" i="0" kern="1200" dirty="0" smtClean="0">
                <a:solidFill>
                  <a:schemeClr val="tx1"/>
                </a:solidFill>
                <a:latin typeface="+mn-lt"/>
                <a:ea typeface="+mn-ea"/>
                <a:cs typeface="+mn-cs"/>
              </a:rPr>
              <a:t>You can go up and down to the floors by escalator.</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stairway is painted white.</a:t>
            </a:r>
          </a:p>
          <a:p>
            <a:r>
              <a:rPr lang="en-US" sz="1200" b="0" i="0" kern="1200" dirty="0" smtClean="0">
                <a:solidFill>
                  <a:schemeClr val="tx1"/>
                </a:solidFill>
                <a:latin typeface="+mn-lt"/>
                <a:ea typeface="+mn-ea"/>
                <a:cs typeface="+mn-cs"/>
              </a:rPr>
              <a:t>The floors are all </a:t>
            </a:r>
            <a:r>
              <a:rPr lang="en-US" sz="1200" b="0" i="0" kern="1200" dirty="0" err="1" smtClean="0">
                <a:solidFill>
                  <a:schemeClr val="tx1"/>
                </a:solidFill>
                <a:latin typeface="+mn-lt"/>
                <a:ea typeface="+mn-ea"/>
                <a:cs typeface="+mn-cs"/>
              </a:rPr>
              <a:t>coloured</a:t>
            </a:r>
            <a:r>
              <a:rPr lang="en-US" sz="1200" b="0" i="0" kern="1200" dirty="0" smtClean="0">
                <a:solidFill>
                  <a:schemeClr val="tx1"/>
                </a:solidFill>
                <a:latin typeface="+mn-lt"/>
                <a:ea typeface="+mn-ea"/>
                <a:cs typeface="+mn-cs"/>
              </a:rPr>
              <a:t> green</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outerShdw blurRad="38100" dist="38100" dir="2700000" algn="tl">
                    <a:srgbClr val="000000">
                      <a:alpha val="43137"/>
                    </a:srgbClr>
                  </a:outerShdw>
                </a:effectLst>
                <a:latin typeface="+mn-lt"/>
                <a:ea typeface="+mn-ea"/>
                <a:cs typeface="+mn-cs"/>
              </a:rPr>
              <a:t>The warehouse.:-</a:t>
            </a:r>
          </a:p>
          <a:p>
            <a:r>
              <a:rPr lang="en-US" sz="1200" b="0" i="0" kern="1200" dirty="0" smtClean="0">
                <a:solidFill>
                  <a:schemeClr val="tx1"/>
                </a:solidFill>
                <a:latin typeface="+mn-lt"/>
                <a:ea typeface="+mn-ea"/>
                <a:cs typeface="+mn-cs"/>
              </a:rPr>
              <a:t>There </a:t>
            </a:r>
            <a:r>
              <a:rPr lang="en-US" sz="1200" b="0" i="0" kern="1200" dirty="0" smtClean="0">
                <a:solidFill>
                  <a:schemeClr val="tx1"/>
                </a:solidFill>
                <a:latin typeface="+mn-lt"/>
                <a:ea typeface="+mn-ea"/>
                <a:cs typeface="+mn-cs"/>
              </a:rPr>
              <a:t>are only two people in the picture.</a:t>
            </a:r>
          </a:p>
          <a:p>
            <a:r>
              <a:rPr lang="en-US" sz="1200" b="0" i="0" kern="1200" dirty="0" smtClean="0">
                <a:solidFill>
                  <a:schemeClr val="tx1"/>
                </a:solidFill>
                <a:latin typeface="+mn-lt"/>
                <a:ea typeface="+mn-ea"/>
                <a:cs typeface="+mn-cs"/>
              </a:rPr>
              <a:t>The overhead lighting isn't working.</a:t>
            </a:r>
          </a:p>
          <a:p>
            <a:r>
              <a:rPr lang="en-US" sz="1200" b="1" i="0" kern="1200" dirty="0" smtClean="0">
                <a:solidFill>
                  <a:schemeClr val="tx1"/>
                </a:solidFill>
                <a:latin typeface="+mn-lt"/>
                <a:ea typeface="+mn-ea"/>
                <a:cs typeface="+mn-cs"/>
              </a:rPr>
              <a:t>All the boxes are rectangular in shape.</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man nearest the camera is wearing shorts.</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11" name="TextBox 10"/>
          <p:cNvSpPr txBox="1"/>
          <p:nvPr userDrawn="1"/>
        </p:nvSpPr>
        <p:spPr>
          <a:xfrm>
            <a:off x="1066408" y="0"/>
            <a:ext cx="2857520" cy="369332"/>
          </a:xfrm>
          <a:prstGeom prst="rect">
            <a:avLst/>
          </a:prstGeom>
          <a:noFill/>
        </p:spPr>
        <p:txBody>
          <a:bodyPr wrap="square" rtlCol="0">
            <a:spAutoFit/>
          </a:bodyPr>
          <a:lstStyle/>
          <a:p>
            <a:r>
              <a:rPr lang="en-US" sz="1800" b="1" dirty="0" smtClean="0">
                <a:solidFill>
                  <a:schemeClr val="bg1"/>
                </a:solidFill>
              </a:rPr>
              <a:t>TOEIC</a:t>
            </a:r>
            <a:endParaRPr lang="en-US" sz="1800" b="1" dirty="0">
              <a:solidFill>
                <a:schemeClr val="bg1"/>
              </a:solidFill>
            </a:endParaRP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24328" y="-382325"/>
            <a:ext cx="1152000" cy="1152000"/>
          </a:xfrm>
          <a:prstGeom prst="rect">
            <a:avLst/>
          </a:prstGeom>
        </p:spPr>
      </p:pic>
      <p:sp>
        <p:nvSpPr>
          <p:cNvPr id="13" name="Rectangle 7"/>
          <p:cNvSpPr>
            <a:spLocks noChangeArrowheads="1"/>
          </p:cNvSpPr>
          <p:nvPr userDrawn="1"/>
        </p:nvSpPr>
        <p:spPr bwMode="auto">
          <a:xfrm rot="10800000" flipV="1">
            <a:off x="5580112" y="6581273"/>
            <a:ext cx="3214710" cy="169277"/>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100" b="0" dirty="0">
                <a:solidFill>
                  <a:srgbClr val="FFFFFF"/>
                </a:solidFill>
              </a:rPr>
              <a:t>© </a:t>
            </a:r>
            <a:r>
              <a:rPr lang="en-US" sz="1100" b="0" dirty="0" smtClean="0">
                <a:solidFill>
                  <a:srgbClr val="FFFFFF"/>
                </a:solidFill>
              </a:rPr>
              <a:t>2016</a:t>
            </a:r>
            <a:r>
              <a:rPr lang="en-US" sz="1100" b="0" baseline="0" dirty="0" smtClean="0">
                <a:solidFill>
                  <a:srgbClr val="FFFFFF"/>
                </a:solidFill>
              </a:rPr>
              <a:t>  albert-learning</a:t>
            </a:r>
            <a:r>
              <a:rPr lang="en-US" sz="1100" b="0" dirty="0" smtClean="0">
                <a:solidFill>
                  <a:srgbClr val="FFFFFF"/>
                </a:solidFill>
              </a:rPr>
              <a:t>.com</a:t>
            </a:r>
            <a:endParaRPr lang="en-US" sz="1100" b="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5"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a:p>
            <a:pPr lvl="0"/>
            <a:endParaRPr lang="en-GB" dirty="0" smtClean="0"/>
          </a:p>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
        <p:nvSpPr>
          <p:cNvPr id="12" name="TextBox 11"/>
          <p:cNvSpPr txBox="1"/>
          <p:nvPr userDrawn="1"/>
        </p:nvSpPr>
        <p:spPr>
          <a:xfrm>
            <a:off x="500034" y="2000240"/>
            <a:ext cx="8143932" cy="2585323"/>
          </a:xfrm>
          <a:prstGeom prst="rect">
            <a:avLst/>
          </a:prstGeom>
          <a:noFill/>
        </p:spPr>
        <p:txBody>
          <a:bodyPr wrap="square" rtlCol="0">
            <a:spAutoFit/>
          </a:bodyPr>
          <a:lstStyle/>
          <a:p>
            <a:r>
              <a:rPr lang="en-US" sz="5400" b="1" dirty="0" smtClean="0">
                <a:solidFill>
                  <a:schemeClr val="accent6">
                    <a:lumMod val="60000"/>
                    <a:lumOff val="40000"/>
                  </a:schemeClr>
                </a:solidFill>
                <a:latin typeface="Courier New" pitchFamily="49" charset="0"/>
                <a:cs typeface="Courier New" pitchFamily="49" charset="0"/>
              </a:rPr>
              <a:t>Listen</a:t>
            </a:r>
            <a:r>
              <a:rPr lang="en-US" sz="5400" b="1" baseline="0" dirty="0" smtClean="0">
                <a:solidFill>
                  <a:schemeClr val="accent6">
                    <a:lumMod val="60000"/>
                    <a:lumOff val="40000"/>
                  </a:schemeClr>
                </a:solidFill>
                <a:latin typeface="Courier New" pitchFamily="49" charset="0"/>
                <a:cs typeface="Courier New" pitchFamily="49" charset="0"/>
              </a:rPr>
              <a:t> and choose the best answer to the Question</a:t>
            </a:r>
            <a:endParaRPr lang="en-US" sz="5400" b="1" dirty="0">
              <a:solidFill>
                <a:schemeClr val="accent6">
                  <a:lumMod val="60000"/>
                  <a:lumOff val="40000"/>
                </a:schemeClr>
              </a:solidFill>
              <a:latin typeface="Courier New" pitchFamily="49" charset="0"/>
              <a:cs typeface="Courier New" pitchFamily="49"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40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file:///D:\TOEIC-%20Ramesh\PQ%20Ex%208\PQ%20Ex%208.2.mp3" TargetMode="External"/><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izxfWjreg2Q/T1zHGM3i6vI/AAAAAAAAAc4/uNuqRe72YD8/s1600/toeic+exam.png"/>
          <p:cNvPicPr>
            <a:picLocks noChangeAspect="1" noChangeArrowheads="1"/>
          </p:cNvPicPr>
          <p:nvPr/>
        </p:nvPicPr>
        <p:blipFill>
          <a:blip r:embed="rId2" cstate="print"/>
          <a:srcRect/>
          <a:stretch>
            <a:fillRect/>
          </a:stretch>
        </p:blipFill>
        <p:spPr bwMode="auto">
          <a:xfrm>
            <a:off x="2209800" y="990600"/>
            <a:ext cx="4968552" cy="3116372"/>
          </a:xfrm>
          <a:prstGeom prst="rect">
            <a:avLst/>
          </a:prstGeom>
          <a:noFill/>
        </p:spPr>
      </p:pic>
      <p:sp>
        <p:nvSpPr>
          <p:cNvPr id="4" name="Subtitle 2"/>
          <p:cNvSpPr txBox="1">
            <a:spLocks/>
          </p:cNvSpPr>
          <p:nvPr/>
        </p:nvSpPr>
        <p:spPr>
          <a:xfrm>
            <a:off x="642910" y="4005064"/>
            <a:ext cx="8001056" cy="18573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marL="0" indent="0">
              <a:buNone/>
            </a:pPr>
            <a:endParaRPr lang="en-US" dirty="0" smtClean="0"/>
          </a:p>
          <a:p>
            <a:pPr marL="0" indent="0">
              <a:buNone/>
            </a:pPr>
            <a:r>
              <a:rPr lang="en-US" sz="4000" dirty="0" smtClean="0">
                <a:solidFill>
                  <a:schemeClr val="accent6">
                    <a:lumMod val="50000"/>
                  </a:schemeClr>
                </a:solidFill>
              </a:rPr>
              <a:t>         PHOTO  QUESTIONS</a:t>
            </a:r>
          </a:p>
          <a:p>
            <a:pPr marL="0" indent="0">
              <a:buNone/>
            </a:pPr>
            <a:r>
              <a:rPr lang="en-US" sz="4000" dirty="0" smtClean="0">
                <a:solidFill>
                  <a:schemeClr val="accent6">
                    <a:lumMod val="50000"/>
                  </a:schemeClr>
                </a:solidFill>
              </a:rPr>
              <a:t>LISTENING COMPREHENSION</a:t>
            </a:r>
          </a:p>
          <a:p>
            <a:pPr marL="0" indent="0">
              <a:buNone/>
            </a:pPr>
            <a:endParaRPr lang="en-US" sz="4000" dirty="0" smtClean="0">
              <a:solidFill>
                <a:schemeClr val="accent6">
                  <a:lumMod val="50000"/>
                </a:schemeClr>
              </a:solidFill>
            </a:endParaRPr>
          </a:p>
          <a:p>
            <a:pPr marL="0" indent="0">
              <a:buNone/>
            </a:pPr>
            <a:endParaRPr lang="en-US" sz="4000" dirty="0" smtClean="0">
              <a:solidFill>
                <a:schemeClr val="accent6">
                  <a:lumMod val="50000"/>
                </a:schemeClr>
              </a:solidFill>
            </a:endParaRPr>
          </a:p>
        </p:txBody>
      </p:sp>
      <p:sp>
        <p:nvSpPr>
          <p:cNvPr id="5" name="TextBox 4"/>
          <p:cNvSpPr txBox="1"/>
          <p:nvPr/>
        </p:nvSpPr>
        <p:spPr>
          <a:xfrm>
            <a:off x="2143108" y="5857892"/>
            <a:ext cx="5000660" cy="369332"/>
          </a:xfrm>
          <a:prstGeom prst="rect">
            <a:avLst/>
          </a:prstGeom>
          <a:noFill/>
        </p:spPr>
        <p:txBody>
          <a:bodyPr wrap="square" rtlCol="0">
            <a:spAutoFit/>
          </a:bodyPr>
          <a:lstStyle/>
          <a:p>
            <a:r>
              <a:rPr lang="en-US" dirty="0" smtClean="0"/>
              <a:t>Photo Questions Exercise  No.8 of  ‘1  to  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1547664" y="1484784"/>
            <a:ext cx="6048672" cy="4032448"/>
          </a:xfrm>
          <a:prstGeom prst="rect">
            <a:avLst/>
          </a:prstGeom>
          <a:ln>
            <a:noFill/>
          </a:ln>
          <a:effectLst>
            <a:softEdge rad="112500"/>
          </a:effectLst>
        </p:spPr>
      </p:pic>
      <p:pic>
        <p:nvPicPr>
          <p:cNvPr id="4"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srcRect/>
          <a:stretch>
            <a:fillRect/>
          </a:stretch>
        </p:blipFill>
        <p:spPr bwMode="auto">
          <a:xfrm>
            <a:off x="1475656" y="1484784"/>
            <a:ext cx="6048672" cy="4032448"/>
          </a:xfrm>
          <a:prstGeom prst="rect">
            <a:avLst/>
          </a:prstGeom>
          <a:ln>
            <a:noFill/>
          </a:ln>
          <a:effectLst>
            <a:softEdge rad="112500"/>
          </a:effectLst>
        </p:spPr>
      </p:pic>
      <p:pic>
        <p:nvPicPr>
          <p:cNvPr id="4"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srcRect/>
          <a:stretch>
            <a:fillRect/>
          </a:stretch>
        </p:blipFill>
        <p:spPr bwMode="auto">
          <a:xfrm>
            <a:off x="1319854" y="1484784"/>
            <a:ext cx="6070668" cy="4032448"/>
          </a:xfrm>
          <a:prstGeom prst="rect">
            <a:avLst/>
          </a:prstGeom>
          <a:ln>
            <a:noFill/>
          </a:ln>
          <a:effectLst>
            <a:softEdge rad="112500"/>
          </a:effectLst>
        </p:spPr>
      </p:pic>
      <p:pic>
        <p:nvPicPr>
          <p:cNvPr id="4"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srcRect/>
          <a:stretch>
            <a:fillRect/>
          </a:stretch>
        </p:blipFill>
        <p:spPr bwMode="auto">
          <a:xfrm>
            <a:off x="1547664" y="1484784"/>
            <a:ext cx="5760640" cy="3960439"/>
          </a:xfrm>
          <a:prstGeom prst="rect">
            <a:avLst/>
          </a:prstGeom>
          <a:ln>
            <a:noFill/>
          </a:ln>
          <a:effectLst>
            <a:softEdge rad="112500"/>
          </a:effectLst>
        </p:spPr>
      </p:pic>
      <p:pic>
        <p:nvPicPr>
          <p:cNvPr id="4"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1500174"/>
            <a:ext cx="8072494" cy="4524315"/>
          </a:xfrm>
          <a:prstGeom prst="rect">
            <a:avLst/>
          </a:prstGeom>
          <a:noFill/>
        </p:spPr>
        <p:txBody>
          <a:bodyPr wrap="square" rtlCol="0">
            <a:spAutoFit/>
          </a:bodyPr>
          <a:lstStyle/>
          <a:p>
            <a:pPr algn="ctr"/>
            <a:r>
              <a:rPr lang="en-US" sz="3600" dirty="0" smtClean="0"/>
              <a:t>End of Photo Questions Exercise No.8</a:t>
            </a:r>
          </a:p>
          <a:p>
            <a:pPr algn="ctr"/>
            <a:endParaRPr lang="en-US" sz="3600" dirty="0" smtClean="0"/>
          </a:p>
          <a:p>
            <a:pPr algn="ctr"/>
            <a:r>
              <a:rPr lang="en-US" sz="3600" dirty="0" smtClean="0"/>
              <a:t>of</a:t>
            </a:r>
          </a:p>
          <a:p>
            <a:pPr algn="ctr"/>
            <a:endParaRPr lang="en-US" sz="3600" dirty="0" smtClean="0"/>
          </a:p>
          <a:p>
            <a:pPr algn="ctr"/>
            <a:r>
              <a:rPr lang="en-US" sz="3600" dirty="0" smtClean="0"/>
              <a:t>1 to 10</a:t>
            </a:r>
          </a:p>
          <a:p>
            <a:pPr algn="ctr"/>
            <a:endParaRPr lang="en-US" sz="3600" dirty="0" smtClean="0"/>
          </a:p>
          <a:p>
            <a:pPr algn="ctr"/>
            <a:endParaRPr lang="en-US" sz="3600" dirty="0" smtClean="0"/>
          </a:p>
          <a:p>
            <a:pPr algn="ctr"/>
            <a:endParaRPr lang="en-US" sz="3600" dirty="0" smtClean="0"/>
          </a:p>
        </p:txBody>
      </p:sp>
      <p:sp>
        <p:nvSpPr>
          <p:cNvPr id="4" name="TextBox 3"/>
          <p:cNvSpPr txBox="1"/>
          <p:nvPr/>
        </p:nvSpPr>
        <p:spPr>
          <a:xfrm>
            <a:off x="1357290" y="3933056"/>
            <a:ext cx="6357982" cy="1323439"/>
          </a:xfrm>
          <a:prstGeom prst="rect">
            <a:avLst/>
          </a:prstGeom>
          <a:noFill/>
        </p:spPr>
        <p:txBody>
          <a:bodyPr wrap="square" rtlCol="0">
            <a:spAutoFit/>
          </a:bodyPr>
          <a:lstStyle/>
          <a:p>
            <a:pPr algn="ctr"/>
            <a:endParaRPr lang="en-US" sz="4000" b="1" i="1" dirty="0" smtClean="0"/>
          </a:p>
          <a:p>
            <a:pPr algn="ctr"/>
            <a:r>
              <a:rPr lang="en-US" sz="4000" b="1" i="1" u="sng" dirty="0" smtClean="0"/>
              <a:t>Thank  you </a:t>
            </a:r>
            <a:r>
              <a:rPr lang="en-US" sz="4000" b="1" i="1" dirty="0" smtClean="0"/>
              <a:t>!</a:t>
            </a:r>
            <a:endParaRPr lang="en-US" sz="40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764704"/>
            <a:ext cx="4176464" cy="523220"/>
          </a:xfrm>
          <a:prstGeom prst="rect">
            <a:avLst/>
          </a:prstGeom>
          <a:noFill/>
        </p:spPr>
        <p:txBody>
          <a:bodyPr wrap="square" rtlCol="0">
            <a:spAutoFit/>
          </a:bodyPr>
          <a:lstStyle/>
          <a:p>
            <a:r>
              <a:rPr lang="en-US" sz="2800" b="1" i="1" u="sng" dirty="0" smtClean="0"/>
              <a:t>Description : </a:t>
            </a:r>
            <a:endParaRPr lang="en-IN" sz="2800" b="1" i="1" u="sng" dirty="0"/>
          </a:p>
        </p:txBody>
      </p:sp>
      <p:sp>
        <p:nvSpPr>
          <p:cNvPr id="4" name="Rectangle 3"/>
          <p:cNvSpPr/>
          <p:nvPr/>
        </p:nvSpPr>
        <p:spPr>
          <a:xfrm>
            <a:off x="467544" y="1748423"/>
            <a:ext cx="7920880" cy="3170099"/>
          </a:xfrm>
          <a:prstGeom prst="rect">
            <a:avLst/>
          </a:prstGeom>
        </p:spPr>
        <p:txBody>
          <a:bodyPr wrap="square">
            <a:spAutoFit/>
          </a:bodyPr>
          <a:lstStyle/>
          <a:p>
            <a:pPr marL="342900" indent="-342900">
              <a:buClrTx/>
              <a:buFont typeface="Arial" pitchFamily="34" charset="0"/>
              <a:buChar char="•"/>
            </a:pPr>
            <a:r>
              <a:rPr lang="en-US" altLang="zh-TW" sz="2400" dirty="0"/>
              <a:t> In this Listening test, you will be asked to demonstrate how    well you understand spoken English</a:t>
            </a:r>
            <a:r>
              <a:rPr lang="en-US" altLang="zh-TW" sz="2400" dirty="0" smtClean="0"/>
              <a:t>.</a:t>
            </a:r>
            <a:endParaRPr lang="en-US" altLang="zh-TW" sz="2800" dirty="0"/>
          </a:p>
          <a:p>
            <a:pPr marL="457200" indent="-457200" algn="just">
              <a:buClrTx/>
              <a:buFont typeface="Arial" pitchFamily="34" charset="0"/>
              <a:buChar char="•"/>
            </a:pPr>
            <a:endParaRPr lang="en-US" altLang="zh-TW" sz="2800" dirty="0"/>
          </a:p>
          <a:p>
            <a:pPr marL="457200" indent="-457200">
              <a:buClrTx/>
              <a:buFont typeface="Arial" pitchFamily="34" charset="0"/>
              <a:buChar char="•"/>
            </a:pPr>
            <a:r>
              <a:rPr lang="en-US" altLang="zh-TW" sz="2800" dirty="0"/>
              <a:t> </a:t>
            </a:r>
            <a:r>
              <a:rPr lang="en-US" altLang="zh-TW" sz="2400" dirty="0"/>
              <a:t>The entire Listening test will last approximately 45 minutes.  There are four parts, and directions are given for each part.   You must mark your answers on the separate answer sheet.  Do not write your answers in your test book.</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5720" y="857232"/>
            <a:ext cx="8572560" cy="54292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a:buClrTx/>
            </a:pPr>
            <a:r>
              <a:rPr lang="en-US" altLang="zh-TW" sz="2400" b="1" smtClean="0"/>
              <a:t> </a:t>
            </a:r>
            <a:r>
              <a:rPr lang="en-US" altLang="zh-TW" sz="2400" b="1" u="sng" smtClean="0"/>
              <a:t>Directions:</a:t>
            </a:r>
          </a:p>
          <a:p>
            <a:pPr marL="0" indent="0">
              <a:buClrTx/>
              <a:buFont typeface="Wingdings" charset="2"/>
              <a:buNone/>
            </a:pPr>
            <a:endParaRPr lang="en-US" altLang="zh-TW" sz="2400" b="1" u="sng" smtClean="0"/>
          </a:p>
          <a:p>
            <a:pPr algn="just">
              <a:buClrTx/>
              <a:buFont typeface="Arial" pitchFamily="34" charset="0"/>
              <a:buChar char="•"/>
            </a:pPr>
            <a:r>
              <a:rPr lang="en-US" altLang="zh-TW" sz="2400" b="1" smtClean="0"/>
              <a:t> </a:t>
            </a:r>
            <a:r>
              <a:rPr lang="en-US" altLang="zh-TW" sz="2000" smtClean="0"/>
              <a:t>In the ‘ Toeic Photo Questions Listening Test ’ will hear four Statements or Questions about the Photograph.</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These Statements /  Questions will not be printed in your test book and    will be spoken only once / one time only .</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You will be required to ‘Select the Best Response to the Question or  Statement and “</a:t>
            </a:r>
            <a:r>
              <a:rPr lang="en-US" altLang="zh-TW" sz="2000" b="1" smtClean="0"/>
              <a:t>tick mark</a:t>
            </a:r>
            <a:r>
              <a:rPr lang="en-US" altLang="zh-TW" sz="2000" smtClean="0"/>
              <a:t>” the letter (A), (B), (C) or (D) on your answer   sheet.</a:t>
            </a:r>
          </a:p>
          <a:p>
            <a:pPr algn="just">
              <a:buClrTx/>
              <a:buFont typeface="Arial" pitchFamily="34" charset="0"/>
              <a:buChar char="•"/>
            </a:pPr>
            <a:endParaRPr lang="en-US" altLang="zh-TW" sz="2000" smtClean="0"/>
          </a:p>
          <a:p>
            <a:pPr>
              <a:buClrTx/>
              <a:buFont typeface="Arial" pitchFamily="34" charset="0"/>
              <a:buChar char="•"/>
            </a:pPr>
            <a:r>
              <a:rPr lang="en-US" altLang="zh-TW" sz="2400" smtClean="0"/>
              <a:t>  </a:t>
            </a:r>
            <a:r>
              <a:rPr lang="en-US" altLang="zh-TW" sz="2000" smtClean="0"/>
              <a:t>Mark your </a:t>
            </a:r>
            <a:r>
              <a:rPr lang="en-US" altLang="zh-TW" sz="2000" b="1" smtClean="0"/>
              <a:t>answer</a:t>
            </a:r>
            <a:r>
              <a:rPr lang="en-US" altLang="zh-TW" sz="2000" smtClean="0"/>
              <a:t> on your answer sheet.</a:t>
            </a:r>
            <a:endParaRPr lang="en-US" altLang="zh-TW"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0"/>
            <a:ext cx="3286148" cy="369332"/>
          </a:xfrm>
          <a:prstGeom prst="rect">
            <a:avLst/>
          </a:prstGeom>
          <a:no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4"/>
          <a:srcRect/>
          <a:stretch>
            <a:fillRect/>
          </a:stretch>
        </p:blipFill>
        <p:spPr bwMode="auto">
          <a:xfrm>
            <a:off x="1655675" y="1484784"/>
            <a:ext cx="6229503" cy="3888432"/>
          </a:xfrm>
          <a:prstGeom prst="rect">
            <a:avLst/>
          </a:prstGeom>
          <a:ln>
            <a:noFill/>
          </a:ln>
          <a:effectLst>
            <a:softEdge rad="112500"/>
          </a:effectLst>
        </p:spPr>
      </p:pic>
      <p:pic>
        <p:nvPicPr>
          <p:cNvPr id="5"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642918"/>
          <a:ext cx="8507413" cy="4667250"/>
        </p:xfrm>
        <a:graphic>
          <a:graphicData uri="http://schemas.openxmlformats.org/drawingml/2006/table">
            <a:tbl>
              <a:tblPr/>
              <a:tblGrid>
                <a:gridCol w="1708150"/>
                <a:gridCol w="6799263"/>
              </a:tblGrid>
              <a:tr h="9429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2050" name="Picture 2"/>
          <p:cNvPicPr>
            <a:picLocks noChangeAspect="1" noChangeArrowheads="1"/>
          </p:cNvPicPr>
          <p:nvPr/>
        </p:nvPicPr>
        <p:blipFill>
          <a:blip r:embed="rId4"/>
          <a:srcRect/>
          <a:stretch>
            <a:fillRect/>
          </a:stretch>
        </p:blipFill>
        <p:spPr bwMode="auto">
          <a:xfrm>
            <a:off x="1645070" y="1484784"/>
            <a:ext cx="5962261" cy="3960439"/>
          </a:xfrm>
          <a:prstGeom prst="rect">
            <a:avLst/>
          </a:prstGeom>
          <a:ln>
            <a:noFill/>
          </a:ln>
          <a:effectLst>
            <a:softEdge rad="112500"/>
          </a:effectLst>
        </p:spPr>
      </p:pic>
      <p:pic>
        <p:nvPicPr>
          <p:cNvPr id="4"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714356"/>
          <a:ext cx="8507413" cy="5716588"/>
        </p:xfrm>
        <a:graphic>
          <a:graphicData uri="http://schemas.openxmlformats.org/drawingml/2006/table">
            <a:tbl>
              <a:tblPr/>
              <a:tblGrid>
                <a:gridCol w="1600200"/>
                <a:gridCol w="6907213"/>
              </a:tblGrid>
              <a:tr h="18542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550988">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3074" name="Picture 2"/>
          <p:cNvPicPr>
            <a:picLocks noChangeAspect="1" noChangeArrowheads="1"/>
          </p:cNvPicPr>
          <p:nvPr/>
        </p:nvPicPr>
        <p:blipFill>
          <a:blip r:embed="rId4"/>
          <a:srcRect/>
          <a:stretch>
            <a:fillRect/>
          </a:stretch>
        </p:blipFill>
        <p:spPr bwMode="auto">
          <a:xfrm>
            <a:off x="1475656" y="1380076"/>
            <a:ext cx="5976664" cy="3993139"/>
          </a:xfrm>
          <a:prstGeom prst="rect">
            <a:avLst/>
          </a:prstGeom>
          <a:ln>
            <a:noFill/>
          </a:ln>
          <a:effectLst>
            <a:softEdge rad="112500"/>
          </a:effectLst>
        </p:spPr>
      </p:pic>
      <p:pic>
        <p:nvPicPr>
          <p:cNvPr id="5"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36588" y="694007"/>
          <a:ext cx="8507412" cy="5715001"/>
        </p:xfrm>
        <a:graphic>
          <a:graphicData uri="http://schemas.openxmlformats.org/drawingml/2006/table">
            <a:tbl>
              <a:tblPr/>
              <a:tblGrid>
                <a:gridCol w="1708150"/>
                <a:gridCol w="6799262"/>
              </a:tblGrid>
              <a:tr h="17938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28559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4098" name="Picture 2"/>
          <p:cNvPicPr>
            <a:picLocks noChangeAspect="1" noChangeArrowheads="1"/>
          </p:cNvPicPr>
          <p:nvPr/>
        </p:nvPicPr>
        <p:blipFill>
          <a:blip r:embed="rId4"/>
          <a:srcRect/>
          <a:stretch>
            <a:fillRect/>
          </a:stretch>
        </p:blipFill>
        <p:spPr bwMode="auto">
          <a:xfrm>
            <a:off x="1547664" y="1484784"/>
            <a:ext cx="5976664" cy="3943350"/>
          </a:xfrm>
          <a:prstGeom prst="rect">
            <a:avLst/>
          </a:prstGeom>
          <a:ln>
            <a:noFill/>
          </a:ln>
          <a:effectLst>
            <a:softEdge rad="112500"/>
          </a:effectLst>
        </p:spPr>
      </p:pic>
      <p:pic>
        <p:nvPicPr>
          <p:cNvPr id="5"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43570" y="571480"/>
          <a:ext cx="2643158" cy="4033839"/>
        </p:xfrm>
        <a:graphic>
          <a:graphicData uri="http://schemas.openxmlformats.org/drawingml/2006/table">
            <a:tbl>
              <a:tblPr/>
              <a:tblGrid>
                <a:gridCol w="2643158"/>
              </a:tblGrid>
              <a:tr h="838200">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5122" name="Picture 2"/>
          <p:cNvPicPr>
            <a:picLocks noChangeAspect="1" noChangeArrowheads="1"/>
          </p:cNvPicPr>
          <p:nvPr/>
        </p:nvPicPr>
        <p:blipFill>
          <a:blip r:embed="rId4"/>
          <a:srcRect/>
          <a:stretch>
            <a:fillRect/>
          </a:stretch>
        </p:blipFill>
        <p:spPr bwMode="auto">
          <a:xfrm>
            <a:off x="1619672" y="1457325"/>
            <a:ext cx="6048672" cy="3943350"/>
          </a:xfrm>
          <a:prstGeom prst="rect">
            <a:avLst/>
          </a:prstGeom>
          <a:ln>
            <a:noFill/>
          </a:ln>
          <a:effectLst>
            <a:softEdge rad="112500"/>
          </a:effectLst>
        </p:spPr>
      </p:pic>
      <p:pic>
        <p:nvPicPr>
          <p:cNvPr id="5"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1619672" y="1433996"/>
            <a:ext cx="5791896" cy="4083236"/>
          </a:xfrm>
          <a:prstGeom prst="rect">
            <a:avLst/>
          </a:prstGeom>
          <a:ln>
            <a:noFill/>
          </a:ln>
          <a:effectLst>
            <a:softEdge rad="112500"/>
          </a:effectLst>
        </p:spPr>
      </p:pic>
      <p:pic>
        <p:nvPicPr>
          <p:cNvPr id="4" name="PQ Ex 8.2.mp3">
            <a:hlinkClick r:id="" action="ppaction://media"/>
          </p:cNvPr>
          <p:cNvPicPr>
            <a:picLocks noRot="1" noChangeAspect="1"/>
          </p:cNvPicPr>
          <p:nvPr>
            <a:audioFile r:link="rId1"/>
          </p:nvPr>
        </p:nvPicPr>
        <p:blipFill>
          <a:blip r:embed="rId5"/>
          <a:stretch>
            <a:fillRect/>
          </a:stretch>
        </p:blipFill>
        <p:spPr>
          <a:xfrm>
            <a:off x="971600"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363</Words>
  <Application>Microsoft Office PowerPoint</Application>
  <PresentationFormat>On-screen Show (4:3)</PresentationFormat>
  <Paragraphs>78</Paragraphs>
  <Slides>14</Slides>
  <Notes>10</Notes>
  <HiddenSlides>0</HiddenSlides>
  <MMClips>10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3_Default Design</vt:lpstr>
      <vt:lpstr>5_Default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abc</cp:lastModifiedBy>
  <cp:revision>40</cp:revision>
  <dcterms:created xsi:type="dcterms:W3CDTF">2011-12-01T13:28:45Z</dcterms:created>
  <dcterms:modified xsi:type="dcterms:W3CDTF">2016-02-05T15:14:13Z</dcterms:modified>
</cp:coreProperties>
</file>