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9" r:id="rId3"/>
    <p:sldId id="260" r:id="rId4"/>
    <p:sldId id="261" r:id="rId5"/>
    <p:sldId id="262" r:id="rId6"/>
    <p:sldId id="263" r:id="rId7"/>
    <p:sldId id="264" r:id="rId8"/>
    <p:sldId id="265" r:id="rId9"/>
    <p:sldId id="266"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4831" autoAdjust="0"/>
  </p:normalViewPr>
  <p:slideViewPr>
    <p:cSldViewPr>
      <p:cViewPr varScale="1">
        <p:scale>
          <a:sx n="46" d="100"/>
          <a:sy n="46" d="100"/>
        </p:scale>
        <p:origin x="-207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013E21-9CB3-4E09-9E0D-2F2E997B8B27}" type="datetimeFigureOut">
              <a:rPr lang="en-US" smtClean="0"/>
              <a:pPr/>
              <a:t>3/4/2016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D98E57-B83E-4135-9D98-D8B0B481B306}" type="slidenum">
              <a:rPr lang="en-US" smtClean="0"/>
              <a:pPr/>
              <a:t>‹#›</a:t>
            </a:fld>
            <a:endParaRPr lang="en-US"/>
          </a:p>
        </p:txBody>
      </p:sp>
    </p:spTree>
    <p:extLst>
      <p:ext uri="{BB962C8B-B14F-4D97-AF65-F5344CB8AC3E}">
        <p14:creationId xmlns:p14="http://schemas.microsoft.com/office/powerpoint/2010/main" val="3649878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Dominick, do you know why Mr. Van Haas hasn't arrived yet? He was supposed to be here an hour ago.</a:t>
            </a:r>
            <a:r>
              <a:rPr lang="en-US" dirty="0" smtClean="0"/>
              <a:t/>
            </a:r>
            <a:br>
              <a:rPr lang="en-US" dirty="0" smtClean="0"/>
            </a:br>
            <a:r>
              <a:rPr lang="en-US" sz="1200" b="0" i="0" kern="1200" dirty="0" smtClean="0">
                <a:solidFill>
                  <a:schemeClr val="tx1"/>
                </a:solidFill>
                <a:latin typeface="+mn-lt"/>
                <a:ea typeface="+mn-ea"/>
                <a:cs typeface="+mn-cs"/>
              </a:rPr>
              <a:t>— His plane was delayed in Toronto. I guess they're having thunderstorms.</a:t>
            </a:r>
            <a:r>
              <a:rPr lang="en-US" dirty="0" smtClean="0"/>
              <a:t/>
            </a:r>
            <a:br>
              <a:rPr lang="en-US" dirty="0" smtClean="0"/>
            </a:br>
            <a:r>
              <a:rPr lang="en-US" sz="1200" b="0" i="0" kern="1200" dirty="0" smtClean="0">
                <a:solidFill>
                  <a:schemeClr val="tx1"/>
                </a:solidFill>
                <a:latin typeface="+mn-lt"/>
                <a:ea typeface="+mn-ea"/>
                <a:cs typeface="+mn-cs"/>
              </a:rPr>
              <a:t>— Oh. Well, that's OK. Now we have extra time to hone our sales pitch.</a:t>
            </a:r>
            <a:r>
              <a:rPr lang="en-US" dirty="0" smtClean="0"/>
              <a:t/>
            </a:r>
            <a:br>
              <a:rPr lang="en-US" dirty="0" smtClean="0"/>
            </a:br>
            <a:r>
              <a:rPr lang="en-US" sz="1200" b="0" i="0" kern="1200" dirty="0" smtClean="0">
                <a:solidFill>
                  <a:schemeClr val="tx1"/>
                </a:solidFill>
                <a:latin typeface="+mn-lt"/>
                <a:ea typeface="+mn-ea"/>
                <a:cs typeface="+mn-cs"/>
              </a:rPr>
              <a:t>— There you go! I'll call the airport and see if his flight's left Toronto.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-- 1)d  2)b  3)a</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King Card customer service. How can I help you today?</a:t>
            </a:r>
            <a:r>
              <a:rPr lang="en-US" dirty="0" smtClean="0"/>
              <a:t/>
            </a:r>
            <a:br>
              <a:rPr lang="en-US" dirty="0" smtClean="0"/>
            </a:br>
            <a:r>
              <a:rPr lang="en-US" sz="1200" b="0" i="0" kern="1200" dirty="0" smtClean="0">
                <a:solidFill>
                  <a:schemeClr val="tx1"/>
                </a:solidFill>
                <a:latin typeface="+mn-lt"/>
                <a:ea typeface="+mn-ea"/>
                <a:cs typeface="+mn-cs"/>
              </a:rPr>
              <a:t>— Yes, my purse has been stolen. I need to cancel my credit card and get a new one.</a:t>
            </a:r>
            <a:r>
              <a:rPr lang="en-US" dirty="0" smtClean="0"/>
              <a:t/>
            </a:r>
            <a:br>
              <a:rPr lang="en-US" dirty="0" smtClean="0"/>
            </a:br>
            <a:r>
              <a:rPr lang="en-US" sz="1200" b="0" i="0" kern="1200" dirty="0" smtClean="0">
                <a:solidFill>
                  <a:schemeClr val="tx1"/>
                </a:solidFill>
                <a:latin typeface="+mn-lt"/>
                <a:ea typeface="+mn-ea"/>
                <a:cs typeface="+mn-cs"/>
              </a:rPr>
              <a:t>— I'm sorry to hear that. Hold on a second... OK, now, what is the name on the credit card? And what is the account number?</a:t>
            </a:r>
            <a:r>
              <a:rPr lang="en-US" dirty="0" smtClean="0"/>
              <a:t/>
            </a:r>
            <a:br>
              <a:rPr lang="en-US" dirty="0" smtClean="0"/>
            </a:br>
            <a:r>
              <a:rPr lang="en-US" sz="1200" b="0" i="0" kern="1200" dirty="0" smtClean="0">
                <a:solidFill>
                  <a:schemeClr val="tx1"/>
                </a:solidFill>
                <a:latin typeface="+mn-lt"/>
                <a:ea typeface="+mn-ea"/>
                <a:cs typeface="+mn-cs"/>
              </a:rPr>
              <a:t>— It's Diana </a:t>
            </a:r>
            <a:r>
              <a:rPr lang="en-US" sz="1200" b="0" i="0" kern="1200" dirty="0" err="1" smtClean="0">
                <a:solidFill>
                  <a:schemeClr val="tx1"/>
                </a:solidFill>
                <a:latin typeface="+mn-lt"/>
                <a:ea typeface="+mn-ea"/>
                <a:cs typeface="+mn-cs"/>
              </a:rPr>
              <a:t>Shidler</a:t>
            </a:r>
            <a:r>
              <a:rPr lang="en-US" sz="1200" b="0" i="0" kern="1200" dirty="0" smtClean="0">
                <a:solidFill>
                  <a:schemeClr val="tx1"/>
                </a:solidFill>
                <a:latin typeface="+mn-lt"/>
                <a:ea typeface="+mn-ea"/>
                <a:cs typeface="+mn-cs"/>
              </a:rPr>
              <a:t>, S-H-I-D-L-E-R.</a:t>
            </a:r>
            <a:r>
              <a:rPr lang="en-US" dirty="0" smtClean="0"/>
              <a:t/>
            </a:r>
            <a:br>
              <a:rPr lang="en-US" dirty="0" smtClean="0"/>
            </a:br>
            <a:endParaRPr lang="en-US" dirty="0" smtClean="0"/>
          </a:p>
          <a:p>
            <a:r>
              <a:rPr lang="en-US" dirty="0" smtClean="0"/>
              <a:t>Answers</a:t>
            </a:r>
            <a:r>
              <a:rPr lang="en-US" baseline="0" dirty="0" smtClean="0"/>
              <a:t>  -- 4)b  5)c  6)a</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Your EKG looked good, but I'd like to run some additional tests to find out what's causing your pain.</a:t>
            </a:r>
            <a:r>
              <a:rPr lang="en-US" dirty="0" smtClean="0"/>
              <a:t/>
            </a:r>
            <a:br>
              <a:rPr lang="en-US" dirty="0" smtClean="0"/>
            </a:br>
            <a:r>
              <a:rPr lang="en-US" sz="1200" b="0" i="0" kern="1200" dirty="0" smtClean="0">
                <a:solidFill>
                  <a:schemeClr val="tx1"/>
                </a:solidFill>
                <a:latin typeface="+mn-lt"/>
                <a:ea typeface="+mn-ea"/>
                <a:cs typeface="+mn-cs"/>
              </a:rPr>
              <a:t>— OK. What kind of tests?</a:t>
            </a:r>
            <a:r>
              <a:rPr lang="en-US" dirty="0" smtClean="0"/>
              <a:t/>
            </a:r>
            <a:br>
              <a:rPr lang="en-US" dirty="0" smtClean="0"/>
            </a:br>
            <a:r>
              <a:rPr lang="en-US" sz="1200" b="0" i="0" kern="1200" dirty="0" smtClean="0">
                <a:solidFill>
                  <a:schemeClr val="tx1"/>
                </a:solidFill>
                <a:latin typeface="+mn-lt"/>
                <a:ea typeface="+mn-ea"/>
                <a:cs typeface="+mn-cs"/>
              </a:rPr>
              <a:t>— The first test I'd like to do is called an MRI. You lie inside a kind of giant tube, while we use lasers to examine your entire body. It'll take about an hour.</a:t>
            </a:r>
            <a:r>
              <a:rPr lang="en-US" dirty="0" smtClean="0"/>
              <a:t/>
            </a:r>
            <a:br>
              <a:rPr lang="en-US" dirty="0" smtClean="0"/>
            </a:br>
            <a:r>
              <a:rPr lang="en-US" sz="1200" b="0" i="0" kern="1200" dirty="0" smtClean="0">
                <a:solidFill>
                  <a:schemeClr val="tx1"/>
                </a:solidFill>
                <a:latin typeface="+mn-lt"/>
                <a:ea typeface="+mn-ea"/>
                <a:cs typeface="+mn-cs"/>
              </a:rPr>
              <a:t>— All right, but are you sure I need it? It sounds kind of scary.</a:t>
            </a:r>
            <a:r>
              <a:rPr lang="en-US" dirty="0" smtClean="0"/>
              <a:t/>
            </a:r>
            <a:br>
              <a:rPr lang="en-US" dirty="0" smtClean="0"/>
            </a:br>
            <a:endParaRPr lang="en-US" dirty="0" smtClean="0"/>
          </a:p>
          <a:p>
            <a:r>
              <a:rPr lang="en-US" dirty="0" smtClean="0"/>
              <a:t>Answers</a:t>
            </a:r>
            <a:r>
              <a:rPr lang="en-US" baseline="0" dirty="0" smtClean="0"/>
              <a:t>  </a:t>
            </a:r>
            <a:r>
              <a:rPr lang="en-US" dirty="0" smtClean="0"/>
              <a:t>-- 7)c  8)d  9)b</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That's seven fifty-two, out of 10. Here's your change. Thanks, and have a nice day!</a:t>
            </a:r>
            <a:r>
              <a:rPr lang="en-US" dirty="0" smtClean="0"/>
              <a:t/>
            </a:r>
            <a:br>
              <a:rPr lang="en-US" dirty="0" smtClean="0"/>
            </a:br>
            <a:r>
              <a:rPr lang="en-US" sz="1200" b="0" i="0" kern="1200" dirty="0" smtClean="0">
                <a:solidFill>
                  <a:schemeClr val="tx1"/>
                </a:solidFill>
                <a:latin typeface="+mn-lt"/>
                <a:ea typeface="+mn-ea"/>
                <a:cs typeface="+mn-cs"/>
              </a:rPr>
              <a:t>— Excuse me, I'm looking for the art museum. Do you know how to get there?</a:t>
            </a:r>
            <a:r>
              <a:rPr lang="en-US" dirty="0" smtClean="0"/>
              <a:t/>
            </a:r>
            <a:br>
              <a:rPr lang="en-US" dirty="0" smtClean="0"/>
            </a:br>
            <a:r>
              <a:rPr lang="en-US" sz="1200" b="0" i="0" kern="1200" dirty="0" smtClean="0">
                <a:solidFill>
                  <a:schemeClr val="tx1"/>
                </a:solidFill>
                <a:latin typeface="+mn-lt"/>
                <a:ea typeface="+mn-ea"/>
                <a:cs typeface="+mn-cs"/>
              </a:rPr>
              <a:t>— Let's see, the art museum is on 7th Avenue. The best way to get there is to go out our parking lot and turn right. Follow that street two blocks, and get into the left-hand turn lane. At the light for Mason Street, take a sharp left and go up five blocks to Seventh. Turn left. The museum will be on your right-hand side.</a:t>
            </a:r>
            <a:r>
              <a:rPr lang="en-US" dirty="0" smtClean="0"/>
              <a:t/>
            </a:r>
            <a:br>
              <a:rPr lang="en-US" dirty="0" smtClean="0"/>
            </a:br>
            <a:r>
              <a:rPr lang="en-US" sz="1200" b="0" i="0" kern="1200" dirty="0" smtClean="0">
                <a:solidFill>
                  <a:schemeClr val="tx1"/>
                </a:solidFill>
                <a:latin typeface="+mn-lt"/>
                <a:ea typeface="+mn-ea"/>
                <a:cs typeface="+mn-cs"/>
              </a:rPr>
              <a:t>— Thank you. Do you know if there's parking available at the museum?</a:t>
            </a:r>
            <a:r>
              <a:rPr lang="en-US" dirty="0" smtClean="0"/>
              <a:t/>
            </a:r>
            <a:br>
              <a:rPr lang="en-US" dirty="0" smtClean="0"/>
            </a:br>
            <a:r>
              <a:rPr lang="en-US" sz="1200" b="0" i="0" kern="1200" dirty="0" smtClean="0">
                <a:solidFill>
                  <a:schemeClr val="tx1"/>
                </a:solidFill>
                <a:latin typeface="+mn-lt"/>
                <a:ea typeface="+mn-ea"/>
                <a:cs typeface="+mn-cs"/>
              </a:rPr>
              <a:t>— Yes, there's a parking garage right next door.</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-- 10)a  11)c  12)b</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What did you think? Was it as good as advertised?</a:t>
            </a:r>
            <a:r>
              <a:rPr lang="en-US" dirty="0" smtClean="0"/>
              <a:t/>
            </a:r>
            <a:br>
              <a:rPr lang="en-US" dirty="0" smtClean="0"/>
            </a:br>
            <a:r>
              <a:rPr lang="en-US" sz="1200" b="0" i="0" kern="1200" dirty="0" smtClean="0">
                <a:solidFill>
                  <a:schemeClr val="tx1"/>
                </a:solidFill>
                <a:latin typeface="+mn-lt"/>
                <a:ea typeface="+mn-ea"/>
                <a:cs typeface="+mn-cs"/>
              </a:rPr>
              <a:t>— Yeah, I thought so. Tory Brown was fantastic; he's such a superb actor! And I thought the cinematography was breath-taking! How about you?</a:t>
            </a:r>
            <a:r>
              <a:rPr lang="en-US" dirty="0" smtClean="0"/>
              <a:t/>
            </a:r>
            <a:br>
              <a:rPr lang="en-US" dirty="0" smtClean="0"/>
            </a:br>
            <a:r>
              <a:rPr lang="en-US" sz="1200" b="0" i="0" kern="1200" dirty="0" smtClean="0">
                <a:solidFill>
                  <a:schemeClr val="tx1"/>
                </a:solidFill>
                <a:latin typeface="+mn-lt"/>
                <a:ea typeface="+mn-ea"/>
                <a:cs typeface="+mn-cs"/>
              </a:rPr>
              <a:t>— It was beautifully filmed, all right, and Brown is the best at what he does. But overall I was rather disappointed. The plot was kind of thin. Overall, I don't think the film lived up to its hype.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13)b  14)d  15)a</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a:t>
            </a:r>
            <a:r>
              <a:rPr lang="en-US" sz="1200" b="0" i="0" kern="1200" smtClean="0">
                <a:solidFill>
                  <a:schemeClr val="tx1"/>
                </a:solidFill>
                <a:latin typeface="+mn-lt"/>
                <a:ea typeface="+mn-ea"/>
                <a:cs typeface="+mn-cs"/>
              </a:rPr>
              <a:t>, </a:t>
            </a:r>
            <a:r>
              <a:rPr lang="en-US" sz="1200" b="0" i="0" kern="1200" smtClean="0">
                <a:solidFill>
                  <a:schemeClr val="tx1"/>
                </a:solidFill>
                <a:latin typeface="+mn-lt"/>
                <a:ea typeface="+mn-ea"/>
                <a:cs typeface="+mn-cs"/>
              </a:rPr>
              <a:t>USP? </a:t>
            </a:r>
            <a:r>
              <a:rPr lang="en-US" sz="1200" b="0" i="0" kern="1200" dirty="0" smtClean="0">
                <a:solidFill>
                  <a:schemeClr val="tx1"/>
                </a:solidFill>
                <a:latin typeface="+mn-lt"/>
                <a:ea typeface="+mn-ea"/>
                <a:cs typeface="+mn-cs"/>
              </a:rPr>
              <a:t>I'm calling to check on a package I sent on the 7th. It still hasn't arrived, and today's the 13th. Can you tell me what happened to it?</a:t>
            </a:r>
            <a:r>
              <a:rPr lang="en-US" dirty="0" smtClean="0"/>
              <a:t/>
            </a:r>
            <a:br>
              <a:rPr lang="en-US" dirty="0" smtClean="0"/>
            </a:br>
            <a:r>
              <a:rPr lang="en-US" sz="1200" b="0" i="0" kern="1200" dirty="0" smtClean="0">
                <a:solidFill>
                  <a:schemeClr val="tx1"/>
                </a:solidFill>
                <a:latin typeface="+mn-lt"/>
                <a:ea typeface="+mn-ea"/>
                <a:cs typeface="+mn-cs"/>
              </a:rPr>
              <a:t>— I'll certainly try </a:t>
            </a:r>
            <a:r>
              <a:rPr lang="en-US" sz="1200" b="0" i="0" kern="1200" dirty="0" err="1" smtClean="0">
                <a:solidFill>
                  <a:schemeClr val="tx1"/>
                </a:solidFill>
                <a:latin typeface="+mn-lt"/>
                <a:ea typeface="+mn-ea"/>
                <a:cs typeface="+mn-cs"/>
              </a:rPr>
              <a:t>ma'm</a:t>
            </a:r>
            <a:r>
              <a:rPr lang="en-US" sz="1200" b="0" i="0" kern="1200" dirty="0" smtClean="0">
                <a:solidFill>
                  <a:schemeClr val="tx1"/>
                </a:solidFill>
                <a:latin typeface="+mn-lt"/>
                <a:ea typeface="+mn-ea"/>
                <a:cs typeface="+mn-cs"/>
              </a:rPr>
              <a:t>. Do you have the tracking number handy?</a:t>
            </a:r>
            <a:r>
              <a:rPr lang="en-US" dirty="0" smtClean="0"/>
              <a:t/>
            </a:r>
            <a:br>
              <a:rPr lang="en-US" dirty="0" smtClean="0"/>
            </a:br>
            <a:r>
              <a:rPr lang="en-US" sz="1200" b="0" i="0" kern="1200" dirty="0" smtClean="0">
                <a:solidFill>
                  <a:schemeClr val="tx1"/>
                </a:solidFill>
                <a:latin typeface="+mn-lt"/>
                <a:ea typeface="+mn-ea"/>
                <a:cs typeface="+mn-cs"/>
              </a:rPr>
              <a:t>— Let's see... it's T-714-2009-05-07.</a:t>
            </a:r>
            <a:r>
              <a:rPr lang="en-US" dirty="0" smtClean="0"/>
              <a:t/>
            </a:r>
            <a:br>
              <a:rPr lang="en-US" dirty="0" smtClean="0"/>
            </a:br>
            <a:r>
              <a:rPr lang="en-US" sz="1200" b="0" i="0" kern="1200" dirty="0" smtClean="0">
                <a:solidFill>
                  <a:schemeClr val="tx1"/>
                </a:solidFill>
                <a:latin typeface="+mn-lt"/>
                <a:ea typeface="+mn-ea"/>
                <a:cs typeface="+mn-cs"/>
              </a:rPr>
              <a:t>— OK, I can see that it did go out on the 7th. Hold on, please. I've got to check another computer and see where it's 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-- 16)c  17)b  18)d</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That will be $162.91. Do you have a club card?</a:t>
            </a:r>
            <a:r>
              <a:rPr lang="en-US" dirty="0" smtClean="0"/>
              <a:t/>
            </a:r>
            <a:br>
              <a:rPr lang="en-US" dirty="0" smtClean="0"/>
            </a:br>
            <a:r>
              <a:rPr lang="en-US" sz="1200" b="0" i="0" kern="1200" dirty="0" smtClean="0">
                <a:solidFill>
                  <a:schemeClr val="tx1"/>
                </a:solidFill>
                <a:latin typeface="+mn-lt"/>
                <a:ea typeface="+mn-ea"/>
                <a:cs typeface="+mn-cs"/>
              </a:rPr>
              <a:t>— Yes, the number is 4254680624.</a:t>
            </a:r>
            <a:r>
              <a:rPr lang="en-US" dirty="0" smtClean="0"/>
              <a:t/>
            </a:r>
            <a:br>
              <a:rPr lang="en-US" dirty="0" smtClean="0"/>
            </a:br>
            <a:r>
              <a:rPr lang="en-US" sz="1200" b="0" i="0" kern="1200" dirty="0" smtClean="0">
                <a:solidFill>
                  <a:schemeClr val="tx1"/>
                </a:solidFill>
                <a:latin typeface="+mn-lt"/>
                <a:ea typeface="+mn-ea"/>
                <a:cs typeface="+mn-cs"/>
              </a:rPr>
              <a:t>— OK, got it. Now if you'd just slide your credit card through the machine.</a:t>
            </a:r>
            <a:r>
              <a:rPr lang="en-US" dirty="0" smtClean="0"/>
              <a:t/>
            </a:r>
            <a:br>
              <a:rPr lang="en-US" dirty="0" smtClean="0"/>
            </a:br>
            <a:r>
              <a:rPr lang="en-US" sz="1200" b="0" i="0" kern="1200" dirty="0" smtClean="0">
                <a:solidFill>
                  <a:schemeClr val="tx1"/>
                </a:solidFill>
                <a:latin typeface="+mn-lt"/>
                <a:ea typeface="+mn-ea"/>
                <a:cs typeface="+mn-cs"/>
              </a:rPr>
              <a:t>— There you are.</a:t>
            </a:r>
            <a:r>
              <a:rPr lang="en-US" dirty="0" smtClean="0"/>
              <a:t/>
            </a:r>
            <a:br>
              <a:rPr lang="en-US" dirty="0" smtClean="0"/>
            </a:br>
            <a:r>
              <a:rPr lang="en-US" sz="1200" b="0" i="0" kern="1200" dirty="0" smtClean="0">
                <a:solidFill>
                  <a:schemeClr val="tx1"/>
                </a:solidFill>
                <a:latin typeface="+mn-lt"/>
                <a:ea typeface="+mn-ea"/>
                <a:cs typeface="+mn-cs"/>
              </a:rPr>
              <a:t>— Thank you, Mr. Watson. You saved 25 dollars and 33 cents today. Do you need any help carrying the bags out to your car?</a:t>
            </a:r>
            <a:r>
              <a:rPr lang="en-US" dirty="0" smtClean="0"/>
              <a:t/>
            </a:r>
            <a:br>
              <a:rPr lang="en-US" dirty="0" smtClean="0"/>
            </a:br>
            <a:endParaRPr lang="en-US" dirty="0" smtClean="0"/>
          </a:p>
          <a:p>
            <a:r>
              <a:rPr lang="en-US" dirty="0" smtClean="0"/>
              <a:t>Answers</a:t>
            </a:r>
            <a:r>
              <a:rPr lang="en-US" baseline="0" dirty="0" smtClean="0"/>
              <a:t>  -- 19)a  20)c  21)d</a:t>
            </a:r>
            <a:endParaRPr lang="en-US" dirty="0"/>
          </a:p>
        </p:txBody>
      </p:sp>
      <p:sp>
        <p:nvSpPr>
          <p:cNvPr id="4" name="Slide Number Placeholder 3"/>
          <p:cNvSpPr>
            <a:spLocks noGrp="1"/>
          </p:cNvSpPr>
          <p:nvPr>
            <p:ph type="sldNum" sz="quarter" idx="10"/>
          </p:nvPr>
        </p:nvSpPr>
        <p:spPr/>
        <p:txBody>
          <a:bodyPr/>
          <a:lstStyle/>
          <a:p>
            <a:fld id="{60D98E57-B83E-4135-9D98-D8B0B481B306}"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Yes, I'd like to make a reservation for three nights and four days, please, from the 21st through the 24th.</a:t>
            </a:r>
            <a:r>
              <a:rPr lang="en-US" dirty="0" smtClean="0"/>
              <a:t/>
            </a:r>
            <a:br>
              <a:rPr lang="en-US" dirty="0" smtClean="0"/>
            </a:br>
            <a:r>
              <a:rPr lang="en-US" sz="1200" b="0" i="0" kern="1200" dirty="0" smtClean="0">
                <a:solidFill>
                  <a:schemeClr val="tx1"/>
                </a:solidFill>
                <a:latin typeface="+mn-lt"/>
                <a:ea typeface="+mn-ea"/>
                <a:cs typeface="+mn-cs"/>
              </a:rPr>
              <a:t>— All right. Single or double occupancy? And would you like a regular room or a suite?</a:t>
            </a:r>
            <a:r>
              <a:rPr lang="en-US" dirty="0" smtClean="0"/>
              <a:t/>
            </a:r>
            <a:br>
              <a:rPr lang="en-US" dirty="0" smtClean="0"/>
            </a:br>
            <a:r>
              <a:rPr lang="en-US" sz="1200" b="0" i="0" kern="1200" dirty="0" smtClean="0">
                <a:solidFill>
                  <a:schemeClr val="tx1"/>
                </a:solidFill>
                <a:latin typeface="+mn-lt"/>
                <a:ea typeface="+mn-ea"/>
                <a:cs typeface="+mn-cs"/>
              </a:rPr>
              <a:t>— A regular double please. And would it be possible to get one with an ocean view?</a:t>
            </a:r>
            <a:r>
              <a:rPr lang="en-US" dirty="0" smtClean="0"/>
              <a:t/>
            </a:r>
            <a:br>
              <a:rPr lang="en-US" dirty="0" smtClean="0"/>
            </a:br>
            <a:r>
              <a:rPr lang="en-US" sz="1200" b="0" i="0" kern="1200" dirty="0" smtClean="0">
                <a:solidFill>
                  <a:schemeClr val="tx1"/>
                </a:solidFill>
                <a:latin typeface="+mn-lt"/>
                <a:ea typeface="+mn-ea"/>
                <a:cs typeface="+mn-cs"/>
              </a:rPr>
              <a:t>— I'm afraid all our regular double view rooms are booked for those dates. We do have one double view suite available. Those cost $50 a night more than regular rooms.</a:t>
            </a:r>
          </a:p>
          <a:p>
            <a:endParaRPr lang="en-US" sz="1200" b="0" i="0" kern="1200" dirty="0" smtClean="0">
              <a:solidFill>
                <a:schemeClr val="tx1"/>
              </a:solidFill>
              <a:latin typeface="+mn-lt"/>
              <a:ea typeface="+mn-ea"/>
              <a:cs typeface="+mn-cs"/>
            </a:endParaRPr>
          </a:p>
          <a:p>
            <a:r>
              <a:rPr lang="en-US" sz="1200" b="0" i="0" kern="1200" smtClean="0">
                <a:solidFill>
                  <a:schemeClr val="tx1"/>
                </a:solidFill>
                <a:latin typeface="+mn-lt"/>
                <a:ea typeface="+mn-ea"/>
                <a:cs typeface="+mn-cs"/>
              </a:rPr>
              <a:t>Answers</a:t>
            </a:r>
            <a:r>
              <a:rPr lang="en-US" sz="1200" b="0" i="0" kern="1200" baseline="0" smtClean="0">
                <a:solidFill>
                  <a:schemeClr val="tx1"/>
                </a:solidFill>
                <a:latin typeface="+mn-lt"/>
                <a:ea typeface="+mn-ea"/>
                <a:cs typeface="+mn-cs"/>
              </a:rPr>
              <a:t>  -- 22)b  23)d  24)c</a:t>
            </a:r>
            <a:endParaRPr lang="en-US"/>
          </a:p>
        </p:txBody>
      </p:sp>
      <p:sp>
        <p:nvSpPr>
          <p:cNvPr id="4" name="Slide Number Placeholder 3"/>
          <p:cNvSpPr>
            <a:spLocks noGrp="1"/>
          </p:cNvSpPr>
          <p:nvPr>
            <p:ph type="sldNum" sz="quarter" idx="10"/>
          </p:nvPr>
        </p:nvSpPr>
        <p:spPr/>
        <p:txBody>
          <a:bodyPr/>
          <a:lstStyle/>
          <a:p>
            <a:fld id="{60D98E57-B83E-4135-9D98-D8B0B481B30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35332"/>
            <a:ext cx="4553491" cy="369332"/>
          </a:xfrm>
          <a:prstGeom prst="rect">
            <a:avLst/>
          </a:prstGeom>
          <a:noFill/>
        </p:spPr>
        <p:txBody>
          <a:bodyPr wrap="none" rtlCol="0">
            <a:spAutoFit/>
          </a:bodyPr>
          <a:lstStyle/>
          <a:p>
            <a:r>
              <a:rPr lang="en-GB" b="1" dirty="0" smtClean="0">
                <a:solidFill>
                  <a:schemeClr val="bg1"/>
                </a:solidFill>
              </a:rPr>
              <a:t>TOEIC Short Conversations Exercise 23</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472" y="-387296"/>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wheresjenny.com/catalogue/audio/Short%20Conversations%20Audio%20Files/Exercise%2023/SCEx23%2022-24.mp3"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23</a:t>
            </a:r>
          </a:p>
          <a:p>
            <a:r>
              <a:rPr lang="en-US" sz="4000" smtClean="0">
                <a:solidFill>
                  <a:schemeClr val="accent6">
                    <a:lumMod val="75000"/>
                  </a:schemeClr>
                </a:solidFill>
                <a:latin typeface="+mj-lt"/>
              </a:rPr>
              <a:t>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Who are the speakers talking about?</a:t>
            </a:r>
          </a:p>
          <a:p>
            <a:pPr>
              <a:buNone/>
            </a:pPr>
            <a:r>
              <a:rPr lang="en-US" dirty="0" smtClean="0"/>
              <a:t>  A. A supervisor</a:t>
            </a:r>
          </a:p>
          <a:p>
            <a:pPr>
              <a:buNone/>
            </a:pPr>
            <a:r>
              <a:rPr lang="en-US" dirty="0" smtClean="0"/>
              <a:t>  B. A politician</a:t>
            </a:r>
          </a:p>
          <a:p>
            <a:pPr>
              <a:buNone/>
            </a:pPr>
            <a:r>
              <a:rPr lang="en-US" dirty="0" smtClean="0"/>
              <a:t>  C. A celebrity</a:t>
            </a:r>
          </a:p>
          <a:p>
            <a:pPr>
              <a:buNone/>
            </a:pPr>
            <a:r>
              <a:rPr lang="en-US" dirty="0" smtClean="0"/>
              <a:t>  D. A client</a:t>
            </a:r>
          </a:p>
          <a:p>
            <a:pPr>
              <a:buNone/>
            </a:pPr>
            <a:endParaRPr lang="en-US" dirty="0" smtClean="0"/>
          </a:p>
          <a:p>
            <a:pPr>
              <a:buNone/>
            </a:pPr>
            <a:r>
              <a:rPr lang="en-US" b="1" dirty="0" smtClean="0"/>
              <a:t>2) What problem does Mr. Van Haas have?</a:t>
            </a:r>
          </a:p>
          <a:p>
            <a:pPr>
              <a:buNone/>
            </a:pPr>
            <a:r>
              <a:rPr lang="en-US" dirty="0" smtClean="0"/>
              <a:t>  A. His sales pitch is not prepared</a:t>
            </a:r>
          </a:p>
          <a:p>
            <a:pPr>
              <a:buNone/>
            </a:pPr>
            <a:r>
              <a:rPr lang="en-US" dirty="0" smtClean="0"/>
              <a:t>  B. He is experiencing a flight delay</a:t>
            </a:r>
          </a:p>
          <a:p>
            <a:pPr>
              <a:buNone/>
            </a:pPr>
            <a:r>
              <a:rPr lang="en-US" dirty="0" smtClean="0"/>
              <a:t>  C. A storm caused his plane to crash</a:t>
            </a:r>
          </a:p>
          <a:p>
            <a:pPr>
              <a:buNone/>
            </a:pPr>
            <a:r>
              <a:rPr lang="en-US" dirty="0" smtClean="0"/>
              <a:t>  D. His train is stuck in Toronto</a:t>
            </a:r>
          </a:p>
          <a:p>
            <a:pPr>
              <a:buNone/>
            </a:pPr>
            <a:endParaRPr lang="en-US" dirty="0" smtClean="0"/>
          </a:p>
          <a:p>
            <a:pPr>
              <a:buNone/>
            </a:pPr>
            <a:r>
              <a:rPr lang="en-US" b="1" dirty="0" smtClean="0"/>
              <a:t>3) What does the man offer to do?</a:t>
            </a:r>
          </a:p>
          <a:p>
            <a:pPr>
              <a:buNone/>
            </a:pPr>
            <a:r>
              <a:rPr lang="en-US" dirty="0" smtClean="0"/>
              <a:t>  A.  Check on a flight status</a:t>
            </a:r>
          </a:p>
          <a:p>
            <a:pPr>
              <a:buNone/>
            </a:pPr>
            <a:r>
              <a:rPr lang="en-US" dirty="0" smtClean="0"/>
              <a:t>  B. Help with the sales pitch</a:t>
            </a:r>
          </a:p>
          <a:p>
            <a:pPr>
              <a:buNone/>
            </a:pPr>
            <a:r>
              <a:rPr lang="en-US" dirty="0" smtClean="0"/>
              <a:t>  C. Phone Mr. Van Haas</a:t>
            </a:r>
          </a:p>
          <a:p>
            <a:pPr>
              <a:buNone/>
            </a:pPr>
            <a:r>
              <a:rPr lang="en-US" dirty="0" smtClean="0"/>
              <a:t>  D. Take the woman to dinner</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problem does the woman have?</a:t>
            </a:r>
          </a:p>
          <a:p>
            <a:pPr>
              <a:buNone/>
            </a:pPr>
            <a:r>
              <a:rPr lang="en-US" dirty="0" smtClean="0"/>
              <a:t>  A. She lost her credit card</a:t>
            </a:r>
          </a:p>
          <a:p>
            <a:pPr>
              <a:buNone/>
            </a:pPr>
            <a:r>
              <a:rPr lang="en-US" dirty="0" smtClean="0"/>
              <a:t>  B. She is a victim of theft</a:t>
            </a:r>
          </a:p>
          <a:p>
            <a:pPr>
              <a:buNone/>
            </a:pPr>
            <a:r>
              <a:rPr lang="en-US" dirty="0" smtClean="0"/>
              <a:t>  C. She misplaced her purse</a:t>
            </a:r>
          </a:p>
          <a:p>
            <a:pPr>
              <a:buNone/>
            </a:pPr>
            <a:r>
              <a:rPr lang="en-US" dirty="0" smtClean="0"/>
              <a:t>  D. She has run out of money</a:t>
            </a:r>
          </a:p>
          <a:p>
            <a:pPr>
              <a:buNone/>
            </a:pPr>
            <a:endParaRPr lang="en-US" b="1" dirty="0"/>
          </a:p>
          <a:p>
            <a:pPr>
              <a:buNone/>
            </a:pPr>
            <a:r>
              <a:rPr lang="en-US" b="1" dirty="0" smtClean="0"/>
              <a:t>5) What does the woman want to do?</a:t>
            </a:r>
          </a:p>
          <a:p>
            <a:pPr>
              <a:buNone/>
            </a:pPr>
            <a:r>
              <a:rPr lang="en-US" dirty="0" smtClean="0"/>
              <a:t>  A. Purchase a new purse</a:t>
            </a:r>
          </a:p>
          <a:p>
            <a:pPr>
              <a:buNone/>
            </a:pPr>
            <a:r>
              <a:rPr lang="en-US" dirty="0" smtClean="0"/>
              <a:t>  B. Cancel her checking account</a:t>
            </a:r>
          </a:p>
          <a:p>
            <a:pPr>
              <a:buNone/>
            </a:pPr>
            <a:r>
              <a:rPr lang="en-US" dirty="0" smtClean="0"/>
              <a:t>  C. Replace her credit card</a:t>
            </a:r>
          </a:p>
          <a:p>
            <a:pPr>
              <a:buNone/>
            </a:pPr>
            <a:r>
              <a:rPr lang="en-US" dirty="0" smtClean="0"/>
              <a:t>  D. Phone the police department</a:t>
            </a:r>
          </a:p>
          <a:p>
            <a:pPr>
              <a:buNone/>
            </a:pPr>
            <a:endParaRPr lang="en-US" dirty="0" smtClean="0"/>
          </a:p>
          <a:p>
            <a:pPr>
              <a:buNone/>
            </a:pPr>
            <a:r>
              <a:rPr lang="en-US" b="1" dirty="0" smtClean="0"/>
              <a:t>6) What will the woman probably do next?</a:t>
            </a:r>
          </a:p>
          <a:p>
            <a:pPr>
              <a:buNone/>
            </a:pPr>
            <a:r>
              <a:rPr lang="en-US" dirty="0" smtClean="0"/>
              <a:t>  A. Give the man her account number</a:t>
            </a:r>
          </a:p>
          <a:p>
            <a:pPr>
              <a:buNone/>
            </a:pPr>
            <a:r>
              <a:rPr lang="en-US" dirty="0" smtClean="0"/>
              <a:t>  B. Thank the man and hang up</a:t>
            </a:r>
          </a:p>
          <a:p>
            <a:pPr>
              <a:buNone/>
            </a:pPr>
            <a:r>
              <a:rPr lang="en-US" dirty="0" smtClean="0"/>
              <a:t>  C. Hang up and look for her purse</a:t>
            </a:r>
          </a:p>
          <a:p>
            <a:pPr>
              <a:buNone/>
            </a:pPr>
            <a:r>
              <a:rPr lang="en-US" dirty="0" smtClean="0"/>
              <a:t>  D. Put the man on hold and call police</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Who most likely are the speakers?</a:t>
            </a:r>
          </a:p>
          <a:p>
            <a:pPr>
              <a:buNone/>
            </a:pPr>
            <a:r>
              <a:rPr lang="en-US" dirty="0" smtClean="0"/>
              <a:t>  A. Minister-sinner</a:t>
            </a:r>
          </a:p>
          <a:p>
            <a:pPr>
              <a:buNone/>
            </a:pPr>
            <a:r>
              <a:rPr lang="en-US" dirty="0" smtClean="0"/>
              <a:t>  B. Professor-student</a:t>
            </a:r>
          </a:p>
          <a:p>
            <a:pPr>
              <a:buNone/>
            </a:pPr>
            <a:r>
              <a:rPr lang="en-US" dirty="0" smtClean="0"/>
              <a:t>  C. Doctor-patient</a:t>
            </a:r>
          </a:p>
          <a:p>
            <a:pPr>
              <a:buNone/>
            </a:pPr>
            <a:r>
              <a:rPr lang="en-US" dirty="0" smtClean="0"/>
              <a:t>  D. Employer-employee</a:t>
            </a:r>
          </a:p>
          <a:p>
            <a:pPr>
              <a:buNone/>
            </a:pPr>
            <a:endParaRPr lang="en-US" dirty="0" smtClean="0"/>
          </a:p>
          <a:p>
            <a:pPr>
              <a:buNone/>
            </a:pPr>
            <a:r>
              <a:rPr lang="en-US" b="1" dirty="0" smtClean="0"/>
              <a:t>8) What does the man want to do?</a:t>
            </a:r>
          </a:p>
          <a:p>
            <a:pPr>
              <a:buNone/>
            </a:pPr>
            <a:r>
              <a:rPr lang="en-US" dirty="0" smtClean="0"/>
              <a:t>  A. Give the woman an EKG</a:t>
            </a:r>
          </a:p>
          <a:p>
            <a:pPr>
              <a:buNone/>
            </a:pPr>
            <a:r>
              <a:rPr lang="en-US" dirty="0" smtClean="0"/>
              <a:t>  B. Operate on the woman</a:t>
            </a:r>
          </a:p>
          <a:p>
            <a:pPr>
              <a:buNone/>
            </a:pPr>
            <a:r>
              <a:rPr lang="en-US" dirty="0" smtClean="0"/>
              <a:t>  C. Get a second opinion</a:t>
            </a:r>
          </a:p>
          <a:p>
            <a:pPr>
              <a:buNone/>
            </a:pPr>
            <a:r>
              <a:rPr lang="en-US" dirty="0" smtClean="0"/>
              <a:t>  D. Run more tests on the woman</a:t>
            </a:r>
          </a:p>
          <a:p>
            <a:pPr>
              <a:buNone/>
            </a:pPr>
            <a:endParaRPr lang="en-US" dirty="0" smtClean="0"/>
          </a:p>
          <a:p>
            <a:pPr>
              <a:buNone/>
            </a:pPr>
            <a:r>
              <a:rPr lang="en-US" b="1" dirty="0" smtClean="0"/>
              <a:t>9) How does the woman feel about taking an MRI?</a:t>
            </a:r>
          </a:p>
          <a:p>
            <a:pPr>
              <a:buNone/>
            </a:pPr>
            <a:r>
              <a:rPr lang="en-US" dirty="0" smtClean="0"/>
              <a:t>  A. Excited</a:t>
            </a:r>
          </a:p>
          <a:p>
            <a:pPr>
              <a:buNone/>
            </a:pPr>
            <a:r>
              <a:rPr lang="en-US" dirty="0" smtClean="0"/>
              <a:t>  B. Apprehensive</a:t>
            </a:r>
          </a:p>
          <a:p>
            <a:pPr>
              <a:buNone/>
            </a:pPr>
            <a:r>
              <a:rPr lang="en-US" dirty="0" smtClean="0"/>
              <a:t>  C. Appalled</a:t>
            </a:r>
          </a:p>
          <a:p>
            <a:pPr>
              <a:buNone/>
            </a:pPr>
            <a:r>
              <a:rPr lang="en-US" dirty="0" smtClean="0"/>
              <a:t>  D. Invigorated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Where is the conversation taking place?</a:t>
            </a:r>
          </a:p>
          <a:p>
            <a:pPr>
              <a:buNone/>
            </a:pPr>
            <a:r>
              <a:rPr lang="en-US" dirty="0" smtClean="0"/>
              <a:t>  A. In a store</a:t>
            </a:r>
          </a:p>
          <a:p>
            <a:pPr>
              <a:buNone/>
            </a:pPr>
            <a:r>
              <a:rPr lang="en-US" dirty="0" smtClean="0"/>
              <a:t>  B. At an office</a:t>
            </a:r>
          </a:p>
          <a:p>
            <a:pPr>
              <a:buNone/>
            </a:pPr>
            <a:r>
              <a:rPr lang="en-US" dirty="0" smtClean="0"/>
              <a:t>  C. On a street corner</a:t>
            </a:r>
          </a:p>
          <a:p>
            <a:pPr>
              <a:buNone/>
            </a:pPr>
            <a:r>
              <a:rPr lang="en-US" dirty="0" smtClean="0"/>
              <a:t>  D. At a bus stop</a:t>
            </a:r>
            <a:endParaRPr lang="en-US" u="sng" dirty="0" smtClean="0"/>
          </a:p>
          <a:p>
            <a:pPr>
              <a:buNone/>
            </a:pPr>
            <a:endParaRPr lang="en-US" b="1" u="sng" dirty="0"/>
          </a:p>
          <a:p>
            <a:pPr>
              <a:buNone/>
            </a:pPr>
            <a:r>
              <a:rPr lang="en-US" b="1" dirty="0" smtClean="0"/>
              <a:t>11) What does the woman plan to do?</a:t>
            </a:r>
          </a:p>
          <a:p>
            <a:pPr>
              <a:buNone/>
            </a:pPr>
            <a:r>
              <a:rPr lang="en-US" dirty="0" smtClean="0"/>
              <a:t>  A. Buy a soft drink</a:t>
            </a:r>
          </a:p>
          <a:p>
            <a:pPr>
              <a:buNone/>
            </a:pPr>
            <a:r>
              <a:rPr lang="en-US" dirty="0" smtClean="0"/>
              <a:t>  B. Go to the park</a:t>
            </a:r>
          </a:p>
          <a:p>
            <a:pPr>
              <a:buNone/>
            </a:pPr>
            <a:r>
              <a:rPr lang="en-US" dirty="0" smtClean="0"/>
              <a:t>  C. Visit the art museum</a:t>
            </a:r>
          </a:p>
          <a:p>
            <a:pPr>
              <a:buNone/>
            </a:pPr>
            <a:r>
              <a:rPr lang="en-US" dirty="0" smtClean="0"/>
              <a:t>  D. Ride the bus home</a:t>
            </a:r>
          </a:p>
          <a:p>
            <a:pPr>
              <a:buNone/>
            </a:pPr>
            <a:endParaRPr lang="en-US" dirty="0" smtClean="0"/>
          </a:p>
          <a:p>
            <a:pPr>
              <a:buNone/>
            </a:pPr>
            <a:r>
              <a:rPr lang="en-US" b="1" dirty="0" smtClean="0"/>
              <a:t>12) What does the man say about parking?</a:t>
            </a:r>
          </a:p>
          <a:p>
            <a:pPr>
              <a:buNone/>
            </a:pPr>
            <a:r>
              <a:rPr lang="en-US" dirty="0" smtClean="0"/>
              <a:t>  A. There is no parking available</a:t>
            </a:r>
          </a:p>
          <a:p>
            <a:pPr>
              <a:buNone/>
            </a:pPr>
            <a:r>
              <a:rPr lang="en-US" dirty="0" smtClean="0"/>
              <a:t>  B. There is a parking garage</a:t>
            </a:r>
          </a:p>
          <a:p>
            <a:pPr>
              <a:buNone/>
            </a:pPr>
            <a:r>
              <a:rPr lang="en-US" dirty="0" smtClean="0"/>
              <a:t>  C. The woman must use a parking meter</a:t>
            </a:r>
          </a:p>
          <a:p>
            <a:pPr>
              <a:buNone/>
            </a:pPr>
            <a:r>
              <a:rPr lang="en-US" dirty="0" smtClean="0"/>
              <a:t>  D. Parking is free on Thursdays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What are the speakers talking about?</a:t>
            </a:r>
          </a:p>
          <a:p>
            <a:pPr>
              <a:buNone/>
            </a:pPr>
            <a:r>
              <a:rPr lang="en-US" dirty="0" smtClean="0"/>
              <a:t>  A. A concert</a:t>
            </a:r>
          </a:p>
          <a:p>
            <a:pPr>
              <a:buNone/>
            </a:pPr>
            <a:r>
              <a:rPr lang="en-US" dirty="0" smtClean="0"/>
              <a:t>  B. A movie</a:t>
            </a:r>
          </a:p>
          <a:p>
            <a:pPr>
              <a:buNone/>
            </a:pPr>
            <a:r>
              <a:rPr lang="en-US" dirty="0" smtClean="0"/>
              <a:t>  C. A play</a:t>
            </a:r>
          </a:p>
          <a:p>
            <a:pPr>
              <a:buNone/>
            </a:pPr>
            <a:r>
              <a:rPr lang="en-US" dirty="0" smtClean="0"/>
              <a:t>  D. A soccer match</a:t>
            </a:r>
            <a:endParaRPr lang="en-US" u="sng" dirty="0" smtClean="0"/>
          </a:p>
          <a:p>
            <a:pPr>
              <a:buNone/>
            </a:pPr>
            <a:endParaRPr lang="en-US" dirty="0" smtClean="0"/>
          </a:p>
          <a:p>
            <a:pPr>
              <a:buNone/>
            </a:pPr>
            <a:r>
              <a:rPr lang="en-US" b="1" dirty="0" smtClean="0"/>
              <a:t>14) What does the woman say about Tory Brown?</a:t>
            </a:r>
          </a:p>
          <a:p>
            <a:pPr>
              <a:buNone/>
            </a:pPr>
            <a:r>
              <a:rPr lang="en-US" dirty="0" smtClean="0"/>
              <a:t>  A. He's overrated</a:t>
            </a:r>
          </a:p>
          <a:p>
            <a:pPr>
              <a:buNone/>
            </a:pPr>
            <a:r>
              <a:rPr lang="en-US" dirty="0" smtClean="0"/>
              <a:t>  B. He's handsome</a:t>
            </a:r>
          </a:p>
          <a:p>
            <a:pPr>
              <a:buNone/>
            </a:pPr>
            <a:r>
              <a:rPr lang="en-US" dirty="0" smtClean="0"/>
              <a:t>  C. He's disappointing</a:t>
            </a:r>
          </a:p>
          <a:p>
            <a:pPr>
              <a:buNone/>
            </a:pPr>
            <a:r>
              <a:rPr lang="en-US" dirty="0" smtClean="0"/>
              <a:t>  D. He's talented</a:t>
            </a:r>
          </a:p>
          <a:p>
            <a:pPr>
              <a:buNone/>
            </a:pPr>
            <a:endParaRPr lang="en-US" dirty="0" smtClean="0"/>
          </a:p>
          <a:p>
            <a:pPr>
              <a:buNone/>
            </a:pPr>
            <a:r>
              <a:rPr lang="en-US" b="1" dirty="0" smtClean="0"/>
              <a:t>15) How does the man feel the performance?</a:t>
            </a:r>
          </a:p>
          <a:p>
            <a:pPr>
              <a:buNone/>
            </a:pPr>
            <a:r>
              <a:rPr lang="en-US" dirty="0" smtClean="0"/>
              <a:t>  A. Let down</a:t>
            </a:r>
          </a:p>
          <a:p>
            <a:pPr>
              <a:buNone/>
            </a:pPr>
            <a:r>
              <a:rPr lang="en-US" dirty="0" smtClean="0"/>
              <a:t>  B. Inspired</a:t>
            </a:r>
          </a:p>
          <a:p>
            <a:pPr>
              <a:buNone/>
            </a:pPr>
            <a:r>
              <a:rPr lang="en-US" dirty="0" smtClean="0"/>
              <a:t>  C. Enraged</a:t>
            </a:r>
          </a:p>
          <a:p>
            <a:pPr>
              <a:buNone/>
            </a:pPr>
            <a:r>
              <a:rPr lang="en-US" dirty="0" smtClean="0"/>
              <a:t>  D. Bored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Why does the woman call the man?</a:t>
            </a:r>
          </a:p>
          <a:p>
            <a:pPr>
              <a:buNone/>
            </a:pPr>
            <a:r>
              <a:rPr lang="en-US" dirty="0" smtClean="0"/>
              <a:t>  A. To complain about a lost package</a:t>
            </a:r>
          </a:p>
          <a:p>
            <a:pPr>
              <a:buNone/>
            </a:pPr>
            <a:r>
              <a:rPr lang="en-US" dirty="0" smtClean="0"/>
              <a:t>  B. To check on a broken package</a:t>
            </a:r>
          </a:p>
          <a:p>
            <a:pPr>
              <a:buNone/>
            </a:pPr>
            <a:r>
              <a:rPr lang="en-US" dirty="0" smtClean="0"/>
              <a:t>  C. To ask about a late package</a:t>
            </a:r>
          </a:p>
          <a:p>
            <a:pPr>
              <a:buNone/>
            </a:pPr>
            <a:r>
              <a:rPr lang="en-US" dirty="0" smtClean="0"/>
              <a:t>  D. To order a replacement package</a:t>
            </a:r>
            <a:endParaRPr lang="en-US" u="sng" dirty="0" smtClean="0"/>
          </a:p>
          <a:p>
            <a:pPr>
              <a:buNone/>
            </a:pPr>
            <a:endParaRPr lang="en-US" b="1" u="sng" dirty="0"/>
          </a:p>
          <a:p>
            <a:pPr>
              <a:buNone/>
            </a:pPr>
            <a:r>
              <a:rPr lang="en-US" b="1" dirty="0" smtClean="0"/>
              <a:t>17) What does the man say about the package?</a:t>
            </a:r>
          </a:p>
          <a:p>
            <a:pPr>
              <a:buNone/>
            </a:pPr>
            <a:r>
              <a:rPr lang="en-US" dirty="0" smtClean="0"/>
              <a:t>  A. It was lost en route</a:t>
            </a:r>
          </a:p>
          <a:p>
            <a:pPr>
              <a:buNone/>
            </a:pPr>
            <a:r>
              <a:rPr lang="en-US" dirty="0" smtClean="0"/>
              <a:t>  B. It was shipped on time</a:t>
            </a:r>
          </a:p>
          <a:p>
            <a:pPr>
              <a:buNone/>
            </a:pPr>
            <a:r>
              <a:rPr lang="en-US" dirty="0" smtClean="0"/>
              <a:t>  C. It was damaged upon receipt</a:t>
            </a:r>
          </a:p>
          <a:p>
            <a:pPr>
              <a:buNone/>
            </a:pPr>
            <a:r>
              <a:rPr lang="en-US" dirty="0" smtClean="0"/>
              <a:t>  D. It is still on the loading platform</a:t>
            </a:r>
          </a:p>
          <a:p>
            <a:pPr>
              <a:buNone/>
            </a:pPr>
            <a:endParaRPr lang="en-US" dirty="0" smtClean="0"/>
          </a:p>
          <a:p>
            <a:pPr>
              <a:buNone/>
            </a:pPr>
            <a:r>
              <a:rPr lang="en-US" b="1" dirty="0" smtClean="0"/>
              <a:t>18) What does the man plan to do?</a:t>
            </a:r>
          </a:p>
          <a:p>
            <a:pPr>
              <a:buNone/>
            </a:pPr>
            <a:r>
              <a:rPr lang="en-US" dirty="0" smtClean="0"/>
              <a:t>  A. Put the woman on hold</a:t>
            </a:r>
          </a:p>
          <a:p>
            <a:pPr>
              <a:buNone/>
            </a:pPr>
            <a:r>
              <a:rPr lang="en-US" dirty="0" smtClean="0"/>
              <a:t>  B. Check the package tracking number</a:t>
            </a:r>
          </a:p>
          <a:p>
            <a:pPr>
              <a:buNone/>
            </a:pPr>
            <a:r>
              <a:rPr lang="en-US" dirty="0" smtClean="0"/>
              <a:t>  C. Bring the package to the woman</a:t>
            </a:r>
          </a:p>
          <a:p>
            <a:pPr>
              <a:buNone/>
            </a:pPr>
            <a:r>
              <a:rPr lang="en-US" dirty="0" smtClean="0"/>
              <a:t>  D. Determine the status of the package</a:t>
            </a:r>
            <a:br>
              <a:rPr lang="en-US" dirty="0" smtClean="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What position does the woman hold?</a:t>
            </a:r>
          </a:p>
          <a:p>
            <a:pPr>
              <a:buNone/>
            </a:pPr>
            <a:r>
              <a:rPr lang="en-US" dirty="0" smtClean="0"/>
              <a:t>  A. Cashier</a:t>
            </a:r>
          </a:p>
          <a:p>
            <a:pPr>
              <a:buNone/>
            </a:pPr>
            <a:r>
              <a:rPr lang="en-US" dirty="0" smtClean="0"/>
              <a:t>  B. Secretary</a:t>
            </a:r>
          </a:p>
          <a:p>
            <a:pPr>
              <a:buNone/>
            </a:pPr>
            <a:r>
              <a:rPr lang="en-US" dirty="0" smtClean="0"/>
              <a:t>  C. Office manager</a:t>
            </a:r>
          </a:p>
          <a:p>
            <a:pPr>
              <a:buNone/>
            </a:pPr>
            <a:r>
              <a:rPr lang="en-US" dirty="0" smtClean="0"/>
              <a:t>  D. Waitress</a:t>
            </a:r>
            <a:endParaRPr lang="en-US" u="sng" dirty="0" smtClean="0"/>
          </a:p>
          <a:p>
            <a:pPr>
              <a:buNone/>
            </a:pPr>
            <a:endParaRPr lang="en-US" dirty="0" smtClean="0"/>
          </a:p>
          <a:p>
            <a:pPr>
              <a:buNone/>
            </a:pPr>
            <a:r>
              <a:rPr lang="en-US" b="1" dirty="0" smtClean="0"/>
              <a:t>20) What is the purpose of the man's club card?</a:t>
            </a:r>
          </a:p>
          <a:p>
            <a:pPr>
              <a:buNone/>
            </a:pPr>
            <a:r>
              <a:rPr lang="en-US" dirty="0" smtClean="0"/>
              <a:t>  A. To pay for his purchases</a:t>
            </a:r>
          </a:p>
          <a:p>
            <a:pPr>
              <a:buNone/>
            </a:pPr>
            <a:r>
              <a:rPr lang="en-US" dirty="0" smtClean="0"/>
              <a:t>  B. To earn bonus points</a:t>
            </a:r>
          </a:p>
          <a:p>
            <a:pPr>
              <a:buNone/>
            </a:pPr>
            <a:r>
              <a:rPr lang="en-US" dirty="0" smtClean="0"/>
              <a:t>  C. To get a discount</a:t>
            </a:r>
          </a:p>
          <a:p>
            <a:pPr>
              <a:buNone/>
            </a:pPr>
            <a:r>
              <a:rPr lang="en-US" dirty="0" smtClean="0"/>
              <a:t>  D. To provide identification</a:t>
            </a:r>
          </a:p>
          <a:p>
            <a:pPr>
              <a:buNone/>
            </a:pPr>
            <a:endParaRPr lang="en-US" dirty="0" smtClean="0"/>
          </a:p>
          <a:p>
            <a:pPr>
              <a:buNone/>
            </a:pPr>
            <a:r>
              <a:rPr lang="en-US" b="1" dirty="0" smtClean="0"/>
              <a:t>21) What will the man probably say next?</a:t>
            </a:r>
          </a:p>
          <a:p>
            <a:pPr>
              <a:buNone/>
            </a:pPr>
            <a:r>
              <a:rPr lang="en-US" dirty="0" smtClean="0"/>
              <a:t>  A. "Yes, I drove to work today."</a:t>
            </a:r>
          </a:p>
          <a:p>
            <a:pPr>
              <a:buNone/>
            </a:pPr>
            <a:r>
              <a:rPr lang="en-US" dirty="0" smtClean="0"/>
              <a:t>  B. "No, I have a blue car."</a:t>
            </a:r>
          </a:p>
          <a:p>
            <a:pPr>
              <a:buNone/>
            </a:pPr>
            <a:r>
              <a:rPr lang="en-US" dirty="0" smtClean="0"/>
              <a:t>  C. "Sure, I'll be glad to help."</a:t>
            </a:r>
          </a:p>
          <a:p>
            <a:pPr>
              <a:buNone/>
            </a:pPr>
            <a:r>
              <a:rPr lang="en-US" dirty="0" smtClean="0"/>
              <a:t>  D. "No thanks. I've got it."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What position does the woman hold?</a:t>
            </a:r>
          </a:p>
          <a:p>
            <a:pPr>
              <a:buNone/>
            </a:pPr>
            <a:r>
              <a:rPr lang="en-US" dirty="0" smtClean="0"/>
              <a:t>  A. Chauffer</a:t>
            </a:r>
          </a:p>
          <a:p>
            <a:pPr>
              <a:buNone/>
            </a:pPr>
            <a:r>
              <a:rPr lang="en-US" dirty="0" smtClean="0"/>
              <a:t>  B. Hotel clerk</a:t>
            </a:r>
          </a:p>
          <a:p>
            <a:pPr>
              <a:buNone/>
            </a:pPr>
            <a:r>
              <a:rPr lang="en-US" dirty="0" smtClean="0"/>
              <a:t>  C. Secretary</a:t>
            </a:r>
          </a:p>
          <a:p>
            <a:pPr>
              <a:buNone/>
            </a:pPr>
            <a:r>
              <a:rPr lang="en-US" dirty="0" smtClean="0"/>
              <a:t>  D. Concierge.</a:t>
            </a:r>
            <a:r>
              <a:rPr lang="fr-FR" u="sng" dirty="0" smtClean="0">
                <a:hlinkClick r:id="rId3"/>
              </a:rPr>
              <a:t> </a:t>
            </a:r>
            <a:endParaRPr lang="en-US" u="sng" dirty="0" smtClean="0"/>
          </a:p>
          <a:p>
            <a:pPr>
              <a:buNone/>
            </a:pPr>
            <a:endParaRPr lang="en-US" b="1" u="sng" dirty="0"/>
          </a:p>
          <a:p>
            <a:pPr>
              <a:buNone/>
            </a:pPr>
            <a:r>
              <a:rPr lang="en-US" b="1" dirty="0" smtClean="0"/>
              <a:t>23) What does the man want?</a:t>
            </a:r>
          </a:p>
          <a:p>
            <a:pPr>
              <a:buNone/>
            </a:pPr>
            <a:r>
              <a:rPr lang="en-US" dirty="0" smtClean="0"/>
              <a:t>  A. A regular single</a:t>
            </a:r>
          </a:p>
          <a:p>
            <a:pPr>
              <a:buNone/>
            </a:pPr>
            <a:r>
              <a:rPr lang="en-US" dirty="0" smtClean="0"/>
              <a:t>  B. A double suite</a:t>
            </a:r>
          </a:p>
          <a:p>
            <a:pPr>
              <a:buNone/>
            </a:pPr>
            <a:r>
              <a:rPr lang="en-US" dirty="0" smtClean="0"/>
              <a:t>  C. A single view</a:t>
            </a:r>
          </a:p>
          <a:p>
            <a:pPr>
              <a:buNone/>
            </a:pPr>
            <a:r>
              <a:rPr lang="en-US" dirty="0" smtClean="0"/>
              <a:t>  D. A double view</a:t>
            </a:r>
          </a:p>
          <a:p>
            <a:pPr>
              <a:buNone/>
            </a:pPr>
            <a:endParaRPr lang="en-US" dirty="0" smtClean="0"/>
          </a:p>
          <a:p>
            <a:pPr>
              <a:buNone/>
            </a:pPr>
            <a:r>
              <a:rPr lang="en-US" b="1" dirty="0" smtClean="0"/>
              <a:t>24) What will the man probably do next?</a:t>
            </a:r>
          </a:p>
          <a:p>
            <a:pPr>
              <a:buNone/>
            </a:pPr>
            <a:r>
              <a:rPr lang="en-US" dirty="0" smtClean="0"/>
              <a:t>  A. Purchase an airline ticket</a:t>
            </a:r>
          </a:p>
          <a:p>
            <a:pPr>
              <a:buNone/>
            </a:pPr>
            <a:r>
              <a:rPr lang="en-US" dirty="0" smtClean="0"/>
              <a:t>  B. Book a regular double room</a:t>
            </a:r>
          </a:p>
          <a:p>
            <a:pPr>
              <a:buNone/>
            </a:pPr>
            <a:r>
              <a:rPr lang="en-US" dirty="0" smtClean="0"/>
              <a:t>  C. Ask the price of a double view suite</a:t>
            </a:r>
          </a:p>
          <a:p>
            <a:pPr>
              <a:buNone/>
            </a:pPr>
            <a:r>
              <a:rPr lang="en-US" dirty="0" smtClean="0"/>
              <a:t>  D. Thank the woman and hang up</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TotalTime>
  <Words>900</Words>
  <Application>Microsoft Office PowerPoint</Application>
  <PresentationFormat>On-screen Show (4:3)</PresentationFormat>
  <Paragraphs>169</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47</cp:revision>
  <dcterms:created xsi:type="dcterms:W3CDTF">2014-02-13T10:43:29Z</dcterms:created>
  <dcterms:modified xsi:type="dcterms:W3CDTF">2016-03-04T16:27:34Z</dcterms:modified>
</cp:coreProperties>
</file>