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5" r:id="rId2"/>
  </p:sldMasterIdLst>
  <p:notesMasterIdLst>
    <p:notesMasterId r:id="rId11"/>
  </p:notesMasterIdLst>
  <p:sldIdLst>
    <p:sldId id="256" r:id="rId3"/>
    <p:sldId id="257" r:id="rId4"/>
    <p:sldId id="264" r:id="rId5"/>
    <p:sldId id="265" r:id="rId6"/>
    <p:sldId id="270" r:id="rId7"/>
    <p:sldId id="273" r:id="rId8"/>
    <p:sldId id="271" r:id="rId9"/>
    <p:sldId id="27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9" autoAdjust="0"/>
    <p:restoredTop sz="98401" autoAdjust="0"/>
  </p:normalViewPr>
  <p:slideViewPr>
    <p:cSldViewPr>
      <p:cViewPr>
        <p:scale>
          <a:sx n="70" d="100"/>
          <a:sy n="70" d="100"/>
        </p:scale>
        <p:origin x="-1410"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DEA3FB-2C09-4823-B838-BF82E30A3DE2}" type="datetimeFigureOut">
              <a:rPr lang="en-US" smtClean="0"/>
              <a:pPr/>
              <a:t>07-Apr-16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6ABAF0-5901-4BD8-A4C5-0E4EEF925D9C}" type="slidenum">
              <a:rPr lang="en-US" smtClean="0"/>
              <a:pPr/>
              <a:t>‹#›</a:t>
            </a:fld>
            <a:endParaRPr lang="en-US"/>
          </a:p>
        </p:txBody>
      </p:sp>
    </p:spTree>
    <p:extLst>
      <p:ext uri="{BB962C8B-B14F-4D97-AF65-F5344CB8AC3E}">
        <p14:creationId xmlns:p14="http://schemas.microsoft.com/office/powerpoint/2010/main" val="187316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Inaugurated  - </a:t>
            </a:r>
            <a:r>
              <a:rPr lang="en-US" sz="1200" b="0" i="0" kern="1200" dirty="0" smtClean="0">
                <a:solidFill>
                  <a:schemeClr val="tx1"/>
                </a:solidFill>
                <a:latin typeface="+mn-lt"/>
                <a:ea typeface="+mn-ea"/>
                <a:cs typeface="+mn-cs"/>
              </a:rPr>
              <a:t>Begin or introduce</a:t>
            </a:r>
          </a:p>
          <a:p>
            <a:r>
              <a:rPr lang="en-US" sz="1200" dirty="0" smtClean="0"/>
              <a:t>Renovations - </a:t>
            </a:r>
            <a:r>
              <a:rPr lang="en-US" sz="1200" b="0" i="0" kern="1200" dirty="0" smtClean="0">
                <a:solidFill>
                  <a:schemeClr val="tx1"/>
                </a:solidFill>
                <a:latin typeface="+mn-lt"/>
                <a:ea typeface="+mn-ea"/>
                <a:cs typeface="+mn-cs"/>
              </a:rPr>
              <a:t> the act of improving by renewing and restoring.</a:t>
            </a:r>
          </a:p>
          <a:p>
            <a:r>
              <a:rPr lang="en-US" sz="1200" dirty="0" smtClean="0"/>
              <a:t>Attended - </a:t>
            </a:r>
            <a:r>
              <a:rPr lang="en-US" sz="1200" b="0" i="0" kern="1200" dirty="0" smtClean="0">
                <a:solidFill>
                  <a:schemeClr val="tx1"/>
                </a:solidFill>
                <a:latin typeface="+mn-lt"/>
                <a:ea typeface="+mn-ea"/>
                <a:cs typeface="+mn-cs"/>
              </a:rPr>
              <a:t>Be present at (an event, meeting, or function).</a:t>
            </a:r>
          </a:p>
          <a:p>
            <a:r>
              <a:rPr lang="en-US" sz="1200" dirty="0" smtClean="0"/>
              <a:t>Encouragement - </a:t>
            </a:r>
            <a:r>
              <a:rPr lang="en-US" sz="1200" b="0" i="0" kern="1200" dirty="0" smtClean="0">
                <a:solidFill>
                  <a:schemeClr val="tx1"/>
                </a:solidFill>
                <a:latin typeface="+mn-lt"/>
                <a:ea typeface="+mn-ea"/>
                <a:cs typeface="+mn-cs"/>
              </a:rPr>
              <a:t>The act of </a:t>
            </a:r>
            <a:r>
              <a:rPr lang="en-US" sz="1200" b="1" i="0" kern="1200" dirty="0" smtClean="0">
                <a:solidFill>
                  <a:schemeClr val="tx1"/>
                </a:solidFill>
                <a:latin typeface="+mn-lt"/>
                <a:ea typeface="+mn-ea"/>
                <a:cs typeface="+mn-cs"/>
              </a:rPr>
              <a:t>encouraging</a:t>
            </a:r>
            <a:r>
              <a:rPr lang="en-US" sz="1200" b="0" i="0" kern="1200" dirty="0" smtClean="0">
                <a:solidFill>
                  <a:schemeClr val="tx1"/>
                </a:solidFill>
                <a:latin typeface="+mn-lt"/>
                <a:ea typeface="+mn-ea"/>
                <a:cs typeface="+mn-cs"/>
              </a:rPr>
              <a:t>.</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 The state of being encouraged ; One that encourages.</a:t>
            </a:r>
          </a:p>
          <a:p>
            <a:r>
              <a:rPr lang="en-US" sz="1200" dirty="0" smtClean="0"/>
              <a:t>Gigantic - </a:t>
            </a:r>
            <a:r>
              <a:rPr lang="en-US" sz="1200" b="0" i="0" kern="1200" dirty="0" smtClean="0">
                <a:solidFill>
                  <a:schemeClr val="tx1"/>
                </a:solidFill>
                <a:latin typeface="+mn-lt"/>
                <a:ea typeface="+mn-ea"/>
                <a:cs typeface="+mn-cs"/>
              </a:rPr>
              <a:t>Of very great size or extent; huge or enormous.</a:t>
            </a:r>
            <a:endParaRPr lang="en-US" sz="1200" dirty="0" smtClean="0"/>
          </a:p>
          <a:p>
            <a:r>
              <a:rPr lang="en-US" sz="1200" dirty="0" smtClean="0"/>
              <a:t>Legacy - </a:t>
            </a:r>
            <a:r>
              <a:rPr lang="en-US" sz="1200" b="0" i="0" kern="1200" dirty="0" smtClean="0">
                <a:solidFill>
                  <a:schemeClr val="tx1"/>
                </a:solidFill>
                <a:latin typeface="+mn-lt"/>
                <a:ea typeface="+mn-ea"/>
                <a:cs typeface="+mn-cs"/>
              </a:rPr>
              <a:t>heritage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CD6ABAF0-5901-4BD8-A4C5-0E4EEF925D9C}"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D6ABAF0-5901-4BD8-A4C5-0E4EEF925D9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D54384-7BDB-4E85-9BE5-2B86349E0545}" type="datetimeFigureOut">
              <a:rPr lang="en-US" smtClean="0"/>
              <a:pPr/>
              <a:t>07-Apr-16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D54384-7BDB-4E85-9BE5-2B86349E0545}" type="datetimeFigureOut">
              <a:rPr lang="en-US" smtClean="0"/>
              <a:pPr/>
              <a:t>07-Apr-16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54384-7BDB-4E85-9BE5-2B86349E0545}" type="datetimeFigureOut">
              <a:rPr lang="en-US" smtClean="0"/>
              <a:pPr/>
              <a:t>07-Apr-16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D54384-7BDB-4E85-9BE5-2B86349E0545}" type="datetimeFigureOut">
              <a:rPr lang="en-US" smtClean="0"/>
              <a:pPr/>
              <a:t>07-Apr-16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D54384-7BDB-4E85-9BE5-2B86349E0545}" type="datetimeFigureOut">
              <a:rPr lang="en-US" smtClean="0"/>
              <a:pPr/>
              <a:t>07-Apr-16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D54384-7BDB-4E85-9BE5-2B86349E0545}" type="datetimeFigureOut">
              <a:rPr lang="en-US" smtClean="0"/>
              <a:pPr/>
              <a:t>07-Apr-16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54384-7BDB-4E85-9BE5-2B86349E0545}" type="datetimeFigureOut">
              <a:rPr lang="en-US" smtClean="0"/>
              <a:pPr/>
              <a:t>07-Apr-16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54384-7BDB-4E85-9BE5-2B86349E0545}" type="datetimeFigureOut">
              <a:rPr lang="en-US" smtClean="0"/>
              <a:pPr/>
              <a:t>07-Apr-16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54384-7BDB-4E85-9BE5-2B86349E0545}" type="datetimeFigureOut">
              <a:rPr lang="en-US" smtClean="0"/>
              <a:pPr/>
              <a:t>07-Apr-16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D54384-7BDB-4E85-9BE5-2B86349E0545}" type="datetimeFigureOut">
              <a:rPr lang="en-US" smtClean="0"/>
              <a:pPr/>
              <a:t>07-Apr-16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D54384-7BDB-4E85-9BE5-2B86349E0545}" type="datetimeFigureOut">
              <a:rPr lang="en-US" smtClean="0"/>
              <a:pPr/>
              <a:t>07-Apr-16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7AF8A-220F-40F1-BAC4-F09C080BFE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93614" y="6526213"/>
            <a:ext cx="1740861"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  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1" name="Picture 10" descr="E:\PPTS\Logo albert_rouge.png"/>
          <p:cNvPicPr/>
          <p:nvPr userDrawn="1"/>
        </p:nvPicPr>
        <p:blipFill>
          <a:blip r:embed="rId14" cstate="print"/>
          <a:srcRect/>
          <a:stretch>
            <a:fillRect/>
          </a:stretch>
        </p:blipFill>
        <p:spPr bwMode="auto">
          <a:xfrm>
            <a:off x="7786710" y="-357214"/>
            <a:ext cx="1152144" cy="1152144"/>
          </a:xfrm>
          <a:prstGeom prst="rect">
            <a:avLst/>
          </a:prstGeom>
          <a:noFill/>
          <a:ln w="9525">
            <a:noFill/>
            <a:miter lim="800000"/>
            <a:headEnd/>
            <a:tailEnd/>
          </a:ln>
        </p:spPr>
      </p:pic>
      <p:sp>
        <p:nvSpPr>
          <p:cNvPr id="12" name="Rectangle 11"/>
          <p:cNvSpPr/>
          <p:nvPr userDrawn="1"/>
        </p:nvSpPr>
        <p:spPr>
          <a:xfrm>
            <a:off x="1000100" y="0"/>
            <a:ext cx="5500726" cy="369332"/>
          </a:xfrm>
          <a:prstGeom prst="rect">
            <a:avLst/>
          </a:prstGeom>
        </p:spPr>
        <p:txBody>
          <a:bodyPr wrap="square">
            <a:spAutoFit/>
          </a:bodyPr>
          <a:lstStyle/>
          <a:p>
            <a:r>
              <a:rPr lang="en-US" b="1" dirty="0" smtClean="0">
                <a:solidFill>
                  <a:schemeClr val="bg1"/>
                </a:solidFill>
              </a:rPr>
              <a:t>French chef Paul </a:t>
            </a:r>
            <a:r>
              <a:rPr lang="en-US" b="1" dirty="0" err="1" smtClean="0">
                <a:solidFill>
                  <a:schemeClr val="bg1"/>
                </a:solidFill>
              </a:rPr>
              <a:t>Bocuse</a:t>
            </a:r>
            <a:r>
              <a:rPr lang="en-US" b="1" dirty="0" smtClean="0">
                <a:solidFill>
                  <a:schemeClr val="bg1"/>
                </a:solidFill>
              </a:rPr>
              <a:t> opens NY restaurant</a:t>
            </a:r>
            <a:endParaRPr lang="en-US"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54384-7BDB-4E85-9BE5-2B86349E0545}" type="datetimeFigureOut">
              <a:rPr lang="en-US" smtClean="0"/>
              <a:pPr/>
              <a:t>07-Apr-16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7AF8A-220F-40F1-BAC4-F09C080BFE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642918"/>
          <a:ext cx="8507413" cy="5572163"/>
        </p:xfrm>
        <a:graphic>
          <a:graphicData uri="http://schemas.openxmlformats.org/drawingml/2006/table">
            <a:tbl>
              <a:tblPr/>
              <a:tblGrid>
                <a:gridCol w="1708150"/>
                <a:gridCol w="6799263"/>
              </a:tblGrid>
              <a:tr h="86167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1" i="0" u="none" strike="noStrike" cap="none" normalizeH="0" baseline="0" dirty="0" smtClean="0">
                        <a:ln>
                          <a:noFill/>
                        </a:ln>
                        <a:solidFill>
                          <a:schemeClr val="tx1"/>
                        </a:solidFill>
                        <a:effectLst/>
                        <a:latin typeface="Verdana"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ts val="100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a:txBody>
                  <a:tcPr marL="0" marR="0" marT="0" marB="0" horzOverflow="overflow">
                    <a:lnL>
                      <a:noFill/>
                    </a:lnL>
                    <a:lnR>
                      <a:noFill/>
                    </a:lnR>
                    <a:lnT>
                      <a:noFill/>
                    </a:lnT>
                    <a:lnB>
                      <a:noFill/>
                    </a:lnB>
                    <a:lnTlToBr>
                      <a:noFill/>
                    </a:lnTlToBr>
                    <a:lnBlToTr>
                      <a:noFill/>
                    </a:lnBlToTr>
                    <a:no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algn="l" fontAlgn="b"/>
                      <a:endParaRPr lang="en-US" sz="1100" b="0" i="0" u="none" strike="noStrike" dirty="0">
                        <a:solidFill>
                          <a:srgbClr val="000000"/>
                        </a:solidFill>
                        <a:latin typeface="Calibri"/>
                      </a:endParaRPr>
                    </a:p>
                  </a:txBody>
                  <a:tcPr marL="9525" marR="9525" marT="9525" marB="0" anchor="b">
                    <a:lnL>
                      <a:noFill/>
                    </a:lnL>
                    <a:lnR>
                      <a:noFill/>
                    </a:lnR>
                    <a:lnT>
                      <a:noFill/>
                    </a:lnT>
                    <a:lnB>
                      <a:noFill/>
                    </a:lnB>
                    <a:lnTlToBr>
                      <a:noFill/>
                    </a:lnTlToBr>
                    <a:lnBlToTr>
                      <a:noFill/>
                    </a:lnBlToTr>
                    <a:solidFill>
                      <a:schemeClr val="bg1"/>
                    </a:solidFill>
                  </a:tcPr>
                </a:tc>
              </a:tr>
              <a:tr h="46496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72801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89147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69610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428604"/>
            <a:ext cx="9144000" cy="461665"/>
          </a:xfrm>
          <a:prstGeom prst="rect">
            <a:avLst/>
          </a:prstGeom>
          <a:noFill/>
        </p:spPr>
        <p:txBody>
          <a:bodyPr wrap="square" rtlCol="0">
            <a:spAutoFit/>
          </a:bodyPr>
          <a:lstStyle/>
          <a:p>
            <a:pPr algn="ctr"/>
            <a:r>
              <a:rPr lang="en-US" sz="2400" b="1" u="sng" dirty="0" smtClean="0">
                <a:solidFill>
                  <a:schemeClr val="accent6"/>
                </a:solidFill>
              </a:rPr>
              <a:t>French chef Paul </a:t>
            </a:r>
            <a:r>
              <a:rPr lang="en-US" sz="2400" b="1" u="sng" dirty="0" err="1" smtClean="0">
                <a:solidFill>
                  <a:schemeClr val="accent6"/>
                </a:solidFill>
              </a:rPr>
              <a:t>Bocuse</a:t>
            </a:r>
            <a:r>
              <a:rPr lang="en-US" sz="2400" b="1" u="sng" dirty="0" smtClean="0">
                <a:solidFill>
                  <a:schemeClr val="accent6"/>
                </a:solidFill>
              </a:rPr>
              <a:t> opens NY restaurant</a:t>
            </a:r>
            <a:endParaRPr lang="en-US" sz="2400" b="1" u="sng" dirty="0">
              <a:solidFill>
                <a:schemeClr val="accent6"/>
              </a:solidFill>
            </a:endParaRPr>
          </a:p>
        </p:txBody>
      </p:sp>
      <p:sp>
        <p:nvSpPr>
          <p:cNvPr id="5" name="TextBox 4"/>
          <p:cNvSpPr txBox="1"/>
          <p:nvPr/>
        </p:nvSpPr>
        <p:spPr>
          <a:xfrm>
            <a:off x="357158" y="6072206"/>
            <a:ext cx="8501122" cy="338554"/>
          </a:xfrm>
          <a:prstGeom prst="rect">
            <a:avLst/>
          </a:prstGeom>
          <a:noFill/>
        </p:spPr>
        <p:txBody>
          <a:bodyPr wrap="square" rtlCol="0">
            <a:spAutoFit/>
          </a:bodyPr>
          <a:lstStyle/>
          <a:p>
            <a:r>
              <a:rPr lang="en-US" sz="1600" dirty="0" smtClean="0"/>
              <a:t>http://www.france24.com/en/20130217-french-chef-paul-bocuse-opens-ny-restaurant-cia</a:t>
            </a:r>
            <a:endParaRPr lang="en-US" sz="1600" dirty="0"/>
          </a:p>
        </p:txBody>
      </p:sp>
      <p:pic>
        <p:nvPicPr>
          <p:cNvPr id="9218" name="Picture 2" descr="http://scd.france24.com/en/files/imagecache/france24_ct_api_bigger_169/article/image/Bocuse-CIA_0.jpg"/>
          <p:cNvPicPr>
            <a:picLocks noChangeAspect="1" noChangeArrowheads="1"/>
          </p:cNvPicPr>
          <p:nvPr/>
        </p:nvPicPr>
        <p:blipFill>
          <a:blip r:embed="rId2" cstate="print"/>
          <a:srcRect/>
          <a:stretch>
            <a:fillRect/>
          </a:stretch>
        </p:blipFill>
        <p:spPr bwMode="auto">
          <a:xfrm>
            <a:off x="1000100" y="1357298"/>
            <a:ext cx="6858000" cy="385762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584775"/>
          </a:xfrm>
          <a:prstGeom prst="rect">
            <a:avLst/>
          </a:prstGeom>
          <a:noFill/>
        </p:spPr>
        <p:txBody>
          <a:bodyPr wrap="square" rtlCol="0">
            <a:spAutoFit/>
          </a:bodyPr>
          <a:lstStyle/>
          <a:p>
            <a:pPr algn="ctr"/>
            <a:r>
              <a:rPr lang="en-US" sz="3200" b="1" dirty="0" smtClean="0"/>
              <a:t>News : Reading</a:t>
            </a:r>
            <a:endParaRPr lang="en-US" sz="3200" b="1" dirty="0"/>
          </a:p>
        </p:txBody>
      </p:sp>
      <p:sp>
        <p:nvSpPr>
          <p:cNvPr id="4" name="TextBox 3"/>
          <p:cNvSpPr txBox="1"/>
          <p:nvPr/>
        </p:nvSpPr>
        <p:spPr>
          <a:xfrm>
            <a:off x="107504" y="1500174"/>
            <a:ext cx="8964488" cy="4493538"/>
          </a:xfrm>
          <a:prstGeom prst="rect">
            <a:avLst/>
          </a:prstGeom>
          <a:noFill/>
        </p:spPr>
        <p:txBody>
          <a:bodyPr wrap="square" rtlCol="0">
            <a:spAutoFit/>
          </a:bodyPr>
          <a:lstStyle/>
          <a:p>
            <a:pPr>
              <a:buFont typeface="Wingdings" pitchFamily="2" charset="2"/>
              <a:buChar char="Ø"/>
            </a:pPr>
            <a:r>
              <a:rPr lang="en-US" dirty="0" smtClean="0"/>
              <a:t>Three-star Michelin chef Paul </a:t>
            </a:r>
            <a:r>
              <a:rPr lang="en-US" dirty="0" err="1" smtClean="0"/>
              <a:t>Bocuse</a:t>
            </a:r>
            <a:r>
              <a:rPr lang="en-US" dirty="0" smtClean="0"/>
              <a:t> who named the Culinary Institute of America's 2011 "Chef of the Century", inaugurated the new </a:t>
            </a:r>
            <a:r>
              <a:rPr lang="en-US" dirty="0" err="1" smtClean="0"/>
              <a:t>Bocuse</a:t>
            </a:r>
            <a:r>
              <a:rPr lang="en-US" dirty="0" smtClean="0"/>
              <a:t> Restaurant .</a:t>
            </a:r>
          </a:p>
          <a:p>
            <a:pPr>
              <a:buFont typeface="Wingdings" pitchFamily="2" charset="2"/>
              <a:buChar char="Ø"/>
            </a:pPr>
            <a:endParaRPr lang="en-US" dirty="0" smtClean="0"/>
          </a:p>
          <a:p>
            <a:pPr>
              <a:buFont typeface="Wingdings" pitchFamily="2" charset="2"/>
              <a:buChar char="Ø"/>
            </a:pPr>
            <a:r>
              <a:rPr lang="en-US" dirty="0" smtClean="0"/>
              <a:t>The Culinary Institute of America last year closed its Escoffier Restaurant. After renovations, the menu was revamped to feature contemporary French.</a:t>
            </a:r>
          </a:p>
          <a:p>
            <a:pPr>
              <a:buFont typeface="Wingdings" pitchFamily="2" charset="2"/>
              <a:buChar char="Ø"/>
            </a:pPr>
            <a:endParaRPr lang="en-US" dirty="0" smtClean="0"/>
          </a:p>
          <a:p>
            <a:pPr>
              <a:buFont typeface="Wingdings" pitchFamily="2" charset="2"/>
              <a:buChar char="Ø"/>
            </a:pPr>
            <a:r>
              <a:rPr lang="en-US" dirty="0" smtClean="0"/>
              <a:t>At the CIA's campus on the banks of the frozen Hudson River, hundreds of students attended </a:t>
            </a:r>
            <a:r>
              <a:rPr lang="en-US" dirty="0" err="1" smtClean="0"/>
              <a:t>Bocuse's</a:t>
            </a:r>
            <a:r>
              <a:rPr lang="en-US" dirty="0" smtClean="0"/>
              <a:t> lecture on Friday to hear him speak about his life and dole out both advice and encouragement.</a:t>
            </a:r>
          </a:p>
          <a:p>
            <a:pPr>
              <a:buFont typeface="Wingdings" pitchFamily="2" charset="2"/>
              <a:buChar char="Ø"/>
            </a:pPr>
            <a:endParaRPr lang="en-US" dirty="0" smtClean="0"/>
          </a:p>
          <a:p>
            <a:pPr>
              <a:buFont typeface="Wingdings" pitchFamily="2" charset="2"/>
              <a:buChar char="Ø"/>
            </a:pPr>
            <a:r>
              <a:rPr lang="en-US" dirty="0" smtClean="0"/>
              <a:t>"Cook the way you like, with local, quality products," </a:t>
            </a:r>
            <a:r>
              <a:rPr lang="en-US" dirty="0" err="1" smtClean="0"/>
              <a:t>Bocuse</a:t>
            </a:r>
            <a:r>
              <a:rPr lang="en-US" dirty="0" smtClean="0"/>
              <a:t> told the students. "This is very important.“</a:t>
            </a:r>
          </a:p>
          <a:p>
            <a:pPr>
              <a:buFont typeface="Wingdings" pitchFamily="2" charset="2"/>
              <a:buChar char="Ø"/>
            </a:pPr>
            <a:endParaRPr lang="en-US" dirty="0" smtClean="0"/>
          </a:p>
          <a:p>
            <a:pPr>
              <a:buFont typeface="Wingdings" pitchFamily="2" charset="2"/>
              <a:buChar char="Ø"/>
            </a:pPr>
            <a:r>
              <a:rPr lang="en-US" dirty="0" smtClean="0"/>
              <a:t>In honor of his birthday on Monday, the students had prepared a gigantic cake of five layers with a big "B" on top as a surprise.</a:t>
            </a:r>
          </a:p>
          <a:p>
            <a:pPr>
              <a:buFont typeface="Wingdings" pitchFamily="2" charset="2"/>
              <a:buChar char="Ø"/>
            </a:pPr>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0" y="357166"/>
            <a:ext cx="9144000" cy="584775"/>
          </a:xfrm>
          <a:prstGeom prst="rect">
            <a:avLst/>
          </a:prstGeom>
          <a:noFill/>
        </p:spPr>
        <p:txBody>
          <a:bodyPr wrap="square" rtlCol="0">
            <a:spAutoFit/>
          </a:bodyPr>
          <a:lstStyle/>
          <a:p>
            <a:pPr algn="ctr"/>
            <a:r>
              <a:rPr lang="en-US" sz="3200" b="1" dirty="0" smtClean="0"/>
              <a:t>News : Reading</a:t>
            </a:r>
            <a:endParaRPr lang="en-US" sz="3200" b="1" dirty="0"/>
          </a:p>
        </p:txBody>
      </p:sp>
      <p:sp>
        <p:nvSpPr>
          <p:cNvPr id="4" name="TextBox 3"/>
          <p:cNvSpPr txBox="1"/>
          <p:nvPr/>
        </p:nvSpPr>
        <p:spPr>
          <a:xfrm>
            <a:off x="179512" y="1268760"/>
            <a:ext cx="8786842" cy="5078313"/>
          </a:xfrm>
          <a:prstGeom prst="rect">
            <a:avLst/>
          </a:prstGeom>
          <a:noFill/>
        </p:spPr>
        <p:txBody>
          <a:bodyPr wrap="square" rtlCol="0">
            <a:spAutoFit/>
          </a:bodyPr>
          <a:lstStyle/>
          <a:p>
            <a:pPr>
              <a:buFont typeface="Wingdings" pitchFamily="2" charset="2"/>
              <a:buChar char="Ø"/>
            </a:pPr>
            <a:r>
              <a:rPr lang="en-US" sz="1600" dirty="0" smtClean="0"/>
              <a:t>"</a:t>
            </a:r>
            <a:r>
              <a:rPr lang="en-US" dirty="0" smtClean="0"/>
              <a:t>Paul </a:t>
            </a:r>
            <a:r>
              <a:rPr lang="en-US" dirty="0" err="1" smtClean="0"/>
              <a:t>Bocuse</a:t>
            </a:r>
            <a:r>
              <a:rPr lang="en-US" dirty="0" smtClean="0"/>
              <a:t> is simply stated, the most important chef in history," said CIA president Tim Ryan.</a:t>
            </a:r>
          </a:p>
          <a:p>
            <a:pPr>
              <a:buFont typeface="Wingdings" pitchFamily="2" charset="2"/>
              <a:buChar char="Ø"/>
            </a:pPr>
            <a:endParaRPr lang="en-US" dirty="0" smtClean="0"/>
          </a:p>
          <a:p>
            <a:pPr>
              <a:buFont typeface="Wingdings" pitchFamily="2" charset="2"/>
              <a:buChar char="Ø"/>
            </a:pPr>
            <a:r>
              <a:rPr lang="en-US" dirty="0" err="1" smtClean="0"/>
              <a:t>Mr</a:t>
            </a:r>
            <a:r>
              <a:rPr lang="en-US" dirty="0" smtClean="0"/>
              <a:t> Paul, who arrived on Thursday from Europe, could not stay until servers cracked open the 1926 Armagnac wine.</a:t>
            </a:r>
          </a:p>
          <a:p>
            <a:pPr>
              <a:buFont typeface="Wingdings" pitchFamily="2" charset="2"/>
              <a:buChar char="Ø"/>
            </a:pPr>
            <a:endParaRPr lang="en-US" dirty="0" smtClean="0"/>
          </a:p>
          <a:p>
            <a:pPr>
              <a:buFont typeface="Wingdings" pitchFamily="2" charset="2"/>
              <a:buChar char="Ø"/>
            </a:pPr>
            <a:r>
              <a:rPr lang="en-US" dirty="0" smtClean="0"/>
              <a:t>He had to travel to Florida with his son, who now heads up the Chefs de France restaurant at Walt Disney World's Epcot theme park.</a:t>
            </a:r>
          </a:p>
          <a:p>
            <a:pPr>
              <a:buFont typeface="Wingdings" pitchFamily="2" charset="2"/>
              <a:buChar char="Ø"/>
            </a:pPr>
            <a:endParaRPr lang="en-US" dirty="0" smtClean="0"/>
          </a:p>
          <a:p>
            <a:pPr>
              <a:buFont typeface="Wingdings" pitchFamily="2" charset="2"/>
              <a:buChar char="Ø"/>
            </a:pPr>
            <a:r>
              <a:rPr lang="en-US" dirty="0" smtClean="0"/>
              <a:t>The aging chef now walks with difficulty, and revealed that he can't hear very well, but those are small matters to him. Asked about his legacy, he preferred to speak about the future.</a:t>
            </a:r>
          </a:p>
          <a:p>
            <a:pPr>
              <a:buFont typeface="Wingdings" pitchFamily="2" charset="2"/>
              <a:buChar char="Ø"/>
            </a:pPr>
            <a:endParaRPr lang="en-US" dirty="0" smtClean="0"/>
          </a:p>
          <a:p>
            <a:pPr>
              <a:buFont typeface="Wingdings" pitchFamily="2" charset="2"/>
              <a:buChar char="Ø"/>
            </a:pPr>
            <a:r>
              <a:rPr lang="en-US" dirty="0" smtClean="0"/>
              <a:t>"For me, it's not a problem," </a:t>
            </a:r>
            <a:r>
              <a:rPr lang="en-US" dirty="0" err="1" smtClean="0"/>
              <a:t>Bocuse</a:t>
            </a:r>
            <a:r>
              <a:rPr lang="en-US" dirty="0" smtClean="0"/>
              <a:t> said. "Because after me, there are still many very good chefs, so we still have some great moments ahead. Yesterday, we were with a group of friends in France and today, we're with a group of friends around the world."</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4" name="TextBox 3"/>
          <p:cNvSpPr txBox="1"/>
          <p:nvPr/>
        </p:nvSpPr>
        <p:spPr>
          <a:xfrm>
            <a:off x="500034" y="1142984"/>
            <a:ext cx="8429684" cy="6309420"/>
          </a:xfrm>
          <a:prstGeom prst="rect">
            <a:avLst/>
          </a:prstGeom>
          <a:noFill/>
        </p:spPr>
        <p:txBody>
          <a:bodyPr wrap="square" rtlCol="0">
            <a:spAutoFit/>
          </a:bodyPr>
          <a:lstStyle/>
          <a:p>
            <a:pPr>
              <a:lnSpc>
                <a:spcPct val="200000"/>
              </a:lnSpc>
              <a:buFont typeface="Wingdings" pitchFamily="2" charset="2"/>
              <a:buChar char="Ø"/>
            </a:pPr>
            <a:r>
              <a:rPr lang="en-US" dirty="0" smtClean="0"/>
              <a:t>Who was named Culinary Institute of America's 2011 "Chef of the Century"?</a:t>
            </a:r>
          </a:p>
          <a:p>
            <a:pPr>
              <a:lnSpc>
                <a:spcPct val="200000"/>
              </a:lnSpc>
              <a:buFont typeface="Wingdings" pitchFamily="2" charset="2"/>
              <a:buChar char="Ø"/>
            </a:pPr>
            <a:endParaRPr lang="en-US" dirty="0" smtClean="0"/>
          </a:p>
          <a:p>
            <a:pPr>
              <a:lnSpc>
                <a:spcPct val="200000"/>
              </a:lnSpc>
              <a:buFont typeface="Wingdings" pitchFamily="2" charset="2"/>
              <a:buChar char="Ø"/>
            </a:pPr>
            <a:r>
              <a:rPr lang="en-US" dirty="0" smtClean="0"/>
              <a:t>What word of advice and encouragement did Paul </a:t>
            </a:r>
            <a:r>
              <a:rPr lang="en-US" dirty="0" err="1" smtClean="0"/>
              <a:t>Bocuse</a:t>
            </a:r>
            <a:r>
              <a:rPr lang="en-US" dirty="0" smtClean="0"/>
              <a:t> give?</a:t>
            </a:r>
          </a:p>
          <a:p>
            <a:pPr>
              <a:lnSpc>
                <a:spcPct val="200000"/>
              </a:lnSpc>
              <a:buFont typeface="Wingdings" pitchFamily="2" charset="2"/>
              <a:buChar char="Ø"/>
            </a:pPr>
            <a:endParaRPr lang="en-US" dirty="0" smtClean="0"/>
          </a:p>
          <a:p>
            <a:pPr>
              <a:lnSpc>
                <a:spcPct val="200000"/>
              </a:lnSpc>
              <a:buFont typeface="Wingdings" pitchFamily="2" charset="2"/>
              <a:buChar char="Ø"/>
            </a:pPr>
            <a:r>
              <a:rPr lang="en-US" dirty="0" smtClean="0"/>
              <a:t>What did students prepare in honor of Paul </a:t>
            </a:r>
            <a:r>
              <a:rPr lang="en-US" dirty="0" err="1" smtClean="0"/>
              <a:t>Bocuse</a:t>
            </a:r>
            <a:r>
              <a:rPr lang="en-US" dirty="0" smtClean="0"/>
              <a:t> birthday?</a:t>
            </a:r>
          </a:p>
          <a:p>
            <a:pPr>
              <a:lnSpc>
                <a:spcPct val="200000"/>
              </a:lnSpc>
              <a:buFont typeface="Wingdings" pitchFamily="2" charset="2"/>
              <a:buChar char="Ø"/>
            </a:pPr>
            <a:endParaRPr lang="en-US" dirty="0" smtClean="0"/>
          </a:p>
          <a:p>
            <a:pPr>
              <a:lnSpc>
                <a:spcPct val="200000"/>
              </a:lnSpc>
              <a:buFont typeface="Wingdings" pitchFamily="2" charset="2"/>
              <a:buChar char="Ø"/>
            </a:pPr>
            <a:r>
              <a:rPr lang="en-US" dirty="0" smtClean="0"/>
              <a:t>What did CIA president Tim Ryan had to say about Paul </a:t>
            </a:r>
            <a:r>
              <a:rPr lang="en-US" dirty="0" err="1" smtClean="0"/>
              <a:t>Bocuse</a:t>
            </a:r>
            <a:r>
              <a:rPr lang="en-US" dirty="0" smtClean="0"/>
              <a:t>?</a:t>
            </a:r>
          </a:p>
          <a:p>
            <a:pPr>
              <a:lnSpc>
                <a:spcPct val="200000"/>
              </a:lnSpc>
            </a:pPr>
            <a:endParaRPr lang="en-US" dirty="0" smtClean="0"/>
          </a:p>
          <a:p>
            <a:pPr>
              <a:lnSpc>
                <a:spcPct val="200000"/>
              </a:lnSpc>
              <a:buFont typeface="Wingdings" pitchFamily="2" charset="2"/>
              <a:buChar char="Ø"/>
            </a:pPr>
            <a:r>
              <a:rPr lang="en-US" dirty="0" smtClean="0"/>
              <a:t>What did Paul </a:t>
            </a:r>
            <a:r>
              <a:rPr lang="en-US" dirty="0" err="1" smtClean="0"/>
              <a:t>Bocuse</a:t>
            </a:r>
            <a:r>
              <a:rPr lang="en-US" dirty="0" smtClean="0"/>
              <a:t> say when asked about his legacy? </a:t>
            </a:r>
          </a:p>
          <a:p>
            <a:endParaRPr lang="en-US" sz="1600" dirty="0" smtClean="0"/>
          </a:p>
          <a:p>
            <a:r>
              <a:rPr lang="en-US" sz="1600" dirty="0" smtClean="0"/>
              <a:t> </a:t>
            </a:r>
          </a:p>
          <a:p>
            <a:r>
              <a:rPr lang="en-US" sz="1600" dirty="0" smtClean="0"/>
              <a:t> </a:t>
            </a:r>
          </a:p>
          <a:p>
            <a:endParaRPr lang="en-US" sz="1600" dirty="0" smtClean="0"/>
          </a:p>
          <a:p>
            <a:endParaRPr lang="en-US" sz="1600" dirty="0"/>
          </a:p>
        </p:txBody>
      </p:sp>
      <p:sp>
        <p:nvSpPr>
          <p:cNvPr id="13" name="TextBox 12"/>
          <p:cNvSpPr txBox="1"/>
          <p:nvPr/>
        </p:nvSpPr>
        <p:spPr>
          <a:xfrm>
            <a:off x="0" y="357166"/>
            <a:ext cx="9144000" cy="584775"/>
          </a:xfrm>
          <a:prstGeom prst="rect">
            <a:avLst/>
          </a:prstGeom>
          <a:noFill/>
        </p:spPr>
        <p:txBody>
          <a:bodyPr wrap="square" rtlCol="0">
            <a:spAutoFit/>
          </a:bodyPr>
          <a:lstStyle/>
          <a:p>
            <a:pPr algn="ctr"/>
            <a:r>
              <a:rPr lang="en-US" sz="3200" b="1" dirty="0" smtClean="0"/>
              <a:t>Comprehension</a:t>
            </a:r>
            <a:endParaRPr lang="en-US" sz="32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4" name="TextBox 3"/>
          <p:cNvSpPr txBox="1"/>
          <p:nvPr/>
        </p:nvSpPr>
        <p:spPr>
          <a:xfrm>
            <a:off x="500034" y="1142984"/>
            <a:ext cx="7858180" cy="5863144"/>
          </a:xfrm>
          <a:prstGeom prst="rect">
            <a:avLst/>
          </a:prstGeom>
          <a:noFill/>
        </p:spPr>
        <p:txBody>
          <a:bodyPr wrap="square" rtlCol="0">
            <a:spAutoFit/>
          </a:bodyPr>
          <a:lstStyle/>
          <a:p>
            <a:r>
              <a:rPr lang="fr-FR" sz="2000" dirty="0" err="1" smtClean="0"/>
              <a:t>Explain</a:t>
            </a:r>
            <a:r>
              <a:rPr lang="fr-FR" sz="2000" dirty="0" smtClean="0"/>
              <a:t>:</a:t>
            </a:r>
            <a:endParaRPr lang="en-US" sz="2000" dirty="0" smtClean="0"/>
          </a:p>
          <a:p>
            <a:r>
              <a:rPr lang="en-US" dirty="0" smtClean="0"/>
              <a:t>	</a:t>
            </a:r>
          </a:p>
          <a:p>
            <a:pPr>
              <a:lnSpc>
                <a:spcPct val="150000"/>
              </a:lnSpc>
              <a:buFont typeface="Wingdings" pitchFamily="2" charset="2"/>
              <a:buChar char="Ø"/>
            </a:pPr>
            <a:r>
              <a:rPr lang="en-US" dirty="0" smtClean="0"/>
              <a:t>Inaugurated</a:t>
            </a:r>
          </a:p>
          <a:p>
            <a:pPr>
              <a:lnSpc>
                <a:spcPct val="150000"/>
              </a:lnSpc>
            </a:pPr>
            <a:endParaRPr lang="en-US" dirty="0" smtClean="0"/>
          </a:p>
          <a:p>
            <a:pPr>
              <a:lnSpc>
                <a:spcPct val="150000"/>
              </a:lnSpc>
              <a:buFont typeface="Wingdings" pitchFamily="2" charset="2"/>
              <a:buChar char="Ø"/>
            </a:pPr>
            <a:r>
              <a:rPr lang="en-US" dirty="0" smtClean="0"/>
              <a:t>Renovations</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Attended </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Encouragement</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Gigantic </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Legacy</a:t>
            </a:r>
          </a:p>
          <a:p>
            <a:pPr>
              <a:lnSpc>
                <a:spcPct val="150000"/>
              </a:lnSpc>
            </a:pPr>
            <a:r>
              <a:rPr lang="en-US" sz="1600" dirty="0" smtClean="0"/>
              <a:t>	</a:t>
            </a:r>
          </a:p>
          <a:p>
            <a:pPr>
              <a:buFont typeface="Wingdings" pitchFamily="2" charset="2"/>
              <a:buChar char="Ø"/>
            </a:pPr>
            <a:endParaRPr lang="en-US" sz="1600" dirty="0"/>
          </a:p>
        </p:txBody>
      </p:sp>
      <p:sp>
        <p:nvSpPr>
          <p:cNvPr id="6" name="TextBox 5"/>
          <p:cNvSpPr txBox="1"/>
          <p:nvPr/>
        </p:nvSpPr>
        <p:spPr>
          <a:xfrm>
            <a:off x="0" y="357166"/>
            <a:ext cx="9144000" cy="584775"/>
          </a:xfrm>
          <a:prstGeom prst="rect">
            <a:avLst/>
          </a:prstGeom>
          <a:noFill/>
        </p:spPr>
        <p:txBody>
          <a:bodyPr wrap="square" rtlCol="0">
            <a:spAutoFit/>
          </a:bodyPr>
          <a:lstStyle/>
          <a:p>
            <a:pPr algn="ctr"/>
            <a:r>
              <a:rPr lang="en-US" sz="3200" b="1" dirty="0" smtClean="0"/>
              <a:t>Vocabulary</a:t>
            </a:r>
            <a:endParaRPr lang="en-US" sz="32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4" name="TextBox 3"/>
          <p:cNvSpPr txBox="1"/>
          <p:nvPr/>
        </p:nvSpPr>
        <p:spPr>
          <a:xfrm>
            <a:off x="251520" y="1384315"/>
            <a:ext cx="8606760" cy="4708981"/>
          </a:xfrm>
          <a:prstGeom prst="rect">
            <a:avLst/>
          </a:prstGeom>
          <a:noFill/>
        </p:spPr>
        <p:txBody>
          <a:bodyPr wrap="square" rtlCol="0">
            <a:spAutoFit/>
          </a:bodyPr>
          <a:lstStyle/>
          <a:p>
            <a:pPr>
              <a:spcBef>
                <a:spcPts val="0"/>
              </a:spcBef>
            </a:pPr>
            <a:r>
              <a:rPr lang="fr-FR" sz="2000" dirty="0" err="1" smtClean="0"/>
              <a:t>Write</a:t>
            </a:r>
            <a:r>
              <a:rPr lang="fr-FR" sz="2000" dirty="0" smtClean="0"/>
              <a:t> sentences or </a:t>
            </a:r>
            <a:r>
              <a:rPr lang="fr-FR" sz="2000" dirty="0" err="1" smtClean="0"/>
              <a:t>words</a:t>
            </a:r>
            <a:r>
              <a:rPr lang="fr-FR" sz="2000" dirty="0" smtClean="0"/>
              <a:t> on the </a:t>
            </a:r>
            <a:r>
              <a:rPr lang="fr-FR" sz="2000" dirty="0" err="1" smtClean="0"/>
              <a:t>following</a:t>
            </a:r>
            <a:r>
              <a:rPr lang="fr-FR" sz="2000" dirty="0" smtClean="0"/>
              <a:t> questions:</a:t>
            </a:r>
          </a:p>
          <a:p>
            <a:endParaRPr lang="en-US" sz="1600" dirty="0" smtClean="0"/>
          </a:p>
          <a:p>
            <a:pPr>
              <a:lnSpc>
                <a:spcPct val="200000"/>
              </a:lnSpc>
              <a:buFont typeface="Wingdings" pitchFamily="2" charset="2"/>
              <a:buChar char="Ø"/>
            </a:pPr>
            <a:r>
              <a:rPr lang="en-US" dirty="0" smtClean="0"/>
              <a:t>What do you like about French Restaurant or Cuisine ?</a:t>
            </a:r>
          </a:p>
          <a:p>
            <a:pPr>
              <a:lnSpc>
                <a:spcPct val="200000"/>
              </a:lnSpc>
              <a:buFont typeface="Wingdings" pitchFamily="2" charset="2"/>
              <a:buChar char="Ø"/>
            </a:pPr>
            <a:endParaRPr lang="en-US" dirty="0" smtClean="0"/>
          </a:p>
          <a:p>
            <a:pPr>
              <a:lnSpc>
                <a:spcPct val="200000"/>
              </a:lnSpc>
              <a:buFont typeface="Wingdings" pitchFamily="2" charset="2"/>
              <a:buChar char="Ø"/>
            </a:pPr>
            <a:r>
              <a:rPr lang="en-US" dirty="0" smtClean="0"/>
              <a:t>Do you like cooking and why?</a:t>
            </a:r>
          </a:p>
          <a:p>
            <a:pPr>
              <a:lnSpc>
                <a:spcPct val="200000"/>
              </a:lnSpc>
              <a:buFont typeface="Wingdings" pitchFamily="2" charset="2"/>
              <a:buChar char="Ø"/>
            </a:pPr>
            <a:endParaRPr lang="en-US" dirty="0" smtClean="0"/>
          </a:p>
          <a:p>
            <a:pPr>
              <a:lnSpc>
                <a:spcPct val="200000"/>
              </a:lnSpc>
              <a:buFont typeface="Wingdings" pitchFamily="2" charset="2"/>
              <a:buChar char="Ø"/>
            </a:pPr>
            <a:r>
              <a:rPr lang="en-US" dirty="0" smtClean="0"/>
              <a:t>Is legacy over-rated, would you like to leave behind legacy of your own?</a:t>
            </a:r>
          </a:p>
          <a:p>
            <a:pPr>
              <a:lnSpc>
                <a:spcPct val="200000"/>
              </a:lnSpc>
            </a:pPr>
            <a:endParaRPr lang="en-US" dirty="0" smtClean="0"/>
          </a:p>
          <a:p>
            <a:r>
              <a:rPr lang="en-US" sz="1600" dirty="0" smtClean="0"/>
              <a:t> </a:t>
            </a:r>
          </a:p>
          <a:p>
            <a:endParaRPr lang="en-US" sz="1600" dirty="0" smtClean="0"/>
          </a:p>
          <a:p>
            <a:endParaRPr lang="en-US" sz="1600" dirty="0"/>
          </a:p>
        </p:txBody>
      </p:sp>
      <p:sp>
        <p:nvSpPr>
          <p:cNvPr id="9" name="TextBox 8"/>
          <p:cNvSpPr txBox="1"/>
          <p:nvPr/>
        </p:nvSpPr>
        <p:spPr>
          <a:xfrm>
            <a:off x="0" y="467961"/>
            <a:ext cx="9144000" cy="584775"/>
          </a:xfrm>
          <a:prstGeom prst="rect">
            <a:avLst/>
          </a:prstGeom>
          <a:noFill/>
        </p:spPr>
        <p:txBody>
          <a:bodyPr wrap="square" rtlCol="0">
            <a:spAutoFit/>
          </a:bodyPr>
          <a:lstStyle/>
          <a:p>
            <a:pPr algn="ctr"/>
            <a:r>
              <a:rPr lang="en-US" sz="3200" b="1" dirty="0" smtClean="0"/>
              <a:t>Writing</a:t>
            </a:r>
            <a:endParaRPr lang="en-US" sz="32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28596" y="642918"/>
          <a:ext cx="8507413" cy="4667250"/>
        </p:xfrm>
        <a:graphic>
          <a:graphicData uri="http://schemas.openxmlformats.org/drawingml/2006/table">
            <a:tbl>
              <a:tblPr/>
              <a:tblGrid>
                <a:gridCol w="1708150"/>
                <a:gridCol w="6799263"/>
              </a:tblGrid>
              <a:tr h="9429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24142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4" name="TextBox 3"/>
          <p:cNvSpPr txBox="1"/>
          <p:nvPr/>
        </p:nvSpPr>
        <p:spPr>
          <a:xfrm>
            <a:off x="179512" y="1071547"/>
            <a:ext cx="8892480" cy="5324535"/>
          </a:xfrm>
          <a:prstGeom prst="rect">
            <a:avLst/>
          </a:prstGeom>
          <a:noFill/>
        </p:spPr>
        <p:txBody>
          <a:bodyPr wrap="square" rtlCol="0">
            <a:spAutoFit/>
          </a:bodyPr>
          <a:lstStyle/>
          <a:p>
            <a:pPr>
              <a:lnSpc>
                <a:spcPct val="150000"/>
              </a:lnSpc>
              <a:buFont typeface="Wingdings" pitchFamily="2" charset="2"/>
              <a:buChar char="Ø"/>
            </a:pPr>
            <a:r>
              <a:rPr lang="en-US" dirty="0" smtClean="0"/>
              <a:t>Which restaurant did you last visit?</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What did you like about the restaurant and how was the experience?</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Do you think ageing can make a difference in the way we work?</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What kind of food do you like?</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What is more important for you before you select a place to eat – is it taste of food or the ambience?</a:t>
            </a:r>
          </a:p>
          <a:p>
            <a:pPr>
              <a:lnSpc>
                <a:spcPct val="150000"/>
              </a:lnSpc>
              <a:buFont typeface="Wingdings" pitchFamily="2" charset="2"/>
              <a:buChar char="Ø"/>
            </a:pPr>
            <a:endParaRPr lang="en-US" dirty="0" smtClean="0"/>
          </a:p>
          <a:p>
            <a:pPr>
              <a:lnSpc>
                <a:spcPct val="150000"/>
              </a:lnSpc>
              <a:buFont typeface="Wingdings" pitchFamily="2" charset="2"/>
              <a:buChar char="Ø"/>
            </a:pPr>
            <a:r>
              <a:rPr lang="en-US" dirty="0" smtClean="0"/>
              <a:t>Can you name some of the best chefs in the world?</a:t>
            </a:r>
          </a:p>
          <a:p>
            <a:endParaRPr lang="en-US" sz="1600" dirty="0" smtClean="0"/>
          </a:p>
        </p:txBody>
      </p:sp>
      <p:sp>
        <p:nvSpPr>
          <p:cNvPr id="12" name="TextBox 11"/>
          <p:cNvSpPr txBox="1"/>
          <p:nvPr/>
        </p:nvSpPr>
        <p:spPr>
          <a:xfrm>
            <a:off x="0" y="357166"/>
            <a:ext cx="9144000" cy="584775"/>
          </a:xfrm>
          <a:prstGeom prst="rect">
            <a:avLst/>
          </a:prstGeom>
          <a:noFill/>
        </p:spPr>
        <p:txBody>
          <a:bodyPr wrap="square" rtlCol="0">
            <a:spAutoFit/>
          </a:bodyPr>
          <a:lstStyle/>
          <a:p>
            <a:pPr algn="ctr"/>
            <a:r>
              <a:rPr lang="en-US" sz="3200" b="1" dirty="0" smtClean="0"/>
              <a:t>Conversation</a:t>
            </a:r>
            <a:endParaRPr lang="en-US" sz="32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0" y="1397000"/>
          <a:ext cx="6096000" cy="3708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endParaRPr lang="en-US"/>
                    </a:p>
                  </a:txBody>
                  <a:tcPr/>
                </a:tc>
                <a:tc>
                  <a:txBody>
                    <a:bodyPr/>
                    <a:lstStyle/>
                    <a:p>
                      <a:endParaRPr lang="en-US"/>
                    </a:p>
                  </a:txBody>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59607133"/>
              </p:ext>
            </p:extLst>
          </p:nvPr>
        </p:nvGraphicFramePr>
        <p:xfrm>
          <a:off x="228600" y="533400"/>
          <a:ext cx="8610600" cy="5819775"/>
        </p:xfrm>
        <a:graphic>
          <a:graphicData uri="http://schemas.openxmlformats.org/drawingml/2006/table">
            <a:tbl>
              <a:tblPr firstRow="1" bandRow="1">
                <a:tableStyleId>{1E171933-4619-4E11-9A3F-F7608DF75F80}</a:tableStyleId>
              </a:tblPr>
              <a:tblGrid>
                <a:gridCol w="1371600"/>
                <a:gridCol w="1600200"/>
                <a:gridCol w="5638800"/>
              </a:tblGrid>
              <a:tr h="685800">
                <a:tc>
                  <a:txBody>
                    <a:bodyPr/>
                    <a:lstStyle/>
                    <a:p>
                      <a:r>
                        <a:rPr lang="en-US" dirty="0" smtClean="0"/>
                        <a:t>Reviewed By</a:t>
                      </a:r>
                      <a:endParaRPr lang="en-US" dirty="0"/>
                    </a:p>
                  </a:txBody>
                  <a:tcPr/>
                </a:tc>
                <a:tc>
                  <a:txBody>
                    <a:bodyPr/>
                    <a:lstStyle/>
                    <a:p>
                      <a:r>
                        <a:rPr lang="en-US" dirty="0" smtClean="0"/>
                        <a:t>Reviewed  On</a:t>
                      </a:r>
                      <a:endParaRPr lang="en-US" dirty="0"/>
                    </a:p>
                  </a:txBody>
                  <a:tcPr/>
                </a:tc>
                <a:tc>
                  <a:txBody>
                    <a:bodyPr/>
                    <a:lstStyle/>
                    <a:p>
                      <a:r>
                        <a:rPr lang="en-US" dirty="0" smtClean="0"/>
                        <a:t>Comments / Changes Made</a:t>
                      </a:r>
                      <a:endParaRPr lang="en-US" dirty="0"/>
                    </a:p>
                  </a:txBody>
                  <a:tcPr/>
                </a:tc>
              </a:tr>
              <a:tr h="733425">
                <a:tc>
                  <a:txBody>
                    <a:bodyPr/>
                    <a:lstStyle/>
                    <a:p>
                      <a:r>
                        <a:rPr lang="en-US" dirty="0" smtClean="0"/>
                        <a:t>Gauri</a:t>
                      </a:r>
                      <a:endParaRPr lang="en-US" dirty="0"/>
                    </a:p>
                  </a:txBody>
                  <a:tcPr/>
                </a:tc>
                <a:tc>
                  <a:txBody>
                    <a:bodyPr/>
                    <a:lstStyle/>
                    <a:p>
                      <a:r>
                        <a:rPr lang="en-US" dirty="0" smtClean="0"/>
                        <a:t>03.03.2016</a:t>
                      </a:r>
                      <a:endParaRPr lang="en-US" dirty="0"/>
                    </a:p>
                  </a:txBody>
                  <a:tcPr/>
                </a:tc>
                <a:tc>
                  <a:txBody>
                    <a:bodyPr/>
                    <a:lstStyle/>
                    <a:p>
                      <a:r>
                        <a:rPr lang="en-US" dirty="0" smtClean="0"/>
                        <a:t>Grammatical</a:t>
                      </a:r>
                      <a:r>
                        <a:rPr lang="en-US" baseline="0" dirty="0" smtClean="0"/>
                        <a:t> error and alignment in slide 2; alignment in slide 3; Corrected questions in slide 7</a:t>
                      </a:r>
                      <a:endParaRPr lang="en-US" dirty="0"/>
                    </a:p>
                  </a:txBody>
                  <a:tcPr/>
                </a:tc>
              </a:tr>
              <a:tr h="733425">
                <a:tc>
                  <a:txBody>
                    <a:bodyPr/>
                    <a:lstStyle/>
                    <a:p>
                      <a:endParaRPr lang="en-US"/>
                    </a:p>
                  </a:txBody>
                  <a:tcPr/>
                </a:tc>
                <a:tc>
                  <a:txBody>
                    <a:bodyPr/>
                    <a:lstStyle/>
                    <a:p>
                      <a:endParaRPr lang="en-US"/>
                    </a:p>
                  </a:txBody>
                  <a:tcPr/>
                </a:tc>
                <a:tc>
                  <a:txBody>
                    <a:bodyPr/>
                    <a:lstStyle/>
                    <a:p>
                      <a:endParaRPr lang="en-US"/>
                    </a:p>
                  </a:txBody>
                  <a:tcPr/>
                </a:tc>
              </a:tr>
              <a:tr h="733425">
                <a:tc>
                  <a:txBody>
                    <a:bodyPr/>
                    <a:lstStyle/>
                    <a:p>
                      <a:endParaRPr lang="en-US"/>
                    </a:p>
                  </a:txBody>
                  <a:tcPr/>
                </a:tc>
                <a:tc>
                  <a:txBody>
                    <a:bodyPr/>
                    <a:lstStyle/>
                    <a:p>
                      <a:endParaRPr lang="en-US"/>
                    </a:p>
                  </a:txBody>
                  <a:tcPr/>
                </a:tc>
                <a:tc>
                  <a:txBody>
                    <a:bodyPr/>
                    <a:lstStyle/>
                    <a:p>
                      <a:endParaRPr lang="en-US"/>
                    </a:p>
                  </a:txBody>
                  <a:tcPr/>
                </a:tc>
              </a:tr>
              <a:tr h="733425">
                <a:tc>
                  <a:txBody>
                    <a:bodyPr/>
                    <a:lstStyle/>
                    <a:p>
                      <a:endParaRPr lang="en-US"/>
                    </a:p>
                  </a:txBody>
                  <a:tcPr/>
                </a:tc>
                <a:tc>
                  <a:txBody>
                    <a:bodyPr/>
                    <a:lstStyle/>
                    <a:p>
                      <a:endParaRPr lang="en-US" dirty="0"/>
                    </a:p>
                  </a:txBody>
                  <a:tcPr/>
                </a:tc>
                <a:tc>
                  <a:txBody>
                    <a:bodyPr/>
                    <a:lstStyle/>
                    <a:p>
                      <a:endParaRPr lang="en-US"/>
                    </a:p>
                  </a:txBody>
                  <a:tcPr/>
                </a:tc>
              </a:tr>
              <a:tr h="733425">
                <a:tc>
                  <a:txBody>
                    <a:bodyPr/>
                    <a:lstStyle/>
                    <a:p>
                      <a:endParaRPr lang="en-US"/>
                    </a:p>
                  </a:txBody>
                  <a:tcPr/>
                </a:tc>
                <a:tc>
                  <a:txBody>
                    <a:bodyPr/>
                    <a:lstStyle/>
                    <a:p>
                      <a:endParaRPr lang="en-US"/>
                    </a:p>
                  </a:txBody>
                  <a:tcPr/>
                </a:tc>
                <a:tc>
                  <a:txBody>
                    <a:bodyPr/>
                    <a:lstStyle/>
                    <a:p>
                      <a:endParaRPr lang="en-US"/>
                    </a:p>
                  </a:txBody>
                  <a:tcPr/>
                </a:tc>
              </a:tr>
              <a:tr h="733425">
                <a:tc>
                  <a:txBody>
                    <a:bodyPr/>
                    <a:lstStyle/>
                    <a:p>
                      <a:endParaRPr lang="en-US"/>
                    </a:p>
                  </a:txBody>
                  <a:tcPr/>
                </a:tc>
                <a:tc>
                  <a:txBody>
                    <a:bodyPr/>
                    <a:lstStyle/>
                    <a:p>
                      <a:endParaRPr lang="en-US"/>
                    </a:p>
                  </a:txBody>
                  <a:tcPr/>
                </a:tc>
                <a:tc>
                  <a:txBody>
                    <a:bodyPr/>
                    <a:lstStyle/>
                    <a:p>
                      <a:endParaRPr lang="en-US"/>
                    </a:p>
                  </a:txBody>
                  <a:tcPr/>
                </a:tc>
              </a:tr>
              <a:tr h="733425">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ransition/>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TotalTime>
  <Words>544</Words>
  <Application>Microsoft Office PowerPoint</Application>
  <PresentationFormat>On-screen Show (4:3)</PresentationFormat>
  <Paragraphs>86</Paragraphs>
  <Slides>8</Slides>
  <Notes>2</Notes>
  <HiddenSlides>1</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3_Default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User</cp:lastModifiedBy>
  <cp:revision>134</cp:revision>
  <dcterms:created xsi:type="dcterms:W3CDTF">2011-12-01T13:28:45Z</dcterms:created>
  <dcterms:modified xsi:type="dcterms:W3CDTF">2016-04-07T06:34:54Z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