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Shape 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1434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1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95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52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52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52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952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952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de-DE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1792288" y="4800600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de-DE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 rot="5400000">
            <a:off x="2402680" y="-316706"/>
            <a:ext cx="4700588" cy="81089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1434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1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95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52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52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52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952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952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de-DE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 rot="5400000">
            <a:off x="5098254" y="2378867"/>
            <a:ext cx="5300661" cy="2117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 rot="5400000">
            <a:off x="785811" y="336549"/>
            <a:ext cx="5300661" cy="62023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1434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1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95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52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52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52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952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952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de-DE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de-DE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de-DE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de-DE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4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de-DE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285718" y="857232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698500" y="1387475"/>
            <a:ext cx="3978273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22415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301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857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444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6667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6667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6667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6667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6667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x="4829175" y="1387475"/>
            <a:ext cx="3978273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22415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301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857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444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6667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6667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6667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6667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6667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de-DE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de-DE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7081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793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603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90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4127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127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4127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4127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4127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645025" y="1535112"/>
            <a:ext cx="404177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645025" y="2174875"/>
            <a:ext cx="4041773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17081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793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603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90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4127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4127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4127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4127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4127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de-DE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2971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429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3886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1" i="0" sz="2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277494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809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365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698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9207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9207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9207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9207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9207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Font typeface="Noto Sans Symbol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de-DE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763" y="0"/>
            <a:ext cx="9139235" cy="3873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/>
          <p:nvPr/>
        </p:nvSpPr>
        <p:spPr>
          <a:xfrm>
            <a:off x="4763" y="6473825"/>
            <a:ext cx="9139235" cy="384174"/>
          </a:xfrm>
          <a:prstGeom prst="rect">
            <a:avLst/>
          </a:prstGeom>
          <a:solidFill>
            <a:srgbClr val="6666F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51434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110000"/>
              <a:buFont typeface="Noto Sans Symbols"/>
              <a:buChar char="▪"/>
              <a:def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175" lvl="1" marL="50482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9525" lvl="2" marL="854075" marR="0" rtl="0" algn="l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" lvl="3" marL="120015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&gt;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9525" lvl="4" marL="15335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525" lvl="5" marL="19907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9525" lvl="6" marL="24479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9525" lvl="7" marL="29051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9525" lvl="8" marL="3362325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889FB"/>
              </a:buClr>
              <a:buSzPct val="100000"/>
              <a:buFont typeface="Arial"/>
              <a:buChar char="–"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/>
        </p:nvSpPr>
        <p:spPr>
          <a:xfrm>
            <a:off x="990600" y="77788"/>
            <a:ext cx="181821" cy="305661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rIns="90000" tIns="46800">
            <a:noAutofit/>
          </a:bodyPr>
          <a:lstStyle/>
          <a:p>
            <a:pPr indent="0" lvl="0" marL="0" marR="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598487" y="6526212"/>
            <a:ext cx="150811" cy="150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b="1" i="0" lang="de-DE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cxnSp>
        <p:nvCxnSpPr>
          <p:cNvPr id="11" name="Shape 11"/>
          <p:cNvCxnSpPr/>
          <p:nvPr/>
        </p:nvCxnSpPr>
        <p:spPr>
          <a:xfrm>
            <a:off x="990600" y="147638"/>
            <a:ext cx="1587" cy="234948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x="995362" y="6526212"/>
            <a:ext cx="1587" cy="1651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descr="E:\Logo albert_rouge.png" id="13" name="Shape 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40589" y="-315178"/>
            <a:ext cx="1151890" cy="115189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>
            <a:off x="7119813" y="6620971"/>
            <a:ext cx="1628651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0" lang="de-DE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</a:t>
            </a:r>
            <a:r>
              <a:rPr b="0" i="0" lang="de-DE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2015 albert-learning.com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12.png"/><Relationship Id="rId7" Type="http://schemas.openxmlformats.org/officeDocument/2006/relationships/image" Target="../media/image11.png"/><Relationship Id="rId8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image" Target="../media/image27.png"/><Relationship Id="rId13" Type="http://schemas.openxmlformats.org/officeDocument/2006/relationships/image" Target="../media/image20.pn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14" Type="http://schemas.openxmlformats.org/officeDocument/2006/relationships/image" Target="../media/image25.png"/><Relationship Id="rId5" Type="http://schemas.openxmlformats.org/officeDocument/2006/relationships/image" Target="../media/image18.png"/><Relationship Id="rId6" Type="http://schemas.openxmlformats.org/officeDocument/2006/relationships/image" Target="../media/image16.png"/><Relationship Id="rId7" Type="http://schemas.openxmlformats.org/officeDocument/2006/relationships/image" Target="../media/image28.png"/><Relationship Id="rId8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0" y="620687"/>
            <a:ext cx="8453437" cy="2088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br>
              <a:rPr b="1" i="0" lang="de-DE" sz="48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de-DE" sz="48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В супермаркет за покупками</a:t>
            </a:r>
          </a:p>
        </p:txBody>
      </p:sp>
      <p:pic>
        <p:nvPicPr>
          <p:cNvPr descr="images-4.jpeg" id="70" name="Shape 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0" y="3505200"/>
            <a:ext cx="2857499" cy="284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-5.jpeg" id="71" name="Shape 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3429000"/>
            <a:ext cx="281940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/>
        </p:nvSpPr>
        <p:spPr>
          <a:xfrm>
            <a:off x="1002540" y="1671152"/>
            <a:ext cx="5391219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lain"/>
            </a:pPr>
            <a:r>
              <a:rPr b="0" i="0" lang="de-D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часто Вы ходите в супермаркет?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lain"/>
            </a:pPr>
            <a:r>
              <a:rPr b="0" i="0" lang="de-D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 вы покупаете каждый день?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lain"/>
            </a:pPr>
            <a:r>
              <a:rPr b="0" i="0" lang="de-D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 Вы предпочитаете: мясо или рыбу?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 startAt="4"/>
            </a:pPr>
            <a:r>
              <a:rPr b="0" i="0" lang="de-D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Какие фрукты Вы любите?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1259632" y="548679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r>
              <a:rPr b="1" i="0" lang="de-DE" sz="4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Вопросы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" type="body"/>
          </p:nvPr>
        </p:nvSpPr>
        <p:spPr>
          <a:xfrm>
            <a:off x="698500" y="1387475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-161925" lvl="0" marL="1619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От моей квартиры(моего дома) мне нужно...</a:t>
            </a:r>
            <a:br>
              <a:rPr b="0" i="0" lang="de-D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меньше 10 минут</a:t>
            </a:r>
            <a:br>
              <a:rPr b="0" i="0" lang="de-D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приблизительно 15 минут</a:t>
            </a:r>
          </a:p>
          <a:p>
            <a:pPr indent="-4572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больше 15 минут </a:t>
            </a: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77"/>
          <p:cNvSpPr txBox="1"/>
          <p:nvPr>
            <p:ph type="title"/>
          </p:nvPr>
        </p:nvSpPr>
        <p:spPr>
          <a:xfrm>
            <a:off x="-762000" y="304800"/>
            <a:ext cx="8453437" cy="1540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br>
              <a:rPr b="1" i="0" lang="de-DE" sz="48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de-DE" sz="32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   Где находится супермаркет?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s-6.jpeg" id="82" name="Shape 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8103" y="692695"/>
            <a:ext cx="3276600" cy="220979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>
            <p:ph idx="1" type="body"/>
          </p:nvPr>
        </p:nvSpPr>
        <p:spPr>
          <a:xfrm>
            <a:off x="533400" y="1676400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Составить список покупок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Увидеть товары на витрине.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Сравнить цены продуктов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Выбрать самое выгодное предложение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Спросить о цене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Переплачивать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Расплатиться картой или наличными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 забыть кассовый чек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Отнести продукт обратно в магазин, если вы чем-то недовольны.</a:t>
            </a: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1925" lvl="0" marL="16192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768614" y="1002691"/>
            <a:ext cx="184666" cy="923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/>
          <p:nvPr>
            <p:ph type="title"/>
          </p:nvPr>
        </p:nvSpPr>
        <p:spPr>
          <a:xfrm>
            <a:off x="1752600" y="990600"/>
            <a:ext cx="5771727" cy="638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r>
              <a:rPr b="1" i="0" lang="de-DE" sz="4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Мясо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152400" y="2133600"/>
            <a:ext cx="19549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Ягнёнок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2590800" y="2133600"/>
            <a:ext cx="178831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Говядина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5181600" y="2133600"/>
            <a:ext cx="12495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Стейк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152400" y="4191000"/>
            <a:ext cx="23144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Свинина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2895600" y="4114800"/>
            <a:ext cx="11936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Колбаса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4953000" y="4114800"/>
            <a:ext cx="15703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Ветчина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7086600" y="4114800"/>
            <a:ext cx="183949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Фарш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7239000" y="2057400"/>
            <a:ext cx="1300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Салями</a:t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2667000"/>
            <a:ext cx="1524000" cy="1257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90800" y="2514600"/>
            <a:ext cx="1676399" cy="1371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24400" y="2667000"/>
            <a:ext cx="1828800" cy="121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86600" y="2590800"/>
            <a:ext cx="1739898" cy="133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62800" y="4800600"/>
            <a:ext cx="1676399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724400" y="4572000"/>
            <a:ext cx="1828800" cy="1244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2400" y="4648200"/>
            <a:ext cx="1600198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43200" y="4572000"/>
            <a:ext cx="1689100" cy="1371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/>
        </p:nvSpPr>
        <p:spPr>
          <a:xfrm>
            <a:off x="1752600" y="990600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r>
              <a:rPr b="1" i="0" lang="de-DE" sz="4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Рыба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228600" y="1752600"/>
            <a:ext cx="1300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Форель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1752600" y="1752600"/>
            <a:ext cx="14292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Карп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3276600" y="1752600"/>
            <a:ext cx="13521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Судак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4800600" y="1752600"/>
            <a:ext cx="139078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Сардина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6324600" y="1752600"/>
            <a:ext cx="13522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Камбала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7727852" y="1752600"/>
            <a:ext cx="14161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Макрель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5868144" y="4077071"/>
            <a:ext cx="1634808" cy="6480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Морской язык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7354713" y="4267200"/>
            <a:ext cx="17626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Красная икра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228600" y="4267200"/>
            <a:ext cx="15447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Креветки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1828800" y="4267200"/>
            <a:ext cx="15056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Рак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3352800" y="4267200"/>
            <a:ext cx="12237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Краб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4648200" y="4267200"/>
            <a:ext cx="12237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de-DE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Осьминог </a:t>
            </a: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286000"/>
            <a:ext cx="1524000" cy="990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28800" y="2286000"/>
            <a:ext cx="1600198" cy="106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29000" y="2286000"/>
            <a:ext cx="1295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00600" y="2438400"/>
            <a:ext cx="1295400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96000" y="2133600"/>
            <a:ext cx="1676399" cy="11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543800" y="2286000"/>
            <a:ext cx="1600198" cy="1244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8600" y="4724400"/>
            <a:ext cx="1524000" cy="106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905000" y="4648200"/>
            <a:ext cx="1371598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352800" y="4648200"/>
            <a:ext cx="1206499" cy="106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867400" y="4724400"/>
            <a:ext cx="1600198" cy="106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724400" y="4724400"/>
            <a:ext cx="1143000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620000" y="4724400"/>
            <a:ext cx="1295400" cy="9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Похожее изображение" id="139" name="Shape 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3" y="908720"/>
            <a:ext cx="8208912" cy="547260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 txBox="1"/>
          <p:nvPr/>
        </p:nvSpPr>
        <p:spPr>
          <a:xfrm>
            <a:off x="1331640" y="332656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r>
              <a:rPr b="1" i="0" lang="de-DE" sz="4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Овощи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/>
        </p:nvSpPr>
        <p:spPr>
          <a:xfrm>
            <a:off x="1331640" y="332656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r>
              <a:rPr b="1" i="0" lang="de-DE" sz="4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Фрукты</a:t>
            </a:r>
          </a:p>
        </p:txBody>
      </p:sp>
      <p:pic>
        <p:nvPicPr>
          <p:cNvPr descr="Похожее изображение" id="146" name="Shape 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60" y="908720"/>
            <a:ext cx="7848871" cy="5311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609600" y="1219200"/>
            <a:ext cx="8108950" cy="4700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rIns="0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Вегетарианцы не едят...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Летом дети с удовольствием едят...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Длинный зелёный овощ,из которого можно сделать салат...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 пять вечера англичане любят пить...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Noto Sans Symbols"/>
              <a:buNone/>
            </a:pPr>
            <a:r>
              <a:rPr b="0" i="0" lang="de-DE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Всё, что можно есть и пить, называют... 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1259632" y="404663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r>
              <a:rPr b="1" i="0" lang="de-DE" sz="4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Загадки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467543" y="1340767"/>
            <a:ext cx="7569349" cy="2954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de-D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Вода, сок, вино и пиво - это...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de-D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Что сладкое на вкус. Но вредное для зубов?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de-D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Чем приправляют еду? Перцем и …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de-D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Как называется еда в вечернее время?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de-DE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какой приём пищи едят булочки, масло и сыр?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s-2.jpeg" id="158" name="Shape 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4600" y="3429000"/>
            <a:ext cx="2654299" cy="306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1331640" y="548679"/>
            <a:ext cx="8453437" cy="360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05740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89FB"/>
              </a:buClr>
              <a:buSzPct val="25000"/>
              <a:buFont typeface="Arial"/>
              <a:buNone/>
            </a:pPr>
            <a:r>
              <a:rPr b="1" i="0" lang="de-DE" sz="4000" u="none" cap="none" strike="noStrike">
                <a:solidFill>
                  <a:srgbClr val="7889FB"/>
                </a:solidFill>
                <a:latin typeface="Arial"/>
                <a:ea typeface="Arial"/>
                <a:cs typeface="Arial"/>
                <a:sym typeface="Arial"/>
              </a:rPr>
              <a:t>Загадки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