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2" name="Shape 82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8" name="Shape 88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6" name="Shape 96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4" name="Shape 104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2" name="Shape 112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0" name="Shape 120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8" name="Shape 128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6" name="Shape 136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4" name="Shape 144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Титульный слайд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/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3" name="Shape 13"/>
          <p:cNvSpPr txBox="1"/>
          <p:nvPr>
            <p:ph idx="1" type="subTitle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640"/>
              </a:spcBef>
              <a:buClr>
                <a:srgbClr val="888888"/>
              </a:buClr>
              <a:buFont typeface="Arial"/>
              <a:buNone/>
              <a:defRPr b="0" i="0" sz="3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ctr">
              <a:spcBef>
                <a:spcPts val="560"/>
              </a:spcBef>
              <a:buClr>
                <a:srgbClr val="888888"/>
              </a:buClr>
              <a:buFont typeface="Arial"/>
              <a:buNone/>
              <a:defRPr b="0" i="0" sz="2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ctr">
              <a:spcBef>
                <a:spcPts val="480"/>
              </a:spcBef>
              <a:buClr>
                <a:srgbClr val="888888"/>
              </a:buClr>
              <a:buFont typeface="Arial"/>
              <a:buNone/>
              <a:defRPr b="0" i="0" sz="2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Shape 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" name="Shape 16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Заголовок и вертик. текст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70" name="Shape 70"/>
          <p:cNvSpPr txBox="1"/>
          <p:nvPr>
            <p:ph idx="1" type="body"/>
          </p:nvPr>
        </p:nvSpPr>
        <p:spPr>
          <a:xfrm rot="5400000">
            <a:off x="2309018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1" name="Shape 71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2" name="Shape 7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Shape 73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Вертик. загол. и текст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76" name="Shape 76"/>
          <p:cNvSpPr txBox="1"/>
          <p:nvPr>
            <p:ph idx="1" type="body"/>
          </p:nvPr>
        </p:nvSpPr>
        <p:spPr>
          <a:xfrm rot="5400000">
            <a:off x="541337" y="190500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" name="Shape 77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" name="Shape 7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9" name="Shape 79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Пустой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" name="Shape 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" name="Shape 20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Заголовок и объект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23" name="Shape 2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Shape 24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" name="Shape 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" name="Shape 26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Заголовок раздела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1" i="0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29" name="Shape 29"/>
          <p:cNvSpPr txBox="1"/>
          <p:nvPr>
            <p:ph idx="1" type="body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360"/>
              </a:spcBef>
              <a:buClr>
                <a:srgbClr val="888888"/>
              </a:buClr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320"/>
              </a:spcBef>
              <a:buClr>
                <a:srgbClr val="888888"/>
              </a:buClr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" name="Shape 3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" name="Shape 32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Два объекта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35" name="Shape 35"/>
          <p:cNvSpPr txBox="1"/>
          <p:nvPr>
            <p:ph idx="1" type="body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65100" lvl="0" marL="34290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33350" lvl="1" marL="74295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6" name="Shape 36"/>
          <p:cNvSpPr txBox="1"/>
          <p:nvPr>
            <p:ph idx="2" type="body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65100" lvl="0" marL="34290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33350" lvl="1" marL="74295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" name="Shape 37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Сравнение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42" name="Shape 42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80"/>
              </a:spcBef>
              <a:buClr>
                <a:schemeClr val="dk1"/>
              </a:buClr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360"/>
              </a:spcBef>
              <a:buClr>
                <a:schemeClr val="dk1"/>
              </a:buClr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" name="Shape 43"/>
          <p:cNvSpPr txBox="1"/>
          <p:nvPr>
            <p:ph idx="2" type="body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58750" lvl="1" marL="74295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14300" lvl="2" marL="1143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27000" lvl="3" marL="1600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27000" lvl="4" marL="20574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27000" lvl="5" marL="25146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27000" lvl="6" marL="29718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7000" lvl="7" marL="34290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27000" lvl="8" marL="3886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3" type="body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80"/>
              </a:spcBef>
              <a:buClr>
                <a:schemeClr val="dk1"/>
              </a:buClr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360"/>
              </a:spcBef>
              <a:buClr>
                <a:schemeClr val="dk1"/>
              </a:buClr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" name="Shape 45"/>
          <p:cNvSpPr txBox="1"/>
          <p:nvPr>
            <p:ph idx="4" type="body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58750" lvl="1" marL="74295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14300" lvl="2" marL="1143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27000" lvl="3" marL="1600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27000" lvl="4" marL="20574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27000" lvl="5" marL="25146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27000" lvl="6" marL="29718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7000" lvl="7" marL="34290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27000" lvl="8" marL="3886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Shape 46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" name="Shape 4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" name="Shape 48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Только заголовок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51" name="Shape 51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" name="Shape 5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Shape 53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Объект с подписью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/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56" name="Shape 56"/>
          <p:cNvSpPr txBox="1"/>
          <p:nvPr>
            <p:ph idx="1" type="body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7" name="Shape 57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280"/>
              </a:spcBef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240"/>
              </a:spcBef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2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" name="Shape 58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Рисунок с подписью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63" name="Shape 63"/>
          <p:cNvSpPr/>
          <p:nvPr>
            <p:ph idx="2" type="pic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640"/>
              </a:spcBef>
              <a:buClr>
                <a:schemeClr val="dk1"/>
              </a:buClr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560"/>
              </a:spcBef>
              <a:buClr>
                <a:schemeClr val="dk1"/>
              </a:buClr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480"/>
              </a:spcBef>
              <a:buClr>
                <a:schemeClr val="dk1"/>
              </a:buClr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" type="body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280"/>
              </a:spcBef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240"/>
              </a:spcBef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2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" name="Shape 65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6" name="Shape 6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7" name="Shape 67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Shape 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Shape 10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/>
          <p:nvPr/>
        </p:nvSpPr>
        <p:spPr>
          <a:xfrm>
            <a:off x="2087555" y="1352590"/>
            <a:ext cx="4805623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de-DE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Die Tage der Woche </a:t>
            </a:r>
          </a:p>
        </p:txBody>
      </p:sp>
      <p:pic>
        <p:nvPicPr>
          <p:cNvPr id="85" name="Shape 8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2420" y="2457815"/>
            <a:ext cx="7596900" cy="36705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/>
          <p:nvPr/>
        </p:nvSpPr>
        <p:spPr>
          <a:xfrm>
            <a:off x="260543" y="890829"/>
            <a:ext cx="5793955" cy="923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de-DE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Der Montag</a:t>
            </a:r>
            <a:r>
              <a:rPr lang="de-DE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pic>
        <p:nvPicPr>
          <p:cNvPr id="91" name="Shape 9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54500" y="608570"/>
            <a:ext cx="2362200" cy="3454399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Shape 92"/>
          <p:cNvSpPr txBox="1"/>
          <p:nvPr/>
        </p:nvSpPr>
        <p:spPr>
          <a:xfrm>
            <a:off x="1076025" y="2575608"/>
            <a:ext cx="4386938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Der Name kommt von Mani,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einem Mondgott, der Bruder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der Sonne.</a:t>
            </a:r>
          </a:p>
        </p:txBody>
      </p:sp>
      <p:sp>
        <p:nvSpPr>
          <p:cNvPr id="93" name="Shape 93"/>
          <p:cNvSpPr txBox="1"/>
          <p:nvPr/>
        </p:nvSpPr>
        <p:spPr>
          <a:xfrm>
            <a:off x="582112" y="4940655"/>
            <a:ext cx="6904955" cy="461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Ich bin traurig, weil Ich am Montag in die Arbeit gehe.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/>
          <p:nvPr/>
        </p:nvSpPr>
        <p:spPr>
          <a:xfrm>
            <a:off x="406443" y="874566"/>
            <a:ext cx="3807088" cy="923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de-DE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Der Dienstag</a:t>
            </a:r>
          </a:p>
        </p:txBody>
      </p:sp>
      <p:pic>
        <p:nvPicPr>
          <p:cNvPr id="99" name="Shape 9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21612" y="0"/>
            <a:ext cx="4522387" cy="2848048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Shape 100"/>
          <p:cNvSpPr txBox="1"/>
          <p:nvPr/>
        </p:nvSpPr>
        <p:spPr>
          <a:xfrm>
            <a:off x="617391" y="2986217"/>
            <a:ext cx="7892806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Dieser Name stammt von Tiu, dem Schwert- und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Kriegsgott. Der erkennt man auch an dem englischen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Wochentag Tuesday. </a:t>
            </a:r>
          </a:p>
        </p:txBody>
      </p:sp>
      <p:sp>
        <p:nvSpPr>
          <p:cNvPr id="101" name="Shape 101"/>
          <p:cNvSpPr txBox="1"/>
          <p:nvPr/>
        </p:nvSpPr>
        <p:spPr>
          <a:xfrm>
            <a:off x="612416" y="5204141"/>
            <a:ext cx="8018390" cy="461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 letzten Dienstag habe ich an der Konferenz teilgenommen.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/>
          <p:nvPr/>
        </p:nvSpPr>
        <p:spPr>
          <a:xfrm>
            <a:off x="608191" y="1027530"/>
            <a:ext cx="4060350" cy="923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Der Mittwoch</a:t>
            </a:r>
          </a:p>
        </p:txBody>
      </p:sp>
      <p:pic>
        <p:nvPicPr>
          <p:cNvPr id="107" name="Shape 10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70778" y="0"/>
            <a:ext cx="4173221" cy="2416838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Shape 108"/>
          <p:cNvSpPr txBox="1"/>
          <p:nvPr/>
        </p:nvSpPr>
        <p:spPr>
          <a:xfrm>
            <a:off x="351758" y="2946073"/>
            <a:ext cx="8633568" cy="95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 steht bei uns in der Mitte der Woche. In England ist das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ein Tag zu Ehren von Gottesvater Wotan.</a:t>
            </a:r>
          </a:p>
        </p:txBody>
      </p:sp>
      <p:sp>
        <p:nvSpPr>
          <p:cNvPr id="109" name="Shape 109"/>
          <p:cNvSpPr txBox="1"/>
          <p:nvPr/>
        </p:nvSpPr>
        <p:spPr>
          <a:xfrm>
            <a:off x="476806" y="4803153"/>
            <a:ext cx="7473770" cy="830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 kommenden Mittwoch habe ich eine Prüfung, die sehr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schwierig ist.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/>
          <p:nvPr/>
        </p:nvSpPr>
        <p:spPr>
          <a:xfrm>
            <a:off x="115092" y="1199241"/>
            <a:ext cx="4618609" cy="923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Der Donnerstag</a:t>
            </a:r>
          </a:p>
        </p:txBody>
      </p:sp>
      <p:pic>
        <p:nvPicPr>
          <p:cNvPr id="115" name="Shape 1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65660" y="9555"/>
            <a:ext cx="4178339" cy="2060271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Shape 116"/>
          <p:cNvSpPr txBox="1"/>
          <p:nvPr/>
        </p:nvSpPr>
        <p:spPr>
          <a:xfrm>
            <a:off x="115092" y="3087201"/>
            <a:ext cx="9020517" cy="95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Abgeleitet vom Gott Donner, der mit seinem Grollen Himmel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und Erde erschütterte.</a:t>
            </a:r>
          </a:p>
        </p:txBody>
      </p:sp>
      <p:sp>
        <p:nvSpPr>
          <p:cNvPr id="117" name="Shape 117"/>
          <p:cNvSpPr txBox="1"/>
          <p:nvPr/>
        </p:nvSpPr>
        <p:spPr>
          <a:xfrm>
            <a:off x="192135" y="4905350"/>
            <a:ext cx="8824200" cy="830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 ist am Donnerstagvormittag mit seinen Freunden ins Fitnesscenter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gegangen.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/>
          <p:nvPr/>
        </p:nvSpPr>
        <p:spPr>
          <a:xfrm>
            <a:off x="639012" y="1256224"/>
            <a:ext cx="3305976" cy="923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Der Freitag</a:t>
            </a:r>
          </a:p>
        </p:txBody>
      </p:sp>
      <p:pic>
        <p:nvPicPr>
          <p:cNvPr id="123" name="Shape 1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98133" y="0"/>
            <a:ext cx="4645866" cy="2610386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Shape 124"/>
          <p:cNvSpPr txBox="1"/>
          <p:nvPr/>
        </p:nvSpPr>
        <p:spPr>
          <a:xfrm>
            <a:off x="395250" y="3059225"/>
            <a:ext cx="8205767" cy="95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Dieser Tag bekam seinen Namen durch die Göttin Frija,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Götting des Frühlings, der Schönheit und der Liebe.</a:t>
            </a:r>
          </a:p>
        </p:txBody>
      </p:sp>
      <p:sp>
        <p:nvSpPr>
          <p:cNvPr id="125" name="Shape 125"/>
          <p:cNvSpPr txBox="1"/>
          <p:nvPr/>
        </p:nvSpPr>
        <p:spPr>
          <a:xfrm>
            <a:off x="612018" y="4934548"/>
            <a:ext cx="7020071" cy="830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 Freitagabend  geht er Fußball anschauen, weil die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Arbeitswoche vorbei ist.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/>
          <p:nvPr/>
        </p:nvSpPr>
        <p:spPr>
          <a:xfrm>
            <a:off x="808595" y="1075949"/>
            <a:ext cx="3716807" cy="923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Der Samstag</a:t>
            </a:r>
          </a:p>
        </p:txBody>
      </p:sp>
      <p:pic>
        <p:nvPicPr>
          <p:cNvPr id="131" name="Shape 1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68567" y="9148"/>
            <a:ext cx="4275431" cy="2394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Shape 132"/>
          <p:cNvSpPr txBox="1"/>
          <p:nvPr/>
        </p:nvSpPr>
        <p:spPr>
          <a:xfrm>
            <a:off x="617391" y="3034278"/>
            <a:ext cx="8098992" cy="95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Der Name wurde von einem jüdischen Fest abgeleitet,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dem Sabbat.</a:t>
            </a:r>
          </a:p>
        </p:txBody>
      </p:sp>
      <p:sp>
        <p:nvSpPr>
          <p:cNvPr id="133" name="Shape 133"/>
          <p:cNvSpPr txBox="1"/>
          <p:nvPr/>
        </p:nvSpPr>
        <p:spPr>
          <a:xfrm>
            <a:off x="729914" y="4905350"/>
            <a:ext cx="7848873" cy="461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Der Samstag ist ein guter Tag, weil niemand morgen arbeitet.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/>
          <p:nvPr/>
        </p:nvSpPr>
        <p:spPr>
          <a:xfrm>
            <a:off x="903634" y="1146491"/>
            <a:ext cx="3653915" cy="923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Der Sonntag</a:t>
            </a:r>
          </a:p>
        </p:txBody>
      </p:sp>
      <p:pic>
        <p:nvPicPr>
          <p:cNvPr id="139" name="Shape 1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98544" y="0"/>
            <a:ext cx="4145455" cy="2840227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Shape 140"/>
          <p:cNvSpPr txBox="1"/>
          <p:nvPr/>
        </p:nvSpPr>
        <p:spPr>
          <a:xfrm>
            <a:off x="202981" y="3227731"/>
            <a:ext cx="8862723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 bekam seinen Namen von der Sonnengöttin Sunna. Sie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hatte den Auftrag, die Pferde, die den Sonnenwagen zogen,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zu führen. </a:t>
            </a:r>
          </a:p>
        </p:txBody>
      </p:sp>
      <p:sp>
        <p:nvSpPr>
          <p:cNvPr id="141" name="Shape 141"/>
          <p:cNvSpPr txBox="1"/>
          <p:nvPr/>
        </p:nvSpPr>
        <p:spPr>
          <a:xfrm>
            <a:off x="744512" y="5095139"/>
            <a:ext cx="7854133" cy="830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Mein Vater erklärt mir jeden Sonntag, wie man mit dem Auto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fährt.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/>
          <p:nvPr/>
        </p:nvSpPr>
        <p:spPr>
          <a:xfrm>
            <a:off x="3065639" y="1167940"/>
            <a:ext cx="288998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Besprechung </a:t>
            </a:r>
          </a:p>
        </p:txBody>
      </p:sp>
      <p:sp>
        <p:nvSpPr>
          <p:cNvPr id="147" name="Shape 147"/>
          <p:cNvSpPr txBox="1"/>
          <p:nvPr/>
        </p:nvSpPr>
        <p:spPr>
          <a:xfrm>
            <a:off x="1459828" y="2175289"/>
            <a:ext cx="6583853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457200" lvl="0" marL="4572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Was machst du jeden Tag?</a:t>
            </a:r>
          </a:p>
          <a:p>
            <a:pPr indent="-457200" lvl="0" marL="4572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Wie verbringst du dein Wochenende?</a:t>
            </a:r>
          </a:p>
          <a:p>
            <a:pPr indent="-457200" lvl="0" marL="4572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Welchen Tag der Woche hasst du am meisten?</a:t>
            </a:r>
          </a:p>
          <a:p>
            <a:pPr indent="-457200" lvl="0" marL="4572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Welchen Tag der Woche magst du am liebsten?</a:t>
            </a:r>
          </a:p>
        </p:txBody>
      </p:sp>
      <p:pic>
        <p:nvPicPr>
          <p:cNvPr id="148" name="Shape 1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1383" y="3920139"/>
            <a:ext cx="4058323" cy="24995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