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EE8C03B-E478-4F5F-9673-30C9E576A921}">
  <a:tblStyle styleId="{9EE8C03B-E478-4F5F-9673-30C9E576A921}" styleName="Table_0">
    <a:wholeTbl>
      <a:tcTxStyle b="off" i="off">
        <a:font>
          <a:latin typeface="Arial"/>
          <a:ea typeface="Arial"/>
          <a:cs typeface="Arial"/>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F6EF"/>
          </a:solidFill>
        </a:fill>
      </a:tcStyle>
    </a:wholeTbl>
    <a:band1H>
      <a:tcStyle>
        <a:fill>
          <a:solidFill>
            <a:srgbClr val="CAECDD"/>
          </a:solidFill>
        </a:fill>
      </a:tcStyle>
    </a:band1H>
    <a:band1V>
      <a:tcStyle>
        <a:fill>
          <a:solidFill>
            <a:srgbClr val="CAECDD"/>
          </a:solidFill>
        </a:fill>
      </a:tcStyle>
    </a:band1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Arial"/>
          <a:ea typeface="Arial"/>
          <a:cs typeface="Arial"/>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 name="Shape 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6" name="Shape 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2" name="Shape 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9" name="Shape 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6" name="Shape 1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3" name="Shape 11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de-DE" sz="1000">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de-DE"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de-DE" sz="1100" u="none" cap="none" strike="noStrike">
                <a:solidFill>
                  <a:srgbClr val="FFFFFF"/>
                </a:solidFill>
                <a:latin typeface="Calibri"/>
                <a:ea typeface="Calibri"/>
                <a:cs typeface="Calibri"/>
                <a:sym typeface="Calibri"/>
              </a:rPr>
              <a:t>© </a:t>
            </a:r>
            <a:r>
              <a:rPr b="0" i="0" lang="de-DE"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14.jpg"/><Relationship Id="rId5" Type="http://schemas.openxmlformats.org/officeDocument/2006/relationships/image" Target="../media/image13.jpg"/><Relationship Id="rId6"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b="0" l="0" r="0" t="0"/>
          <a:stretch/>
        </p:blipFill>
        <p:spPr>
          <a:xfrm>
            <a:off x="613775" y="428233"/>
            <a:ext cx="7992648" cy="5994487"/>
          </a:xfrm>
          <a:prstGeom prst="rect">
            <a:avLst/>
          </a:prstGeom>
          <a:noFill/>
          <a:ln>
            <a:noFill/>
          </a:ln>
        </p:spPr>
      </p:pic>
      <p:sp>
        <p:nvSpPr>
          <p:cNvPr id="70" name="Shape 70"/>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3600" u="none" cap="none" strike="noStrike">
                <a:solidFill>
                  <a:srgbClr val="000000"/>
                </a:solidFill>
                <a:latin typeface="Arial"/>
                <a:ea typeface="Arial"/>
                <a:cs typeface="Arial"/>
                <a:sym typeface="Arial"/>
              </a:rPr>
              <a:t>	</a:t>
            </a:r>
          </a:p>
          <a:p>
            <a:pPr indent="0" lvl="0" marL="0" marR="0" rtl="0" algn="l">
              <a:spcBef>
                <a:spcPts val="400"/>
              </a:spcBef>
              <a:spcAft>
                <a:spcPts val="0"/>
              </a:spcAft>
              <a:buClr>
                <a:srgbClr val="7889FB"/>
              </a:buClr>
              <a:buSzPct val="25000"/>
              <a:buFont typeface="Noto Sans Symbols"/>
              <a:buNone/>
            </a:pPr>
            <a:r>
              <a:rPr b="0" i="0" lang="de-DE" sz="3600" u="none" cap="none" strike="noStrike">
                <a:solidFill>
                  <a:srgbClr val="000000"/>
                </a:solidFill>
                <a:latin typeface="Arial"/>
                <a:ea typeface="Arial"/>
                <a:cs typeface="Arial"/>
                <a:sym typeface="Arial"/>
              </a:rPr>
              <a:t>	Volleyball</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pic>
        <p:nvPicPr>
          <p:cNvPr id="130" name="Shape 130"/>
          <p:cNvPicPr preferRelativeResize="0"/>
          <p:nvPr>
            <p:ph idx="1" type="body"/>
          </p:nvPr>
        </p:nvPicPr>
        <p:blipFill rotWithShape="1">
          <a:blip r:embed="rId3">
            <a:alphaModFix/>
          </a:blip>
          <a:srcRect b="0" l="0" r="0" t="0"/>
          <a:stretch/>
        </p:blipFill>
        <p:spPr>
          <a:xfrm>
            <a:off x="381000" y="634670"/>
            <a:ext cx="4267199" cy="2841954"/>
          </a:xfrm>
          <a:prstGeom prst="rect">
            <a:avLst/>
          </a:prstGeom>
          <a:noFill/>
          <a:ln>
            <a:noFill/>
          </a:ln>
        </p:spPr>
      </p:pic>
      <p:pic>
        <p:nvPicPr>
          <p:cNvPr id="131" name="Shape 131"/>
          <p:cNvPicPr preferRelativeResize="0"/>
          <p:nvPr/>
        </p:nvPicPr>
        <p:blipFill rotWithShape="1">
          <a:blip r:embed="rId4">
            <a:alphaModFix/>
          </a:blip>
          <a:srcRect b="0" l="0" r="0" t="0"/>
          <a:stretch/>
        </p:blipFill>
        <p:spPr>
          <a:xfrm>
            <a:off x="3886200" y="2555309"/>
            <a:ext cx="2987800" cy="3733800"/>
          </a:xfrm>
          <a:prstGeom prst="rect">
            <a:avLst/>
          </a:prstGeom>
          <a:noFill/>
          <a:ln>
            <a:noFill/>
          </a:ln>
        </p:spPr>
      </p:pic>
      <p:pic>
        <p:nvPicPr>
          <p:cNvPr id="132" name="Shape 132"/>
          <p:cNvPicPr preferRelativeResize="0"/>
          <p:nvPr/>
        </p:nvPicPr>
        <p:blipFill rotWithShape="1">
          <a:blip r:embed="rId5">
            <a:alphaModFix/>
          </a:blip>
          <a:srcRect b="0" l="0" r="0" t="0"/>
          <a:stretch/>
        </p:blipFill>
        <p:spPr>
          <a:xfrm>
            <a:off x="6096000" y="515604"/>
            <a:ext cx="2381249" cy="3809999"/>
          </a:xfrm>
          <a:prstGeom prst="rect">
            <a:avLst/>
          </a:prstGeom>
          <a:noFill/>
          <a:ln>
            <a:noFill/>
          </a:ln>
        </p:spPr>
      </p:pic>
      <p:pic>
        <p:nvPicPr>
          <p:cNvPr id="133" name="Shape 133"/>
          <p:cNvPicPr preferRelativeResize="0"/>
          <p:nvPr/>
        </p:nvPicPr>
        <p:blipFill rotWithShape="1">
          <a:blip r:embed="rId6">
            <a:alphaModFix/>
          </a:blip>
          <a:srcRect b="0" l="0" r="0" t="0"/>
          <a:stretch/>
        </p:blipFill>
        <p:spPr>
          <a:xfrm>
            <a:off x="1143000" y="2743200"/>
            <a:ext cx="2449631" cy="36801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39" name="Shape 139"/>
          <p:cNvSpPr txBox="1"/>
          <p:nvPr>
            <p:ph idx="1" type="body"/>
          </p:nvPr>
        </p:nvSpPr>
        <p:spPr>
          <a:xfrm>
            <a:off x="1219200" y="685800"/>
            <a:ext cx="7588249" cy="5402262"/>
          </a:xfrm>
          <a:prstGeom prst="rect">
            <a:avLst/>
          </a:prstGeom>
          <a:noFill/>
          <a:ln>
            <a:noFill/>
          </a:ln>
        </p:spPr>
        <p:txBody>
          <a:bodyPr anchorCtr="0" anchor="t" bIns="0" lIns="0" rIns="0" tIns="0">
            <a:noAutofit/>
          </a:bodyPr>
          <a:lstStyle/>
          <a:p>
            <a:pPr indent="-342900" lvl="0" marL="342900" marR="0" rtl="0" algn="l">
              <a:spcBef>
                <a:spcPts val="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Haben Sie ein Volleyballspiel gesehen?</a:t>
            </a:r>
          </a:p>
          <a:p>
            <a:pPr indent="-342900" lvl="0" marL="342900" marR="0" rtl="0" algn="l">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War es auf dem Stadion oder per Fernseher?</a:t>
            </a:r>
          </a:p>
          <a:p>
            <a:pPr indent="-342900" lvl="0" marL="342900" marR="0" rtl="0" algn="l">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Treiben Sie selbst Sport?</a:t>
            </a:r>
          </a:p>
          <a:p>
            <a:pPr indent="-342900" lvl="0" marL="342900" marR="0" rtl="0" algn="l">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Welche Sportarten kennen Sie noch?</a:t>
            </a:r>
          </a:p>
          <a:p>
            <a:pPr indent="-342900" lvl="0" marL="342900" marR="0" rtl="0" algn="l">
              <a:spcBef>
                <a:spcPts val="400"/>
              </a:spcBef>
              <a:spcAft>
                <a:spcPts val="0"/>
              </a:spcAft>
              <a:buClr>
                <a:srgbClr val="7889FB"/>
              </a:buClr>
              <a:buSzPct val="109999"/>
              <a:buFont typeface="Noto Sans Symbols"/>
              <a:buAutoNum type="arabicPeriod"/>
            </a:pPr>
            <a:r>
              <a:rPr b="0" i="0" lang="de-DE" sz="1800" u="none" cap="none" strike="noStrike">
                <a:solidFill>
                  <a:srgbClr val="000000"/>
                </a:solidFill>
                <a:latin typeface="Arial"/>
                <a:ea typeface="Arial"/>
                <a:cs typeface="Arial"/>
                <a:sym typeface="Arial"/>
              </a:rPr>
              <a:t>Wie meinen Sie, sind die Olympischen Spiele wichtig in unserer Welt?</a:t>
            </a:r>
          </a:p>
        </p:txBody>
      </p:sp>
      <p:pic>
        <p:nvPicPr>
          <p:cNvPr id="140" name="Shape 140"/>
          <p:cNvPicPr preferRelativeResize="0"/>
          <p:nvPr/>
        </p:nvPicPr>
        <p:blipFill rotWithShape="1">
          <a:blip r:embed="rId3">
            <a:alphaModFix/>
          </a:blip>
          <a:srcRect b="0" l="0" r="0" t="0"/>
          <a:stretch/>
        </p:blipFill>
        <p:spPr>
          <a:xfrm>
            <a:off x="838200" y="2438400"/>
            <a:ext cx="6908799" cy="388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457200" y="762000"/>
            <a:ext cx="8108950" cy="5462587"/>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400" u="none" cap="none" strike="noStrike">
                <a:solidFill>
                  <a:srgbClr val="000000"/>
                </a:solidFill>
                <a:latin typeface="Arial"/>
                <a:ea typeface="Arial"/>
                <a:cs typeface="Arial"/>
                <a:sym typeface="Arial"/>
              </a:rPr>
              <a:t>Volleyball ist eine Mannschaftssportart aus der Gruppe der Rückschlagspiele, bei der sich zwei Mannschaften mit jeweils sechs Spielern auf einem durch ein Netz geteilten Spielfeld gegenüberstehen.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de-DE" sz="1600" u="none" cap="none" strike="noStrike">
                <a:solidFill>
                  <a:srgbClr val="000000"/>
                </a:solidFill>
                <a:latin typeface="Arial"/>
                <a:ea typeface="Arial"/>
                <a:cs typeface="Arial"/>
                <a:sym typeface="Arial"/>
              </a:rPr>
              <a:t>.</a:t>
            </a:r>
            <a:br>
              <a:rPr b="0" i="0" lang="de-DE" sz="1600" u="none" cap="none" strike="noStrike">
                <a:solidFill>
                  <a:srgbClr val="000000"/>
                </a:solidFill>
                <a:latin typeface="Arial"/>
                <a:ea typeface="Arial"/>
                <a:cs typeface="Arial"/>
                <a:sym typeface="Arial"/>
              </a:rPr>
            </a:br>
            <a:br>
              <a:rPr b="0" i="0" lang="de-DE" sz="1600" u="none" cap="none" strike="noStrike">
                <a:solidFill>
                  <a:srgbClr val="000000"/>
                </a:solidFill>
                <a:latin typeface="Arial"/>
                <a:ea typeface="Arial"/>
                <a:cs typeface="Arial"/>
                <a:sym typeface="Arial"/>
              </a:rPr>
            </a:br>
            <a:br>
              <a:rPr b="0" i="0" lang="de-DE" sz="1600" u="none" cap="none" strike="noStrike">
                <a:solidFill>
                  <a:srgbClr val="000000"/>
                </a:solidFill>
                <a:latin typeface="Arial"/>
                <a:ea typeface="Arial"/>
                <a:cs typeface="Arial"/>
                <a:sym typeface="Arial"/>
              </a:rPr>
            </a:br>
          </a:p>
        </p:txBody>
      </p:sp>
      <p:pic>
        <p:nvPicPr>
          <p:cNvPr id="76" name="Shape 76"/>
          <p:cNvPicPr preferRelativeResize="0"/>
          <p:nvPr/>
        </p:nvPicPr>
        <p:blipFill rotWithShape="1">
          <a:blip r:embed="rId3">
            <a:alphaModFix/>
          </a:blip>
          <a:srcRect b="0" l="0" r="0" t="0"/>
          <a:stretch/>
        </p:blipFill>
        <p:spPr>
          <a:xfrm>
            <a:off x="2133600" y="2334016"/>
            <a:ext cx="6158630" cy="41057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idx="1" type="body"/>
          </p:nvPr>
        </p:nvSpPr>
        <p:spPr>
          <a:xfrm>
            <a:off x="698500" y="609600"/>
            <a:ext cx="8108950"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p:txBody>
      </p:sp>
      <p:pic>
        <p:nvPicPr>
          <p:cNvPr id="82" name="Shape 82"/>
          <p:cNvPicPr preferRelativeResize="0"/>
          <p:nvPr/>
        </p:nvPicPr>
        <p:blipFill rotWithShape="1">
          <a:blip r:embed="rId3">
            <a:alphaModFix/>
          </a:blip>
          <a:srcRect b="0" l="0" r="0" t="0"/>
          <a:stretch/>
        </p:blipFill>
        <p:spPr>
          <a:xfrm>
            <a:off x="152400" y="1447800"/>
            <a:ext cx="4405585" cy="3809999"/>
          </a:xfrm>
          <a:prstGeom prst="rect">
            <a:avLst/>
          </a:prstGeom>
          <a:noFill/>
          <a:ln>
            <a:noFill/>
          </a:ln>
        </p:spPr>
      </p:pic>
      <p:sp>
        <p:nvSpPr>
          <p:cNvPr id="83" name="Shape 83"/>
          <p:cNvSpPr txBox="1"/>
          <p:nvPr/>
        </p:nvSpPr>
        <p:spPr>
          <a:xfrm>
            <a:off x="4724400" y="685800"/>
            <a:ext cx="3886200" cy="489364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de-DE" sz="2400" u="none" cap="none" strike="noStrike">
                <a:solidFill>
                  <a:schemeClr val="dk1"/>
                </a:solidFill>
                <a:latin typeface="Arial"/>
                <a:ea typeface="Arial"/>
                <a:cs typeface="Arial"/>
                <a:sym typeface="Arial"/>
              </a:rPr>
              <a:t>Ziel des Spiels ist es, einen Ball (den </a:t>
            </a:r>
            <a:r>
              <a:rPr b="0" i="1" lang="de-DE" sz="2400" u="none" cap="none" strike="noStrike">
                <a:solidFill>
                  <a:schemeClr val="dk1"/>
                </a:solidFill>
                <a:latin typeface="Arial"/>
                <a:ea typeface="Arial"/>
                <a:cs typeface="Arial"/>
                <a:sym typeface="Arial"/>
              </a:rPr>
              <a:t>Volleyball</a:t>
            </a:r>
            <a:r>
              <a:rPr b="0" i="0" lang="de-DE" sz="2400" u="none" cap="none" strike="noStrike">
                <a:solidFill>
                  <a:schemeClr val="dk1"/>
                </a:solidFill>
                <a:latin typeface="Arial"/>
                <a:ea typeface="Arial"/>
                <a:cs typeface="Arial"/>
                <a:sym typeface="Arial"/>
              </a:rPr>
              <a:t>) nur mit dem eigenen Körper und schlagenderweise über das Netz auf den Boden der gegnerischen Spielfeldhälfte zu spielen und zu verhindern, dass Gleiches dem Gegner gelingt bzw. die gegnerische Mannschaft zu einem Fehler zu zwingen.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idx="1" type="body"/>
          </p:nvPr>
        </p:nvSpPr>
        <p:spPr>
          <a:xfrm>
            <a:off x="698500" y="762000"/>
            <a:ext cx="8108950" cy="5326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800" u="none" cap="none" strike="noStrike">
                <a:solidFill>
                  <a:srgbClr val="000000"/>
                </a:solidFill>
                <a:latin typeface="Arial"/>
                <a:ea typeface="Arial"/>
                <a:cs typeface="Arial"/>
                <a:sym typeface="Arial"/>
              </a:rPr>
              <a:t>Eine Mannschaft darf den Ball (zuzüglich zum Block) dreimal in Folge berühren, um ihn zurückzuspielen.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9" name="Shape 89"/>
          <p:cNvPicPr preferRelativeResize="0"/>
          <p:nvPr/>
        </p:nvPicPr>
        <p:blipFill rotWithShape="1">
          <a:blip r:embed="rId3">
            <a:alphaModFix/>
          </a:blip>
          <a:srcRect b="0" l="0" r="0" t="0"/>
          <a:stretch/>
        </p:blipFill>
        <p:spPr>
          <a:xfrm>
            <a:off x="2362200" y="2133600"/>
            <a:ext cx="5843765" cy="42016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5" name="Shape 95"/>
          <p:cNvSpPr txBox="1"/>
          <p:nvPr>
            <p:ph idx="1" type="body"/>
          </p:nvPr>
        </p:nvSpPr>
        <p:spPr>
          <a:xfrm>
            <a:off x="381000" y="685800"/>
            <a:ext cx="8426450"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800" u="none" cap="none" strike="noStrike">
                <a:solidFill>
                  <a:srgbClr val="000000"/>
                </a:solidFill>
                <a:latin typeface="Arial"/>
                <a:ea typeface="Arial"/>
                <a:cs typeface="Arial"/>
                <a:sym typeface="Arial"/>
              </a:rPr>
              <a:t>Volleyball stammt aus den USA und wird weltweit ausgeübt.</a:t>
            </a:r>
          </a:p>
        </p:txBody>
      </p:sp>
      <p:pic>
        <p:nvPicPr>
          <p:cNvPr id="96" name="Shape 96"/>
          <p:cNvPicPr preferRelativeResize="0"/>
          <p:nvPr/>
        </p:nvPicPr>
        <p:blipFill rotWithShape="1">
          <a:blip r:embed="rId3">
            <a:alphaModFix/>
          </a:blip>
          <a:srcRect b="0" l="0" r="0" t="0"/>
          <a:stretch/>
        </p:blipFill>
        <p:spPr>
          <a:xfrm>
            <a:off x="990600" y="1764572"/>
            <a:ext cx="6770318" cy="46353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b="0" l="0" r="0" t="0"/>
          <a:stretch/>
        </p:blipFill>
        <p:spPr>
          <a:xfrm>
            <a:off x="5791200" y="1828800"/>
            <a:ext cx="2819400" cy="2819400"/>
          </a:xfrm>
          <a:prstGeom prst="rect">
            <a:avLst/>
          </a:prstGeom>
          <a:noFill/>
          <a:ln>
            <a:noFill/>
          </a:ln>
        </p:spPr>
      </p:pic>
      <p:sp>
        <p:nvSpPr>
          <p:cNvPr id="102" name="Shape 102"/>
          <p:cNvSpPr txBox="1"/>
          <p:nvPr>
            <p:ph idx="1" type="body"/>
          </p:nvPr>
        </p:nvSpPr>
        <p:spPr>
          <a:xfrm>
            <a:off x="381000" y="609600"/>
            <a:ext cx="8426450"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400" u="none" cap="none" strike="noStrike">
                <a:solidFill>
                  <a:srgbClr val="000000"/>
                </a:solidFill>
                <a:latin typeface="Arial"/>
                <a:ea typeface="Arial"/>
                <a:cs typeface="Arial"/>
                <a:sym typeface="Arial"/>
              </a:rPr>
              <a:t>Der Volleyball-Weltverband FIVB ist mit 217 Nationen der landesstärkste Sportverband der Welt und zählt offiziell 33 Millionen lizenzierte Spieler (vergleichsweise sind bei der FIFA ca. 30,97 Millionen Fußballspieler registriert).</a:t>
            </a:r>
          </a:p>
        </p:txBody>
      </p:sp>
      <p:pic>
        <p:nvPicPr>
          <p:cNvPr id="103" name="Shape 103"/>
          <p:cNvPicPr preferRelativeResize="0"/>
          <p:nvPr/>
        </p:nvPicPr>
        <p:blipFill rotWithShape="1">
          <a:blip r:embed="rId4">
            <a:alphaModFix/>
          </a:blip>
          <a:srcRect b="0" l="0" r="0" t="0"/>
          <a:stretch/>
        </p:blipFill>
        <p:spPr>
          <a:xfrm>
            <a:off x="381000" y="3808955"/>
            <a:ext cx="5638800" cy="21687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idx="1" type="body"/>
          </p:nvPr>
        </p:nvSpPr>
        <p:spPr>
          <a:xfrm>
            <a:off x="228600" y="609600"/>
            <a:ext cx="8381999"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2800" u="none" cap="none" strike="noStrike">
                <a:solidFill>
                  <a:srgbClr val="000000"/>
                </a:solidFill>
                <a:latin typeface="Arial"/>
                <a:ea typeface="Arial"/>
                <a:cs typeface="Arial"/>
                <a:sym typeface="Arial"/>
              </a:rPr>
              <a:t>Top-5 beste Mannschaften, Männer:</a:t>
            </a:r>
          </a:p>
        </p:txBody>
      </p:sp>
      <p:graphicFrame>
        <p:nvGraphicFramePr>
          <p:cNvPr id="109" name="Shape 109"/>
          <p:cNvGraphicFramePr/>
          <p:nvPr/>
        </p:nvGraphicFramePr>
        <p:xfrm>
          <a:off x="1600200" y="1676400"/>
          <a:ext cx="3000000" cy="3000000"/>
        </p:xfrm>
        <a:graphic>
          <a:graphicData uri="http://schemas.openxmlformats.org/drawingml/2006/table">
            <a:tbl>
              <a:tblPr bandRow="1" firstRow="1">
                <a:noFill/>
                <a:tableStyleId>{9EE8C03B-E478-4F5F-9673-30C9E576A921}</a:tableStyleId>
              </a:tblPr>
              <a:tblGrid>
                <a:gridCol w="2895600"/>
                <a:gridCol w="2895600"/>
              </a:tblGrid>
              <a:tr h="685800">
                <a:tc>
                  <a:txBody>
                    <a:bodyPr>
                      <a:noAutofit/>
                    </a:bodyPr>
                    <a:lstStyle/>
                    <a:p>
                      <a:pPr indent="0" lvl="0" marL="0" marR="0" rtl="0" algn="l">
                        <a:spcBef>
                          <a:spcPts val="0"/>
                        </a:spcBef>
                        <a:buSzPct val="25000"/>
                        <a:buNone/>
                      </a:pPr>
                      <a:r>
                        <a:rPr lang="de-DE" sz="1800" u="none" cap="none" strike="noStrike"/>
                        <a:t>Brasilien</a:t>
                      </a:r>
                    </a:p>
                  </a:txBody>
                  <a:tcPr marT="45725" marB="45725" marR="91450" marL="91450" anchor="ctr"/>
                </a:tc>
                <a:tc>
                  <a:txBody>
                    <a:bodyPr>
                      <a:noAutofit/>
                    </a:bodyPr>
                    <a:lstStyle/>
                    <a:p>
                      <a:pPr indent="0" lvl="0" marL="0" marR="0" rtl="0" algn="l">
                        <a:spcBef>
                          <a:spcPts val="0"/>
                        </a:spcBef>
                        <a:buSzPct val="25000"/>
                        <a:buNone/>
                      </a:pPr>
                      <a:r>
                        <a:rPr lang="de-DE" sz="1800"/>
                        <a:t>330</a:t>
                      </a:r>
                    </a:p>
                  </a:txBody>
                  <a:tcPr marT="45725" marB="45725" marR="91450" marL="91450" anchor="ctr"/>
                </a:tc>
              </a:tr>
              <a:tr h="685800">
                <a:tc>
                  <a:txBody>
                    <a:bodyPr>
                      <a:noAutofit/>
                    </a:bodyPr>
                    <a:lstStyle/>
                    <a:p>
                      <a:pPr indent="0" lvl="0" marL="0" marR="0" rtl="0" algn="l">
                        <a:spcBef>
                          <a:spcPts val="0"/>
                        </a:spcBef>
                        <a:buSzPct val="25000"/>
                        <a:buNone/>
                      </a:pPr>
                      <a:r>
                        <a:rPr lang="de-DE" sz="1800"/>
                        <a:t>Polen</a:t>
                      </a:r>
                    </a:p>
                  </a:txBody>
                  <a:tcPr marT="45725" marB="45725" marR="91450" marL="91450" anchor="ctr"/>
                </a:tc>
                <a:tc>
                  <a:txBody>
                    <a:bodyPr>
                      <a:noAutofit/>
                    </a:bodyPr>
                    <a:lstStyle/>
                    <a:p>
                      <a:pPr indent="0" lvl="0" marL="0" marR="0" rtl="0" algn="l">
                        <a:spcBef>
                          <a:spcPts val="0"/>
                        </a:spcBef>
                        <a:buSzPct val="25000"/>
                        <a:buNone/>
                      </a:pPr>
                      <a:r>
                        <a:rPr lang="de-DE" sz="1800"/>
                        <a:t>286</a:t>
                      </a:r>
                    </a:p>
                  </a:txBody>
                  <a:tcPr marT="45725" marB="45725" marR="91450" marL="91450" anchor="ctr"/>
                </a:tc>
              </a:tr>
              <a:tr h="685800">
                <a:tc>
                  <a:txBody>
                    <a:bodyPr>
                      <a:noAutofit/>
                    </a:bodyPr>
                    <a:lstStyle/>
                    <a:p>
                      <a:pPr indent="0" lvl="0" marL="0" marR="0" rtl="0" algn="l">
                        <a:spcBef>
                          <a:spcPts val="0"/>
                        </a:spcBef>
                        <a:buSzPct val="25000"/>
                        <a:buNone/>
                      </a:pPr>
                      <a:r>
                        <a:rPr lang="de-DE" sz="1800" u="none">
                          <a:solidFill>
                            <a:schemeClr val="dk1"/>
                          </a:solidFill>
                        </a:rPr>
                        <a:t> </a:t>
                      </a:r>
                      <a:r>
                        <a:rPr lang="de-DE" sz="1800" u="none" strike="noStrike">
                          <a:solidFill>
                            <a:schemeClr val="dk1"/>
                          </a:solidFill>
                        </a:rPr>
                        <a:t>Russland</a:t>
                      </a:r>
                    </a:p>
                  </a:txBody>
                  <a:tcPr marT="45725" marB="45725" marR="91450" marL="91450" anchor="ctr"/>
                </a:tc>
                <a:tc>
                  <a:txBody>
                    <a:bodyPr>
                      <a:noAutofit/>
                    </a:bodyPr>
                    <a:lstStyle/>
                    <a:p>
                      <a:pPr indent="0" lvl="0" marL="0" marR="0" rtl="0" algn="l">
                        <a:spcBef>
                          <a:spcPts val="0"/>
                        </a:spcBef>
                        <a:buSzPct val="25000"/>
                        <a:buNone/>
                      </a:pPr>
                      <a:r>
                        <a:rPr lang="de-DE" sz="1800"/>
                        <a:t>274</a:t>
                      </a:r>
                    </a:p>
                  </a:txBody>
                  <a:tcPr marT="45725" marB="45725" marR="91450" marL="91450" anchor="ctr"/>
                </a:tc>
              </a:tr>
              <a:tr h="685800">
                <a:tc>
                  <a:txBody>
                    <a:bodyPr>
                      <a:noAutofit/>
                    </a:bodyPr>
                    <a:lstStyle/>
                    <a:p>
                      <a:pPr indent="0" lvl="0" marL="0" marR="0" rtl="0" algn="l">
                        <a:spcBef>
                          <a:spcPts val="0"/>
                        </a:spcBef>
                        <a:buSzPct val="25000"/>
                        <a:buNone/>
                      </a:pPr>
                      <a:r>
                        <a:rPr lang="de-DE" sz="1800" u="none">
                          <a:solidFill>
                            <a:schemeClr val="dk1"/>
                          </a:solidFill>
                        </a:rPr>
                        <a:t> </a:t>
                      </a:r>
                      <a:r>
                        <a:rPr lang="de-DE" sz="1800" u="none" strike="noStrike">
                          <a:solidFill>
                            <a:schemeClr val="dk1"/>
                          </a:solidFill>
                        </a:rPr>
                        <a:t>Italien</a:t>
                      </a:r>
                    </a:p>
                  </a:txBody>
                  <a:tcPr marT="45725" marB="45725" marR="91450" marL="91450" anchor="ctr"/>
                </a:tc>
                <a:tc>
                  <a:txBody>
                    <a:bodyPr>
                      <a:noAutofit/>
                    </a:bodyPr>
                    <a:lstStyle/>
                    <a:p>
                      <a:pPr indent="0" lvl="0" marL="0" marR="0" rtl="0" algn="l">
                        <a:spcBef>
                          <a:spcPts val="0"/>
                        </a:spcBef>
                        <a:buSzPct val="25000"/>
                        <a:buNone/>
                      </a:pPr>
                      <a:r>
                        <a:rPr lang="de-DE" sz="1800"/>
                        <a:t>268</a:t>
                      </a:r>
                    </a:p>
                  </a:txBody>
                  <a:tcPr marT="45725" marB="45725" marR="91450" marL="91450" anchor="ctr"/>
                </a:tc>
              </a:tr>
              <a:tr h="685800">
                <a:tc>
                  <a:txBody>
                    <a:bodyPr>
                      <a:noAutofit/>
                    </a:bodyPr>
                    <a:lstStyle/>
                    <a:p>
                      <a:pPr indent="0" lvl="0" marL="0" marR="0" rtl="0" algn="l">
                        <a:spcBef>
                          <a:spcPts val="0"/>
                        </a:spcBef>
                        <a:buSzPct val="25000"/>
                        <a:buNone/>
                      </a:pPr>
                      <a:r>
                        <a:rPr lang="de-DE" sz="1800" u="none">
                          <a:solidFill>
                            <a:schemeClr val="dk1"/>
                          </a:solidFill>
                        </a:rPr>
                        <a:t>USA</a:t>
                      </a:r>
                    </a:p>
                  </a:txBody>
                  <a:tcPr marT="45725" marB="45725" marR="91450" marL="91450" anchor="ctr"/>
                </a:tc>
                <a:tc>
                  <a:txBody>
                    <a:bodyPr>
                      <a:noAutofit/>
                    </a:bodyPr>
                    <a:lstStyle/>
                    <a:p>
                      <a:pPr indent="0" lvl="0" marL="0" marR="0" rtl="0" algn="l">
                        <a:spcBef>
                          <a:spcPts val="0"/>
                        </a:spcBef>
                        <a:buSzPct val="25000"/>
                        <a:buNone/>
                      </a:pPr>
                      <a:r>
                        <a:rPr lang="de-DE" sz="1800"/>
                        <a:t>245</a:t>
                      </a:r>
                    </a:p>
                  </a:txBody>
                  <a:tcPr marT="45725" marB="45725" marR="91450" marL="91450" anchor="ctr"/>
                </a:tc>
              </a:tr>
            </a:tbl>
          </a:graphicData>
        </a:graphic>
      </p:graphicFrame>
      <p:sp>
        <p:nvSpPr>
          <p:cNvPr id="110" name="Shape 110"/>
          <p:cNvSpPr txBox="1"/>
          <p:nvPr/>
        </p:nvSpPr>
        <p:spPr>
          <a:xfrm>
            <a:off x="914400" y="5562600"/>
            <a:ext cx="716279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de-DE" sz="1800">
                <a:solidFill>
                  <a:schemeClr val="dk1"/>
                </a:solidFill>
                <a:latin typeface="Arial"/>
                <a:ea typeface="Arial"/>
                <a:cs typeface="Arial"/>
                <a:sym typeface="Arial"/>
              </a:rPr>
              <a:t>	Deutschland – 9 Platz, 135 Punkten.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idx="1" type="body"/>
          </p:nvPr>
        </p:nvSpPr>
        <p:spPr>
          <a:xfrm>
            <a:off x="304800" y="609600"/>
            <a:ext cx="8502649"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de-DE" sz="3200" u="none" cap="none" strike="noStrike">
                <a:solidFill>
                  <a:srgbClr val="000000"/>
                </a:solidFill>
                <a:latin typeface="Arial"/>
                <a:ea typeface="Arial"/>
                <a:cs typeface="Arial"/>
                <a:sym typeface="Arial"/>
              </a:rPr>
              <a:t>Top-5 beste Mannschaften, Frauen:</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graphicFrame>
        <p:nvGraphicFramePr>
          <p:cNvPr id="116" name="Shape 116"/>
          <p:cNvGraphicFramePr/>
          <p:nvPr/>
        </p:nvGraphicFramePr>
        <p:xfrm>
          <a:off x="1981200" y="1397000"/>
          <a:ext cx="3000000" cy="3000000"/>
        </p:xfrm>
        <a:graphic>
          <a:graphicData uri="http://schemas.openxmlformats.org/drawingml/2006/table">
            <a:tbl>
              <a:tblPr bandRow="1" firstRow="1">
                <a:noFill/>
                <a:tableStyleId>{9EE8C03B-E478-4F5F-9673-30C9E576A921}</a:tableStyleId>
              </a:tblPr>
              <a:tblGrid>
                <a:gridCol w="2819400"/>
                <a:gridCol w="2819400"/>
              </a:tblGrid>
              <a:tr h="695950">
                <a:tc>
                  <a:txBody>
                    <a:bodyPr>
                      <a:noAutofit/>
                    </a:bodyPr>
                    <a:lstStyle/>
                    <a:p>
                      <a:pPr indent="0" lvl="0" marL="0" marR="0" rtl="0" algn="l">
                        <a:spcBef>
                          <a:spcPts val="0"/>
                        </a:spcBef>
                        <a:buSzPct val="25000"/>
                        <a:buNone/>
                      </a:pPr>
                      <a:r>
                        <a:rPr b="0" i="0" lang="de-DE" sz="1800" u="none" strike="noStrike">
                          <a:solidFill>
                            <a:schemeClr val="lt1"/>
                          </a:solidFill>
                          <a:latin typeface="Arial"/>
                          <a:ea typeface="Arial"/>
                          <a:cs typeface="Arial"/>
                          <a:sym typeface="Arial"/>
                        </a:rPr>
                        <a:t>USA</a:t>
                      </a:r>
                    </a:p>
                  </a:txBody>
                  <a:tcPr marT="45725" marB="45725" marR="91450" marL="91450"/>
                </a:tc>
                <a:tc>
                  <a:txBody>
                    <a:bodyPr>
                      <a:noAutofit/>
                    </a:bodyPr>
                    <a:lstStyle/>
                    <a:p>
                      <a:pPr indent="0" lvl="0" marL="0" marR="0" rtl="0" algn="l">
                        <a:spcBef>
                          <a:spcPts val="0"/>
                        </a:spcBef>
                        <a:buSzPct val="25000"/>
                        <a:buNone/>
                      </a:pPr>
                      <a:r>
                        <a:rPr lang="de-DE" sz="1800"/>
                        <a:t>350</a:t>
                      </a:r>
                    </a:p>
                  </a:txBody>
                  <a:tcPr marT="45725" marB="45725" marR="91450" marL="91450"/>
                </a:tc>
              </a:tr>
              <a:tr h="695950">
                <a:tc>
                  <a:txBody>
                    <a:bodyPr>
                      <a:noAutofit/>
                    </a:bodyPr>
                    <a:lstStyle/>
                    <a:p>
                      <a:pPr indent="0" lvl="0" marL="0" marR="0" rtl="0" algn="l">
                        <a:spcBef>
                          <a:spcPts val="0"/>
                        </a:spcBef>
                        <a:buSzPct val="25000"/>
                        <a:buNone/>
                      </a:pPr>
                      <a:r>
                        <a:rPr b="0" i="0" lang="de-DE" sz="1800" u="none" strike="noStrike">
                          <a:solidFill>
                            <a:schemeClr val="dk1"/>
                          </a:solidFill>
                          <a:latin typeface="Arial"/>
                          <a:ea typeface="Arial"/>
                          <a:cs typeface="Arial"/>
                          <a:sym typeface="Arial"/>
                        </a:rPr>
                        <a:t>Volksrepublik China</a:t>
                      </a:r>
                    </a:p>
                  </a:txBody>
                  <a:tcPr marT="45725" marB="45725" marR="91450" marL="91450"/>
                </a:tc>
                <a:tc>
                  <a:txBody>
                    <a:bodyPr>
                      <a:noAutofit/>
                    </a:bodyPr>
                    <a:lstStyle/>
                    <a:p>
                      <a:pPr indent="0" lvl="0" marL="0" marR="0" rtl="0" algn="l">
                        <a:spcBef>
                          <a:spcPts val="0"/>
                        </a:spcBef>
                        <a:buSzPct val="25000"/>
                        <a:buNone/>
                      </a:pPr>
                      <a:r>
                        <a:rPr lang="de-DE" sz="1800"/>
                        <a:t>310</a:t>
                      </a:r>
                    </a:p>
                  </a:txBody>
                  <a:tcPr marT="45725" marB="45725" marR="91450" marL="91450"/>
                </a:tc>
              </a:tr>
              <a:tr h="695950">
                <a:tc>
                  <a:txBody>
                    <a:bodyPr>
                      <a:noAutofit/>
                    </a:bodyPr>
                    <a:lstStyle/>
                    <a:p>
                      <a:pPr indent="0" lvl="0" marL="0" marR="0" rtl="0" algn="l">
                        <a:spcBef>
                          <a:spcPts val="0"/>
                        </a:spcBef>
                        <a:buSzPct val="25000"/>
                        <a:buNone/>
                      </a:pPr>
                      <a:r>
                        <a:rPr lang="de-DE" sz="1800"/>
                        <a:t>Brasilien</a:t>
                      </a:r>
                    </a:p>
                  </a:txBody>
                  <a:tcPr marT="45725" marB="45725" marR="91450" marL="91450"/>
                </a:tc>
                <a:tc>
                  <a:txBody>
                    <a:bodyPr>
                      <a:noAutofit/>
                    </a:bodyPr>
                    <a:lstStyle/>
                    <a:p>
                      <a:pPr indent="0" lvl="0" marL="0" marR="0" rtl="0" algn="l">
                        <a:spcBef>
                          <a:spcPts val="0"/>
                        </a:spcBef>
                        <a:buSzPct val="25000"/>
                        <a:buNone/>
                      </a:pPr>
                      <a:r>
                        <a:rPr lang="de-DE" sz="1800"/>
                        <a:t>302</a:t>
                      </a:r>
                    </a:p>
                  </a:txBody>
                  <a:tcPr marT="45725" marB="45725" marR="91450" marL="91450"/>
                </a:tc>
              </a:tr>
              <a:tr h="695950">
                <a:tc>
                  <a:txBody>
                    <a:bodyPr>
                      <a:noAutofit/>
                    </a:bodyPr>
                    <a:lstStyle/>
                    <a:p>
                      <a:pPr indent="0" lvl="0" marL="0" marR="0" rtl="0" algn="l">
                        <a:spcBef>
                          <a:spcPts val="0"/>
                        </a:spcBef>
                        <a:buSzPct val="25000"/>
                        <a:buNone/>
                      </a:pPr>
                      <a:r>
                        <a:rPr lang="de-DE" sz="1800"/>
                        <a:t>Russland</a:t>
                      </a:r>
                    </a:p>
                  </a:txBody>
                  <a:tcPr marT="45725" marB="45725" marR="91450" marL="91450"/>
                </a:tc>
                <a:tc>
                  <a:txBody>
                    <a:bodyPr>
                      <a:noAutofit/>
                    </a:bodyPr>
                    <a:lstStyle/>
                    <a:p>
                      <a:pPr indent="0" lvl="0" marL="0" marR="0" rtl="0" algn="l">
                        <a:spcBef>
                          <a:spcPts val="0"/>
                        </a:spcBef>
                        <a:buSzPct val="25000"/>
                        <a:buNone/>
                      </a:pPr>
                      <a:r>
                        <a:rPr lang="de-DE" sz="1800"/>
                        <a:t>253</a:t>
                      </a:r>
                    </a:p>
                  </a:txBody>
                  <a:tcPr marT="45725" marB="45725" marR="91450" marL="91450"/>
                </a:tc>
              </a:tr>
              <a:tr h="695950">
                <a:tc>
                  <a:txBody>
                    <a:bodyPr>
                      <a:noAutofit/>
                    </a:bodyPr>
                    <a:lstStyle/>
                    <a:p>
                      <a:pPr indent="0" lvl="0" marL="0" marR="0" rtl="0" algn="l">
                        <a:spcBef>
                          <a:spcPts val="0"/>
                        </a:spcBef>
                        <a:buSzPct val="25000"/>
                        <a:buNone/>
                      </a:pPr>
                      <a:r>
                        <a:rPr lang="de-DE" sz="1800"/>
                        <a:t>Japan</a:t>
                      </a:r>
                    </a:p>
                  </a:txBody>
                  <a:tcPr marT="45725" marB="45725" marR="91450" marL="91450"/>
                </a:tc>
                <a:tc>
                  <a:txBody>
                    <a:bodyPr>
                      <a:noAutofit/>
                    </a:bodyPr>
                    <a:lstStyle/>
                    <a:p>
                      <a:pPr indent="0" lvl="0" marL="0" marR="0" rtl="0" algn="l">
                        <a:spcBef>
                          <a:spcPts val="0"/>
                        </a:spcBef>
                        <a:buSzPct val="25000"/>
                        <a:buNone/>
                      </a:pPr>
                      <a:r>
                        <a:rPr lang="de-DE" sz="1800"/>
                        <a:t>225</a:t>
                      </a:r>
                    </a:p>
                  </a:txBody>
                  <a:tcPr marT="45725" marB="45725" marR="91450" marL="91450"/>
                </a:tc>
              </a:tr>
            </a:tbl>
          </a:graphicData>
        </a:graphic>
      </p:graphicFrame>
      <p:sp>
        <p:nvSpPr>
          <p:cNvPr id="117" name="Shape 117"/>
          <p:cNvSpPr txBox="1"/>
          <p:nvPr/>
        </p:nvSpPr>
        <p:spPr>
          <a:xfrm>
            <a:off x="990600" y="5486400"/>
            <a:ext cx="7239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de-DE" sz="1800">
                <a:solidFill>
                  <a:schemeClr val="dk1"/>
                </a:solidFill>
                <a:latin typeface="Arial"/>
                <a:ea typeface="Arial"/>
                <a:cs typeface="Arial"/>
                <a:sym typeface="Arial"/>
              </a:rPr>
              <a:t>	     Deutschland – 11 Platz, 93 Punkten.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4343400" y="2362200"/>
            <a:ext cx="4680114" cy="3298544"/>
          </a:xfrm>
          <a:prstGeom prst="rect">
            <a:avLst/>
          </a:prstGeom>
          <a:noFill/>
          <a:ln>
            <a:noFill/>
          </a:ln>
        </p:spPr>
      </p:pic>
      <p:sp>
        <p:nvSpPr>
          <p:cNvPr id="123" name="Shape 123"/>
          <p:cNvSpPr txBox="1"/>
          <p:nvPr>
            <p:ph idx="1" type="body"/>
          </p:nvPr>
        </p:nvSpPr>
        <p:spPr>
          <a:xfrm>
            <a:off x="304800" y="762000"/>
            <a:ext cx="8502649" cy="53260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de-DE" sz="2000" u="none" cap="none" strike="noStrike">
                <a:solidFill>
                  <a:srgbClr val="000000"/>
                </a:solidFill>
                <a:latin typeface="Arial"/>
                <a:ea typeface="Arial"/>
                <a:cs typeface="Arial"/>
                <a:sym typeface="Arial"/>
              </a:rPr>
              <a:t>Beachvolleyball</a:t>
            </a:r>
            <a:r>
              <a:rPr b="0" i="0" lang="de-DE" sz="2000" u="none" cap="none" strike="noStrike">
                <a:solidFill>
                  <a:srgbClr val="000000"/>
                </a:solidFill>
                <a:latin typeface="Arial"/>
                <a:ea typeface="Arial"/>
                <a:cs typeface="Arial"/>
                <a:sym typeface="Arial"/>
              </a:rPr>
              <a:t> (</a:t>
            </a:r>
            <a:r>
              <a:rPr b="1" i="0" lang="de-DE" sz="2000" u="none" cap="none" strike="noStrike">
                <a:solidFill>
                  <a:srgbClr val="000000"/>
                </a:solidFill>
                <a:latin typeface="Arial"/>
                <a:ea typeface="Arial"/>
                <a:cs typeface="Arial"/>
                <a:sym typeface="Arial"/>
              </a:rPr>
              <a:t>Strandvolleyball</a:t>
            </a:r>
            <a:r>
              <a:rPr b="0" i="0" lang="de-DE" sz="2000" u="none" cap="none" strike="noStrike">
                <a:solidFill>
                  <a:srgbClr val="000000"/>
                </a:solidFill>
                <a:latin typeface="Arial"/>
                <a:ea typeface="Arial"/>
                <a:cs typeface="Arial"/>
                <a:sym typeface="Arial"/>
              </a:rPr>
              <a:t>) ist eine olympische Mannschaftssportartaus der Gruppe der Rückschlagspiele, bei der sich zwei Mannschaften mit jeweils zwei Spielern auf einem durch ein Netz geteilten Spielfeld aus Sand gegenüberstehen.</a:t>
            </a:r>
          </a:p>
          <a:p>
            <a:pPr indent="0" lvl="0" marL="0" marR="0" rtl="0" algn="l">
              <a:spcBef>
                <a:spcPts val="400"/>
              </a:spcBef>
              <a:spcAft>
                <a:spcPts val="0"/>
              </a:spcAft>
              <a:buClr>
                <a:srgbClr val="7889FB"/>
              </a:buClr>
              <a:buSzPct val="25000"/>
              <a:buFont typeface="Noto Sans Symbols"/>
              <a:buNone/>
            </a:pPr>
            <a:r>
              <a:rPr b="0" i="0" lang="de-DE" sz="2000" u="none" cap="none" strike="noStrike">
                <a:solidFill>
                  <a:srgbClr val="000000"/>
                </a:solidFill>
                <a:latin typeface="Arial"/>
                <a:ea typeface="Arial"/>
                <a:cs typeface="Arial"/>
                <a:sym typeface="Arial"/>
              </a:rPr>
              <a:t> </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24" name="Shape 124"/>
          <p:cNvPicPr preferRelativeResize="0"/>
          <p:nvPr/>
        </p:nvPicPr>
        <p:blipFill rotWithShape="1">
          <a:blip r:embed="rId4">
            <a:alphaModFix/>
          </a:blip>
          <a:srcRect b="0" l="0" r="0" t="0"/>
          <a:stretch/>
        </p:blipFill>
        <p:spPr>
          <a:xfrm>
            <a:off x="152400" y="3115860"/>
            <a:ext cx="4572000" cy="31932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