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5" name="Shape 17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1" name="Shape 18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8" name="Shape 18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3" name="Shape 19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0" name="Shape 20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" name="Shape 8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" name="Shape 9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7" name="Shape 11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5" name="Shape 15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2" name="Shape 16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Титульный слайд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buClr>
                <a:srgbClr val="888888"/>
              </a:buClr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buClr>
                <a:srgbClr val="888888"/>
              </a:buClr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de-DE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Заголовок и вертик. текст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e-DE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Вертик. загол. и текст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e-DE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Пустой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de-DE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Заголовок и объект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e-DE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Заголовок раздела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e-DE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Два объекта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e-DE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Сравнение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e-DE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Только заголовок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e-DE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Объект с подписью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e-DE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Рисунок с подписью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3" name="Shape 63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e-DE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de-DE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hyperlink" Target="https://de.wikipedia.org/wiki/West-Berlin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19.png"/><Relationship Id="rId6" Type="http://schemas.openxmlformats.org/officeDocument/2006/relationships/image" Target="../media/image10.png"/><Relationship Id="rId7" Type="http://schemas.openxmlformats.org/officeDocument/2006/relationships/image" Target="../media/image12.png"/><Relationship Id="rId8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image" Target="../media/image13.png"/><Relationship Id="rId5" Type="http://schemas.openxmlformats.org/officeDocument/2006/relationships/image" Target="../media/image15.png"/><Relationship Id="rId6" Type="http://schemas.openxmlformats.org/officeDocument/2006/relationships/image" Target="../media/image17.png"/><Relationship Id="rId7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de-DE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Ich reise nach Deutschland</a:t>
            </a:r>
          </a:p>
        </p:txBody>
      </p:sp>
      <p:pic>
        <p:nvPicPr>
          <p:cNvPr id="85" name="Shape 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1500" y="3600450"/>
            <a:ext cx="2921000" cy="279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3187699" cy="255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/>
        </p:nvSpPr>
        <p:spPr>
          <a:xfrm>
            <a:off x="613127" y="248187"/>
            <a:ext cx="6235945" cy="64633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liegt gegenüber von dem/der ________ .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ist gleich in der Nähe des/der ________ .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ist neben dem/der ________ .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ist ungefähr ...(10).... Minuten zu Fuß / mit dem Auto.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Gehen Sie nicht zu Fuß, es ist zu weit von hier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Fahren Sie doch mit dem Taxi / mit dem Bus / mit der U-Bahn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Auf der rechten/linken Seite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Gleich da drüben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Nehmen Sie die nächste Kreuzung links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ist gleich an der Ecke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ist gleich um die Ecke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Gehen Sie geradeaus bis zum/zur ________, dann ....</a:t>
            </a:r>
          </a:p>
        </p:txBody>
      </p:sp>
      <p:pic>
        <p:nvPicPr>
          <p:cNvPr id="178" name="Shape 1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81637" y="408778"/>
            <a:ext cx="2525502" cy="5898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/>
        </p:nvSpPr>
        <p:spPr>
          <a:xfrm>
            <a:off x="802906" y="540172"/>
            <a:ext cx="4838884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Frage deinen Partner nach dem Weg.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x="915279" y="1576720"/>
            <a:ext cx="7276350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   Sie wollen mit dem Zug nach Berlin reisen. Was machen Sie?</a:t>
            </a:r>
          </a:p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lain" startAt="2"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 wollen ein Theaterstück sehen. Was machen Sie?</a:t>
            </a:r>
          </a:p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lain" startAt="4"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 wollen mehr über die Geschichte der Stadt lernen. Was machen Sie?</a:t>
            </a:r>
          </a:p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lain" startAt="4"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 wollen gutes deutsches Brot kaufen. Was machen Sie?</a:t>
            </a:r>
          </a:p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lain" startAt="4"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 haben einen Finger gebrochen! Was machen Sie?</a:t>
            </a:r>
          </a:p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lain" startAt="4"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 möchten den Bürgermeister treffen. Was machen Sie?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    Sie wollen eine lokale Zeitung kaufen. Was machen Sie?	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x="204880" y="3919414"/>
            <a:ext cx="8675195" cy="17543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Mögliche Orte: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die Apotheke   •   die Bäckerei   •   der Bahnhof   •   die Bank   •   das Café   •   das Hotel  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 das Kino   •   der Kiosk   die Kirche   •   das Krankenhaus   •   das Museum   •   die Polizei 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die Post   •   das Rathaus   •   das Restaurant   •   das Theater    	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known.png" id="190" name="Shape 1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1212" y="1240937"/>
            <a:ext cx="5824715" cy="4087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/>
        </p:nvSpPr>
        <p:spPr>
          <a:xfrm>
            <a:off x="1124067" y="802958"/>
            <a:ext cx="4762842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Frage deinen Partner nach dem Weg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x="773708" y="1649716"/>
            <a:ext cx="7310490" cy="2585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1.Sie haben Hunger und wollen essen. Was machen Sie?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2.Jemand hat Ihr Fahrrad gestohlen! Was machen Sie?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3.Es ist abend, und Sie wollen irgendwo übernachten. Was machen Sie?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4.Sie wollen einige Briefmarken kaufen. Was machen Sie?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5.Sie wollen einen Film sehen. Was machen Sie?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6.Sie brauchen dringend Medikamente für eine Erkältung. Was machen Sie?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7.Sie sind müde und wollen eine Tasse Kaffee trinken. Was machen Sie?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8.Sie wollen mit einem Priester sprechen. Was machen Sie?	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Shape 197"/>
          <p:cNvSpPr txBox="1"/>
          <p:nvPr/>
        </p:nvSpPr>
        <p:spPr>
          <a:xfrm>
            <a:off x="555239" y="4109205"/>
            <a:ext cx="7916989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Mögliche Orte: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die Apotheke   •   die Bäckerei   •   der Bahnhof   •   die Bank   •   das Café   •  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  das Hotel   •   das Kino   •   der Kiosk     die Kirche   •   das Krankenhaus   •  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 das Museum   •   die Polizei   •   die Post   •   das Rathaus   •   das Restaurant   •  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 das Theater   	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known.jpeg" id="202" name="Shape 2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5008" y="1182538"/>
            <a:ext cx="5912302" cy="4350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/>
        </p:nvSpPr>
        <p:spPr>
          <a:xfrm>
            <a:off x="1401434" y="715362"/>
            <a:ext cx="278628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de-DE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Deutschland 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277367" y="2131491"/>
            <a:ext cx="4549291" cy="3416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Deutschland ist ein Staat in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Mitteleuropa, der aus den 16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Deutschen Ländern gebildet ist.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Die Hauptstadt ist Berlin.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Deutschland hat neun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Nachbarstaaten: Dänemark, Polen,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Tschechien, Österreich, Schweiz,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Frankreich, Luxemburg, Belgien,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Niederlande. </a:t>
            </a:r>
          </a:p>
        </p:txBody>
      </p:sp>
      <p:pic>
        <p:nvPicPr>
          <p:cNvPr id="93" name="Shape 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36407" y="291984"/>
            <a:ext cx="4107592" cy="60002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/>
        </p:nvSpPr>
        <p:spPr>
          <a:xfrm>
            <a:off x="1605811" y="525572"/>
            <a:ext cx="6230993" cy="58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Sehenswürdigkeiten in Deutschland.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583931" y="1367979"/>
            <a:ext cx="257414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Brandenburger Tor Berlin</a:t>
            </a:r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8274" y="1737311"/>
            <a:ext cx="2816585" cy="174756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/>
          <p:nvPr/>
        </p:nvSpPr>
        <p:spPr>
          <a:xfrm>
            <a:off x="5445158" y="1367979"/>
            <a:ext cx="309283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UNESCO-Welterbe Kölner Dom</a:t>
            </a:r>
          </a:p>
        </p:txBody>
      </p:sp>
      <p:pic>
        <p:nvPicPr>
          <p:cNvPr id="102" name="Shape 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47348" y="1737310"/>
            <a:ext cx="2759998" cy="174756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/>
        </p:nvSpPr>
        <p:spPr>
          <a:xfrm>
            <a:off x="437949" y="3883401"/>
            <a:ext cx="3299211" cy="2308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Das Brandenburger Tor in Berlin steht am Pariser Platz.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Das Brandenburger Tor markierte die Grenze zwischen Ost- und West Berlin und damit die Grenze zwischen den Staaten des</a:t>
            </a:r>
            <a:r>
              <a:rPr lang="de-DE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 </a:t>
            </a: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Warschauer Paktes und der NATO.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5649535" y="3883401"/>
            <a:ext cx="2888463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Schon seit dem 4. Jahrhundert standen an der Stelle des heutigen Kölner Doms Kirchen, aber erst seit 1248 entstand in der Stadt am Rhein eine der bedeutendsten Kathedralen der Christenheit – und ein Meisterwerk gotischer Architektur.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/>
        </p:nvSpPr>
        <p:spPr>
          <a:xfrm>
            <a:off x="613127" y="559895"/>
            <a:ext cx="246492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Schloss Neuschwanstein</a:t>
            </a: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752" y="929228"/>
            <a:ext cx="2978050" cy="2104952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/>
        </p:nvSpPr>
        <p:spPr>
          <a:xfrm>
            <a:off x="408752" y="3149694"/>
            <a:ext cx="2963452" cy="2308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Die Symbolkraft Neuschwansteins fasziniert weltweit durch die Verwebung einer idealisierten romantischen Architektur mit der tragischen Lebensgeschichte seines Besitzers.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5459757" y="559895"/>
            <a:ext cx="31518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Altstadt und Schloss Heidelberg</a:t>
            </a:r>
          </a:p>
        </p:txBody>
      </p:sp>
      <p:pic>
        <p:nvPicPr>
          <p:cNvPr id="113" name="Shape 1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15855" y="929228"/>
            <a:ext cx="3095803" cy="2104952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/>
        </p:nvSpPr>
        <p:spPr>
          <a:xfrm>
            <a:off x="5459757" y="3255633"/>
            <a:ext cx="342725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Seit dem 19. Jahrhundert ist die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romantische Ruine von Schloss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Heidelberg eine der berühmtesten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Sehenswürdigkeiten Europas und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 Besuchermagnet schlechthin.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/>
        </p:nvSpPr>
        <p:spPr>
          <a:xfrm>
            <a:off x="934290" y="627768"/>
            <a:ext cx="4813161" cy="523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Welche Ziele der Reise hast du?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686118" y="1430726"/>
            <a:ext cx="4493538" cy="5262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fremde Länder kennenlernen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gut essen und trinken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Menschen kennenlernen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Sehenswürdigkeiten besichtigen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Sport treiben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Zeit für die Familie haben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einfach mal nichts tun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einfach nur Spaß machen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etwas lernen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mit Freunden zusammen sein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die Natur genießen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etwas für die Gesundheit tun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Fremdsprachen lernen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Shape 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4010" y="1150987"/>
            <a:ext cx="2857499" cy="5039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/>
        </p:nvSpPr>
        <p:spPr>
          <a:xfrm>
            <a:off x="2379519" y="583970"/>
            <a:ext cx="4305384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Die Vorbereitungen auf die Reise  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510939" y="1562120"/>
            <a:ext cx="24575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die Reiseroute festlegen</a:t>
            </a:r>
          </a:p>
        </p:txBody>
      </p:sp>
      <p:pic>
        <p:nvPicPr>
          <p:cNvPr id="128" name="Shape 1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9070" y="1931451"/>
            <a:ext cx="2217594" cy="1481911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/>
          <p:nvPr/>
        </p:nvSpPr>
        <p:spPr>
          <a:xfrm>
            <a:off x="3474392" y="1562120"/>
            <a:ext cx="26989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 Pass verlängern lassen</a:t>
            </a:r>
          </a:p>
        </p:txBody>
      </p:sp>
      <p:pic>
        <p:nvPicPr>
          <p:cNvPr id="130" name="Shape 1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93366" y="1931451"/>
            <a:ext cx="2131349" cy="148191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/>
        </p:nvSpPr>
        <p:spPr>
          <a:xfrm>
            <a:off x="6467039" y="1562120"/>
            <a:ext cx="227218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das Visum beantragen</a:t>
            </a:r>
          </a:p>
        </p:txBody>
      </p:sp>
      <p:pic>
        <p:nvPicPr>
          <p:cNvPr id="132" name="Shape 1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67039" y="1931451"/>
            <a:ext cx="2292928" cy="148191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/>
        </p:nvSpPr>
        <p:spPr>
          <a:xfrm>
            <a:off x="963487" y="3645462"/>
            <a:ext cx="154971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Geld wechseln</a:t>
            </a:r>
          </a:p>
        </p:txBody>
      </p:sp>
      <p:pic>
        <p:nvPicPr>
          <p:cNvPr id="134" name="Shape 1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9070" y="4194337"/>
            <a:ext cx="2217594" cy="154316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/>
          <p:nvPr/>
        </p:nvSpPr>
        <p:spPr>
          <a:xfrm>
            <a:off x="3664169" y="3645462"/>
            <a:ext cx="239684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das Flugticket besorgen</a:t>
            </a:r>
          </a:p>
        </p:txBody>
      </p:sp>
      <p:pic>
        <p:nvPicPr>
          <p:cNvPr id="136" name="Shape 13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693366" y="4098039"/>
            <a:ext cx="2131349" cy="1639467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 txBox="1"/>
          <p:nvPr/>
        </p:nvSpPr>
        <p:spPr>
          <a:xfrm>
            <a:off x="6565099" y="3645462"/>
            <a:ext cx="219486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Medikamente kaufen</a:t>
            </a:r>
          </a:p>
        </p:txBody>
      </p:sp>
      <p:pic>
        <p:nvPicPr>
          <p:cNvPr id="138" name="Shape 13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565099" y="4098039"/>
            <a:ext cx="2029934" cy="1639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/>
        </p:nvSpPr>
        <p:spPr>
          <a:xfrm>
            <a:off x="773708" y="1051145"/>
            <a:ext cx="232538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Reiseschecks besorgen</a:t>
            </a:r>
          </a:p>
        </p:txBody>
      </p:sp>
      <p:pic>
        <p:nvPicPr>
          <p:cNvPr id="144" name="Shape 1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3708" y="1420478"/>
            <a:ext cx="2142713" cy="1413904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 txBox="1"/>
          <p:nvPr/>
        </p:nvSpPr>
        <p:spPr>
          <a:xfrm>
            <a:off x="3380796" y="1065745"/>
            <a:ext cx="255678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eine Straßenkarte kaufen</a:t>
            </a:r>
          </a:p>
        </p:txBody>
      </p:sp>
      <p:pic>
        <p:nvPicPr>
          <p:cNvPr id="146" name="Shape 1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80796" y="1435076"/>
            <a:ext cx="2575326" cy="1399304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/>
          <p:nvPr/>
        </p:nvSpPr>
        <p:spPr>
          <a:xfrm>
            <a:off x="571227" y="3349126"/>
            <a:ext cx="388440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die grüne Versicherungskarte besorgen</a:t>
            </a:r>
          </a:p>
        </p:txBody>
      </p:sp>
      <p:pic>
        <p:nvPicPr>
          <p:cNvPr id="148" name="Shape 1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3708" y="3722810"/>
            <a:ext cx="3305133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/>
          <p:nvPr/>
        </p:nvSpPr>
        <p:spPr>
          <a:xfrm>
            <a:off x="4455635" y="3353478"/>
            <a:ext cx="427540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eine Reisekrankenversicherung abschließen</a:t>
            </a:r>
          </a:p>
        </p:txBody>
      </p:sp>
      <p:pic>
        <p:nvPicPr>
          <p:cNvPr id="150" name="Shape 15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58117" y="3722810"/>
            <a:ext cx="4072921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 txBox="1"/>
          <p:nvPr/>
        </p:nvSpPr>
        <p:spPr>
          <a:xfrm>
            <a:off x="6540030" y="1065745"/>
            <a:ext cx="182032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die Koffer packen</a:t>
            </a:r>
          </a:p>
        </p:txBody>
      </p:sp>
      <p:pic>
        <p:nvPicPr>
          <p:cNvPr id="152" name="Shape 15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335655" y="1420478"/>
            <a:ext cx="2341808" cy="1413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/>
        </p:nvSpPr>
        <p:spPr>
          <a:xfrm>
            <a:off x="992683" y="482952"/>
            <a:ext cx="7566694" cy="523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Nützliche Phrasen, wenn man nach dem Weg fragt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583931" y="1006171"/>
            <a:ext cx="6511768" cy="55707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Entschuldigen Sie / Entschuldigung</a:t>
            </a: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 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Ich kenne mich hier nicht aus</a:t>
            </a:r>
            <a:r>
              <a:rPr i="1"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Können Sie mir vielleicht helfen?</a:t>
            </a: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Wie komme ich am besten zur/zum ________ ?</a:t>
            </a: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Wie weit ist es bis zum/zur ________ ?	</a:t>
            </a: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Wie kommt man zum/zur ________ ?	</a:t>
            </a: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Wissen Sie, ob es einen/ein/eine ________ in der Nähe gibt?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Wissen Sie, wo ________ ist / liegt?</a:t>
            </a: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Vielen Dank / Ich danke Ihnen.	</a:t>
            </a: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71698" y="1490770"/>
            <a:ext cx="3048000" cy="2666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/>
        </p:nvSpPr>
        <p:spPr>
          <a:xfrm>
            <a:off x="408752" y="1629623"/>
            <a:ext cx="441617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Gehen Sie (hier) die ________Straße entlang.</a:t>
            </a:r>
          </a:p>
        </p:txBody>
      </p:sp>
      <p:pic>
        <p:nvPicPr>
          <p:cNvPr id="165" name="Shape 1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929" y="1998955"/>
            <a:ext cx="4029127" cy="1783393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 txBox="1"/>
          <p:nvPr/>
        </p:nvSpPr>
        <p:spPr>
          <a:xfrm>
            <a:off x="5299176" y="1629623"/>
            <a:ext cx="257853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Biegen Sie rechts/links ab</a:t>
            </a:r>
          </a:p>
        </p:txBody>
      </p:sp>
      <p:pic>
        <p:nvPicPr>
          <p:cNvPr id="167" name="Shape 1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23732" y="1998955"/>
            <a:ext cx="2992913" cy="1723853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/>
          <p:nvPr/>
        </p:nvSpPr>
        <p:spPr>
          <a:xfrm>
            <a:off x="583929" y="3891366"/>
            <a:ext cx="361615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Überqueren Sie die ________Straße.</a:t>
            </a: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3929" y="4260698"/>
            <a:ext cx="3616157" cy="1914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79357" y="4260698"/>
            <a:ext cx="3289299" cy="1914786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 txBox="1"/>
          <p:nvPr/>
        </p:nvSpPr>
        <p:spPr>
          <a:xfrm>
            <a:off x="5415962" y="3891366"/>
            <a:ext cx="221188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Gehen Sie geradeaus.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2773673" y="656966"/>
            <a:ext cx="345374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Wie komme ich...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