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4" name="Shape 1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9" name="Shape 129"/>
        <p:cNvGrpSpPr/>
        <p:nvPr/>
      </p:nvGrpSpPr>
      <p:grpSpPr>
        <a:xfrm>
          <a:off x="0" y="0"/>
          <a:ext cx="0" cy="0"/>
          <a:chOff x="0" y="0"/>
          <a:chExt cx="0" cy="0"/>
        </a:xfrm>
      </p:grpSpPr>
      <p:sp>
        <p:nvSpPr>
          <p:cNvPr id="130" name="Shape 13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1" name="Shape 13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8" name="Shape 1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5" name="Shape 1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2" name="Shape 1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9" name="Shape 15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6" name="Shape 1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8" name="Shape 1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3600" u="none" cap="none" strike="noStrike">
                <a:solidFill>
                  <a:srgbClr val="000000"/>
                </a:solidFill>
                <a:latin typeface="Arial"/>
                <a:ea typeface="Arial"/>
                <a:cs typeface="Arial"/>
                <a:sym typeface="Arial"/>
              </a:rPr>
              <a:t>Das Horoskop</a:t>
            </a:r>
          </a:p>
        </p:txBody>
      </p:sp>
      <p:pic>
        <p:nvPicPr>
          <p:cNvPr id="70" name="Shape 70"/>
          <p:cNvPicPr preferRelativeResize="0"/>
          <p:nvPr/>
        </p:nvPicPr>
        <p:blipFill rotWithShape="1">
          <a:blip r:embed="rId3">
            <a:alphaModFix/>
          </a:blip>
          <a:srcRect b="0" l="0" r="0" t="0"/>
          <a:stretch/>
        </p:blipFill>
        <p:spPr>
          <a:xfrm>
            <a:off x="2590800" y="2043111"/>
            <a:ext cx="6000750" cy="423839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27" name="Shape 127"/>
          <p:cNvPicPr preferRelativeResize="0"/>
          <p:nvPr>
            <p:ph idx="1" type="body"/>
          </p:nvPr>
        </p:nvPicPr>
        <p:blipFill rotWithShape="1">
          <a:blip r:embed="rId3">
            <a:alphaModFix/>
          </a:blip>
          <a:srcRect b="0" l="0" r="0" t="0"/>
          <a:stretch/>
        </p:blipFill>
        <p:spPr>
          <a:xfrm>
            <a:off x="228600" y="2133600"/>
            <a:ext cx="8770291" cy="3818731"/>
          </a:xfrm>
          <a:prstGeom prst="rect">
            <a:avLst/>
          </a:prstGeom>
          <a:noFill/>
          <a:ln>
            <a:noFill/>
          </a:ln>
        </p:spPr>
      </p:pic>
      <p:sp>
        <p:nvSpPr>
          <p:cNvPr id="128" name="Shape 128"/>
          <p:cNvSpPr txBox="1"/>
          <p:nvPr/>
        </p:nvSpPr>
        <p:spPr>
          <a:xfrm>
            <a:off x="304800" y="1524000"/>
            <a:ext cx="3581399"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23.11 – 21.12</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2" name="Shape 132"/>
        <p:cNvGrpSpPr/>
        <p:nvPr/>
      </p:nvGrpSpPr>
      <p:grpSpPr>
        <a:xfrm>
          <a:off x="0" y="0"/>
          <a:ext cx="0" cy="0"/>
          <a:chOff x="0" y="0"/>
          <a:chExt cx="0" cy="0"/>
        </a:xfrm>
      </p:grpSpPr>
      <p:sp>
        <p:nvSpPr>
          <p:cNvPr id="133" name="Shape 13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34" name="Shape 134"/>
          <p:cNvPicPr preferRelativeResize="0"/>
          <p:nvPr>
            <p:ph idx="1" type="body"/>
          </p:nvPr>
        </p:nvPicPr>
        <p:blipFill rotWithShape="1">
          <a:blip r:embed="rId3">
            <a:alphaModFix/>
          </a:blip>
          <a:srcRect b="0" l="0" r="0" t="0"/>
          <a:stretch/>
        </p:blipFill>
        <p:spPr>
          <a:xfrm>
            <a:off x="304800" y="2057400"/>
            <a:ext cx="8610599" cy="3768275"/>
          </a:xfrm>
          <a:prstGeom prst="rect">
            <a:avLst/>
          </a:prstGeom>
          <a:noFill/>
          <a:ln>
            <a:noFill/>
          </a:ln>
        </p:spPr>
      </p:pic>
      <p:sp>
        <p:nvSpPr>
          <p:cNvPr id="135" name="Shape 135"/>
          <p:cNvSpPr txBox="1"/>
          <p:nvPr/>
        </p:nvSpPr>
        <p:spPr>
          <a:xfrm>
            <a:off x="381000" y="1447800"/>
            <a:ext cx="3962399"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22.06 – 22.07</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41" name="Shape 141"/>
          <p:cNvPicPr preferRelativeResize="0"/>
          <p:nvPr>
            <p:ph idx="1" type="body"/>
          </p:nvPr>
        </p:nvPicPr>
        <p:blipFill rotWithShape="1">
          <a:blip r:embed="rId3">
            <a:alphaModFix/>
          </a:blip>
          <a:srcRect b="0" l="0" r="0" t="0"/>
          <a:stretch/>
        </p:blipFill>
        <p:spPr>
          <a:xfrm>
            <a:off x="381000" y="2286000"/>
            <a:ext cx="8506005" cy="3756818"/>
          </a:xfrm>
          <a:prstGeom prst="rect">
            <a:avLst/>
          </a:prstGeom>
          <a:noFill/>
          <a:ln>
            <a:noFill/>
          </a:ln>
        </p:spPr>
      </p:pic>
      <p:sp>
        <p:nvSpPr>
          <p:cNvPr id="142" name="Shape 142"/>
          <p:cNvSpPr txBox="1"/>
          <p:nvPr/>
        </p:nvSpPr>
        <p:spPr>
          <a:xfrm>
            <a:off x="449893" y="1480066"/>
            <a:ext cx="3809999"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23.07 – 23.08</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48" name="Shape 148"/>
          <p:cNvPicPr preferRelativeResize="0"/>
          <p:nvPr>
            <p:ph idx="1" type="body"/>
          </p:nvPr>
        </p:nvPicPr>
        <p:blipFill rotWithShape="1">
          <a:blip r:embed="rId3">
            <a:alphaModFix/>
          </a:blip>
          <a:srcRect b="0" l="0" r="0" t="0"/>
          <a:stretch/>
        </p:blipFill>
        <p:spPr>
          <a:xfrm>
            <a:off x="152400" y="2057400"/>
            <a:ext cx="8898291" cy="3990181"/>
          </a:xfrm>
          <a:prstGeom prst="rect">
            <a:avLst/>
          </a:prstGeom>
          <a:noFill/>
          <a:ln>
            <a:noFill/>
          </a:ln>
        </p:spPr>
      </p:pic>
      <p:sp>
        <p:nvSpPr>
          <p:cNvPr id="149" name="Shape 149"/>
          <p:cNvSpPr txBox="1"/>
          <p:nvPr/>
        </p:nvSpPr>
        <p:spPr>
          <a:xfrm>
            <a:off x="304800" y="1371600"/>
            <a:ext cx="6476999"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24.08 – 24.09</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sp>
        <p:nvSpPr>
          <p:cNvPr id="154" name="Shape 15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55" name="Shape 155"/>
          <p:cNvPicPr preferRelativeResize="0"/>
          <p:nvPr>
            <p:ph idx="1" type="body"/>
          </p:nvPr>
        </p:nvPicPr>
        <p:blipFill rotWithShape="1">
          <a:blip r:embed="rId3">
            <a:alphaModFix/>
          </a:blip>
          <a:srcRect b="0" l="0" r="0" t="0"/>
          <a:stretch/>
        </p:blipFill>
        <p:spPr>
          <a:xfrm>
            <a:off x="228600" y="2057400"/>
            <a:ext cx="8560152" cy="3852069"/>
          </a:xfrm>
          <a:prstGeom prst="rect">
            <a:avLst/>
          </a:prstGeom>
          <a:noFill/>
          <a:ln>
            <a:noFill/>
          </a:ln>
        </p:spPr>
      </p:pic>
      <p:sp>
        <p:nvSpPr>
          <p:cNvPr id="156" name="Shape 156"/>
          <p:cNvSpPr txBox="1"/>
          <p:nvPr/>
        </p:nvSpPr>
        <p:spPr>
          <a:xfrm>
            <a:off x="457200" y="1447800"/>
            <a:ext cx="3657600"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21.03 – 20.04</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0" name="Shape 160"/>
        <p:cNvGrpSpPr/>
        <p:nvPr/>
      </p:nvGrpSpPr>
      <p:grpSpPr>
        <a:xfrm>
          <a:off x="0" y="0"/>
          <a:ext cx="0" cy="0"/>
          <a:chOff x="0" y="0"/>
          <a:chExt cx="0" cy="0"/>
        </a:xfrm>
      </p:grpSpPr>
      <p:sp>
        <p:nvSpPr>
          <p:cNvPr id="161" name="Shape 161"/>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62" name="Shape 162"/>
          <p:cNvPicPr preferRelativeResize="0"/>
          <p:nvPr>
            <p:ph idx="1" type="body"/>
          </p:nvPr>
        </p:nvPicPr>
        <p:blipFill rotWithShape="1">
          <a:blip r:embed="rId3">
            <a:alphaModFix/>
          </a:blip>
          <a:srcRect b="0" l="0" r="0" t="0"/>
          <a:stretch/>
        </p:blipFill>
        <p:spPr>
          <a:xfrm>
            <a:off x="228600" y="2286000"/>
            <a:ext cx="8687170" cy="3728244"/>
          </a:xfrm>
          <a:prstGeom prst="rect">
            <a:avLst/>
          </a:prstGeom>
          <a:noFill/>
          <a:ln>
            <a:noFill/>
          </a:ln>
        </p:spPr>
      </p:pic>
      <p:sp>
        <p:nvSpPr>
          <p:cNvPr id="163" name="Shape 163"/>
          <p:cNvSpPr txBox="1"/>
          <p:nvPr/>
        </p:nvSpPr>
        <p:spPr>
          <a:xfrm>
            <a:off x="343421" y="1618895"/>
            <a:ext cx="3352799"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21.04 – 20.05</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pic>
        <p:nvPicPr>
          <p:cNvPr id="169" name="Shape 169"/>
          <p:cNvPicPr preferRelativeResize="0"/>
          <p:nvPr>
            <p:ph idx="1" type="body"/>
          </p:nvPr>
        </p:nvPicPr>
        <p:blipFill rotWithShape="1">
          <a:blip r:embed="rId3">
            <a:alphaModFix/>
          </a:blip>
          <a:srcRect b="0" l="0" r="0" t="0"/>
          <a:stretch/>
        </p:blipFill>
        <p:spPr>
          <a:xfrm>
            <a:off x="228600" y="2362200"/>
            <a:ext cx="8686798" cy="3782377"/>
          </a:xfrm>
          <a:prstGeom prst="rect">
            <a:avLst/>
          </a:prstGeom>
          <a:noFill/>
          <a:ln>
            <a:noFill/>
          </a:ln>
        </p:spPr>
      </p:pic>
      <p:sp>
        <p:nvSpPr>
          <p:cNvPr id="170" name="Shape 170"/>
          <p:cNvSpPr txBox="1"/>
          <p:nvPr/>
        </p:nvSpPr>
        <p:spPr>
          <a:xfrm>
            <a:off x="304800" y="1752600"/>
            <a:ext cx="4343400"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21.05 – 21.06</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533400" y="1143000"/>
            <a:ext cx="8274049" cy="49450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1800" u="none" cap="none" strike="noStrike">
                <a:solidFill>
                  <a:srgbClr val="000000"/>
                </a:solidFill>
                <a:latin typeface="Arial"/>
                <a:ea typeface="Arial"/>
                <a:cs typeface="Arial"/>
                <a:sym typeface="Arial"/>
              </a:rPr>
              <a:t>Das </a:t>
            </a:r>
            <a:r>
              <a:rPr b="1" i="0" lang="fr-FR" sz="1800" u="none" cap="none" strike="noStrike">
                <a:solidFill>
                  <a:srgbClr val="000000"/>
                </a:solidFill>
                <a:latin typeface="Arial"/>
                <a:ea typeface="Arial"/>
                <a:cs typeface="Arial"/>
                <a:sym typeface="Arial"/>
              </a:rPr>
              <a:t>Horoskop</a:t>
            </a:r>
            <a:r>
              <a:rPr b="0" i="0" lang="fr-FR" sz="1800" u="none" cap="none" strike="noStrike">
                <a:solidFill>
                  <a:srgbClr val="000000"/>
                </a:solidFill>
                <a:latin typeface="Arial"/>
                <a:ea typeface="Arial"/>
                <a:cs typeface="Arial"/>
                <a:sym typeface="Arial"/>
              </a:rPr>
              <a:t> ,auch </a:t>
            </a:r>
            <a:r>
              <a:rPr b="1" i="0" lang="fr-FR" sz="1800" u="none" cap="none" strike="noStrike">
                <a:solidFill>
                  <a:srgbClr val="000000"/>
                </a:solidFill>
                <a:latin typeface="Arial"/>
                <a:ea typeface="Arial"/>
                <a:cs typeface="Arial"/>
                <a:sym typeface="Arial"/>
              </a:rPr>
              <a:t>Kosmogramm</a:t>
            </a:r>
            <a:r>
              <a:rPr b="0" i="0" lang="fr-FR" sz="1800" u="none" cap="none" strike="noStrike">
                <a:solidFill>
                  <a:srgbClr val="000000"/>
                </a:solidFill>
                <a:latin typeface="Arial"/>
                <a:ea typeface="Arial"/>
                <a:cs typeface="Arial"/>
                <a:sym typeface="Arial"/>
              </a:rPr>
              <a:t> ist das wichtigste Hilfsmittel der Astrologie. Es stellt Planetenpositionen der größten und bekanntesten Himmelskörper (Sonne, Erdmond, Planeten) unseres Sonnensystems zu einem bestimmten Zeitpunkt dar. Die Horoskopzeichnung gibt die Sicht in das Sonnensystem aus geozentrischer Sicht (Erd-Sicht) wieder, wobei der Ort, für den das Horoskop erstellt wird, nach geografischer Länge und Breite berücksichtigt wird. </a:t>
            </a:r>
          </a:p>
        </p:txBody>
      </p:sp>
      <p:pic>
        <p:nvPicPr>
          <p:cNvPr id="76" name="Shape 76"/>
          <p:cNvPicPr preferRelativeResize="0"/>
          <p:nvPr/>
        </p:nvPicPr>
        <p:blipFill rotWithShape="1">
          <a:blip r:embed="rId3">
            <a:alphaModFix/>
          </a:blip>
          <a:srcRect b="0" l="0" r="0" t="0"/>
          <a:stretch/>
        </p:blipFill>
        <p:spPr>
          <a:xfrm>
            <a:off x="144051" y="3886200"/>
            <a:ext cx="5486399" cy="2414755"/>
          </a:xfrm>
          <a:prstGeom prst="rect">
            <a:avLst/>
          </a:prstGeom>
          <a:noFill/>
          <a:ln>
            <a:noFill/>
          </a:ln>
        </p:spPr>
      </p:pic>
      <p:pic>
        <p:nvPicPr>
          <p:cNvPr id="77" name="Shape 77"/>
          <p:cNvPicPr preferRelativeResize="0"/>
          <p:nvPr/>
        </p:nvPicPr>
        <p:blipFill rotWithShape="1">
          <a:blip r:embed="rId4">
            <a:alphaModFix/>
          </a:blip>
          <a:srcRect b="0" l="0" r="0" t="0"/>
          <a:stretch/>
        </p:blipFill>
        <p:spPr>
          <a:xfrm>
            <a:off x="3693546" y="3200400"/>
            <a:ext cx="5414963" cy="23833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Grundlagen sind astronomische Berechnungsmethoden der Himmelsmechanik. Früher wurden zur Berechnung die Ephemeriden genutzt; heute wird meistens eine Astrologie-Software verwendet, die darauf zurückgreift.</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3" name="Shape 83"/>
          <p:cNvPicPr preferRelativeResize="0"/>
          <p:nvPr/>
        </p:nvPicPr>
        <p:blipFill rotWithShape="1">
          <a:blip r:embed="rId3">
            <a:alphaModFix/>
          </a:blip>
          <a:srcRect b="0" l="0" r="0" t="0"/>
          <a:stretch/>
        </p:blipFill>
        <p:spPr>
          <a:xfrm>
            <a:off x="2057400" y="2819400"/>
            <a:ext cx="4815816" cy="343376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4876800" y="1600200"/>
            <a:ext cx="3429000" cy="44878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800" u="none" cap="none" strike="noStrike">
                <a:solidFill>
                  <a:srgbClr val="000000"/>
                </a:solidFill>
                <a:latin typeface="Arial"/>
                <a:ea typeface="Arial"/>
                <a:cs typeface="Arial"/>
                <a:sym typeface="Arial"/>
              </a:rPr>
              <a:t>Sie wollen mehr über ihr Sternzeichen erfahren? Wollen wissen, was der Tag für Sie bereithält?</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b="0" l="0" r="0" t="0"/>
          <a:stretch/>
        </p:blipFill>
        <p:spPr>
          <a:xfrm>
            <a:off x="762000" y="533400"/>
            <a:ext cx="3886200" cy="578253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800" u="none" cap="none" strike="noStrike">
              <a:solidFill>
                <a:srgbClr val="7889FB"/>
              </a:solidFill>
              <a:latin typeface="Arial"/>
              <a:ea typeface="Arial"/>
              <a:cs typeface="Arial"/>
              <a:sym typeface="Arial"/>
            </a:endParaRPr>
          </a:p>
        </p:txBody>
      </p:sp>
      <p:pic>
        <p:nvPicPr>
          <p:cNvPr id="95" name="Shape 95"/>
          <p:cNvPicPr preferRelativeResize="0"/>
          <p:nvPr>
            <p:ph idx="1" type="body"/>
          </p:nvPr>
        </p:nvPicPr>
        <p:blipFill rotWithShape="1">
          <a:blip r:embed="rId3">
            <a:alphaModFix/>
          </a:blip>
          <a:srcRect b="0" l="0" r="0" t="0"/>
          <a:stretch/>
        </p:blipFill>
        <p:spPr>
          <a:xfrm>
            <a:off x="304800" y="2362200"/>
            <a:ext cx="8679835" cy="3918743"/>
          </a:xfrm>
          <a:prstGeom prst="rect">
            <a:avLst/>
          </a:prstGeom>
          <a:noFill/>
          <a:ln>
            <a:noFill/>
          </a:ln>
        </p:spPr>
      </p:pic>
      <p:sp>
        <p:nvSpPr>
          <p:cNvPr id="96" name="Shape 96"/>
          <p:cNvSpPr txBox="1"/>
          <p:nvPr/>
        </p:nvSpPr>
        <p:spPr>
          <a:xfrm>
            <a:off x="457200" y="1600200"/>
            <a:ext cx="3581399"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fr-FR" sz="1800" u="none" cap="none" strike="noStrike">
                <a:solidFill>
                  <a:schemeClr val="dk1"/>
                </a:solidFill>
                <a:latin typeface="Arial"/>
                <a:ea typeface="Arial"/>
                <a:cs typeface="Arial"/>
                <a:sym typeface="Arial"/>
              </a:rPr>
              <a:t>22.12 – 12.01</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20.02 – 20.03</a:t>
            </a:r>
          </a:p>
        </p:txBody>
      </p:sp>
      <p:pic>
        <p:nvPicPr>
          <p:cNvPr id="102" name="Shape 102"/>
          <p:cNvPicPr preferRelativeResize="0"/>
          <p:nvPr/>
        </p:nvPicPr>
        <p:blipFill rotWithShape="1">
          <a:blip r:embed="rId3">
            <a:alphaModFix/>
          </a:blip>
          <a:srcRect b="0" l="0" r="0" t="0"/>
          <a:stretch/>
        </p:blipFill>
        <p:spPr>
          <a:xfrm>
            <a:off x="153443" y="2057400"/>
            <a:ext cx="8781199" cy="401478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pic>
        <p:nvPicPr>
          <p:cNvPr id="107" name="Shape 107"/>
          <p:cNvPicPr preferRelativeResize="0"/>
          <p:nvPr>
            <p:ph idx="1" type="body"/>
          </p:nvPr>
        </p:nvPicPr>
        <p:blipFill rotWithShape="1">
          <a:blip r:embed="rId3">
            <a:alphaModFix/>
          </a:blip>
          <a:srcRect b="0" l="0" r="0" t="0"/>
          <a:stretch/>
        </p:blipFill>
        <p:spPr>
          <a:xfrm>
            <a:off x="228600" y="2438400"/>
            <a:ext cx="8763000" cy="3852069"/>
          </a:xfrm>
          <a:prstGeom prst="rect">
            <a:avLst/>
          </a:prstGeom>
          <a:noFill/>
          <a:ln>
            <a:noFill/>
          </a:ln>
        </p:spPr>
      </p:pic>
      <p:sp>
        <p:nvSpPr>
          <p:cNvPr id="108" name="Shape 108"/>
          <p:cNvSpPr txBox="1"/>
          <p:nvPr/>
        </p:nvSpPr>
        <p:spPr>
          <a:xfrm>
            <a:off x="609600" y="1696998"/>
            <a:ext cx="2133599"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21.01 – 19.02</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fr-FR" sz="1600" u="none" cap="none" strike="noStrike">
                <a:solidFill>
                  <a:srgbClr val="000000"/>
                </a:solidFill>
                <a:latin typeface="Arial"/>
                <a:ea typeface="Arial"/>
                <a:cs typeface="Arial"/>
                <a:sym typeface="Arial"/>
              </a:rPr>
            </a:br>
          </a:p>
        </p:txBody>
      </p:sp>
      <p:pic>
        <p:nvPicPr>
          <p:cNvPr id="114" name="Shape 114"/>
          <p:cNvPicPr preferRelativeResize="0"/>
          <p:nvPr/>
        </p:nvPicPr>
        <p:blipFill rotWithShape="1">
          <a:blip r:embed="rId3">
            <a:alphaModFix/>
          </a:blip>
          <a:srcRect b="0" l="0" r="0" t="0"/>
          <a:stretch/>
        </p:blipFill>
        <p:spPr>
          <a:xfrm>
            <a:off x="304801" y="2133600"/>
            <a:ext cx="8610599" cy="3708347"/>
          </a:xfrm>
          <a:prstGeom prst="rect">
            <a:avLst/>
          </a:prstGeom>
          <a:noFill/>
          <a:ln>
            <a:noFill/>
          </a:ln>
        </p:spPr>
      </p:pic>
      <p:sp>
        <p:nvSpPr>
          <p:cNvPr id="115" name="Shape 115"/>
          <p:cNvSpPr txBox="1"/>
          <p:nvPr/>
        </p:nvSpPr>
        <p:spPr>
          <a:xfrm>
            <a:off x="457200" y="1295400"/>
            <a:ext cx="2819400"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fr-FR" sz="2000">
                <a:solidFill>
                  <a:schemeClr val="dk1"/>
                </a:solidFill>
                <a:latin typeface="Arial"/>
                <a:ea typeface="Arial"/>
                <a:cs typeface="Arial"/>
                <a:sym typeface="Arial"/>
              </a:rPr>
              <a:t>24.09 – 23.10</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24.10 – 22.11</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1" name="Shape 121"/>
          <p:cNvPicPr preferRelativeResize="0"/>
          <p:nvPr/>
        </p:nvPicPr>
        <p:blipFill rotWithShape="1">
          <a:blip r:embed="rId3">
            <a:alphaModFix/>
          </a:blip>
          <a:srcRect b="0" l="0" r="0" t="0"/>
          <a:stretch/>
        </p:blipFill>
        <p:spPr>
          <a:xfrm>
            <a:off x="194645" y="2133600"/>
            <a:ext cx="8911776" cy="37926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