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5" name="Shape 1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0" name="Shape 1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7" name="Shape 1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9" name="Shape 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5" name="Shape 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1" name="Shape 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9" name="Shape 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1" name="Shape 1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9" name="Shape 1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7"/>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5" y="2378868"/>
            <a:ext cx="5300662"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2" y="336550"/>
            <a:ext cx="5300662" cy="6202362"/>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9" name="Shape 29"/>
          <p:cNvSpPr txBox="1"/>
          <p:nvPr>
            <p:ph idx="1" type="body"/>
          </p:nvPr>
        </p:nvSpPr>
        <p:spPr>
          <a:xfrm>
            <a:off x="698500"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0" name="Shape 30"/>
          <p:cNvSpPr txBox="1"/>
          <p:nvPr>
            <p:ph idx="2" type="body"/>
          </p:nvPr>
        </p:nvSpPr>
        <p:spPr>
          <a:xfrm>
            <a:off x="4829175"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1" name="Shape 3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4" name="Shape 3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1" name="Shape 4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4" name="Shape 4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9"/>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61595" lvl="0" marL="161925" marR="0" rtl="0" algn="l">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3175" lvl="1" marL="504825" marR="0" rtl="0" algn="l">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5875" lvl="2" marL="85407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57150" lvl="3" marL="1200150" marR="0" rtl="0" algn="l">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34925" lvl="4" marL="15335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34925" lvl="5" marL="19907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34925" lvl="6" marL="24479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34925" lvl="7" marL="29051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34925" lvl="8" marL="33623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6" cy="387350"/>
          </a:xfrm>
          <a:prstGeom prst="rect">
            <a:avLst/>
          </a:prstGeom>
          <a:noFill/>
          <a:ln>
            <a:noFill/>
          </a:ln>
        </p:spPr>
      </p:pic>
      <p:sp>
        <p:nvSpPr>
          <p:cNvPr id="7" name="Shape 7"/>
          <p:cNvSpPr/>
          <p:nvPr/>
        </p:nvSpPr>
        <p:spPr>
          <a:xfrm>
            <a:off x="4763" y="6473825"/>
            <a:ext cx="9139236" cy="384174"/>
          </a:xfrm>
          <a:prstGeom prst="rect">
            <a:avLst/>
          </a:prstGeom>
          <a:solidFill>
            <a:srgbClr val="6666FF"/>
          </a:solidFill>
          <a:ln>
            <a:noFill/>
          </a:ln>
        </p:spPr>
        <p:txBody>
          <a:bodyPr anchorCtr="0" anchor="ctr"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spcAft>
                <a:spcPts val="0"/>
              </a:spcAft>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9"/>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spcBef>
                <a:spcPts val="0"/>
              </a:spcBef>
              <a:buSzPct val="25000"/>
              <a:buNone/>
            </a:pPr>
            <a:r>
              <a:rPr b="1" i="0" lang="fr-FR" sz="1100" u="none" cap="none" strike="noStrike">
                <a:solidFill>
                  <a:srgbClr val="FFFFFF"/>
                </a:solidFill>
                <a:latin typeface="Calibri"/>
                <a:ea typeface="Calibri"/>
                <a:cs typeface="Calibri"/>
                <a:sym typeface="Calibri"/>
              </a:rPr>
              <a:t>© </a:t>
            </a:r>
            <a:r>
              <a:rPr b="0" i="0" lang="fr-FR"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urgeschmack.de/sollten-wir-fleisch-essen-5-gruende-pro-und-kontra/" TargetMode="External"/><Relationship Id="rId4" Type="http://schemas.openxmlformats.org/officeDocument/2006/relationships/image" Target="../media/image17.jpg"/><Relationship Id="rId5"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hyperlink" Target="http://www.urgeschmack.de/sollten-wir-fleisch-essen-5-gruende-pro-und-kontra/" TargetMode="External"/><Relationship Id="rId5" Type="http://schemas.openxmlformats.org/officeDocument/2006/relationships/image" Target="../media/image11.jpg"/><Relationship Id="rId6"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1" type="body"/>
          </p:nvPr>
        </p:nvSpPr>
        <p:spPr>
          <a:xfrm>
            <a:off x="698500" y="2819399"/>
            <a:ext cx="8108950" cy="32686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3600" u="none" cap="none" strike="noStrike">
                <a:solidFill>
                  <a:srgbClr val="000000"/>
                </a:solidFill>
                <a:latin typeface="Arial"/>
                <a:ea typeface="Arial"/>
                <a:cs typeface="Arial"/>
                <a:sym typeface="Arial"/>
              </a:rPr>
              <a:t>Fleisch?</a:t>
            </a:r>
          </a:p>
          <a:p>
            <a:pPr indent="0" lvl="0" marL="0" marR="0" rtl="0" algn="l">
              <a:spcBef>
                <a:spcPts val="400"/>
              </a:spcBef>
              <a:spcAft>
                <a:spcPts val="0"/>
              </a:spcAft>
              <a:buClr>
                <a:srgbClr val="7889FB"/>
              </a:buClr>
              <a:buSzPct val="25000"/>
              <a:buFont typeface="Noto Sans Symbols"/>
              <a:buNone/>
            </a:pPr>
            <a:r>
              <a:rPr b="0" i="0" lang="fr-FR" sz="3600" u="none" cap="none" strike="noStrike">
                <a:solidFill>
                  <a:srgbClr val="000000"/>
                </a:solidFill>
                <a:latin typeface="Arial"/>
                <a:ea typeface="Arial"/>
                <a:cs typeface="Arial"/>
                <a:sym typeface="Arial"/>
              </a:rPr>
              <a:t>Nein Danke.</a:t>
            </a:r>
          </a:p>
        </p:txBody>
      </p:sp>
      <p:pic>
        <p:nvPicPr>
          <p:cNvPr id="70" name="Shape 70"/>
          <p:cNvPicPr preferRelativeResize="0"/>
          <p:nvPr/>
        </p:nvPicPr>
        <p:blipFill rotWithShape="1">
          <a:blip r:embed="rId3">
            <a:alphaModFix/>
          </a:blip>
          <a:srcRect b="0" l="0" r="0" t="0"/>
          <a:stretch/>
        </p:blipFill>
        <p:spPr>
          <a:xfrm>
            <a:off x="3657600" y="838200"/>
            <a:ext cx="5029200" cy="52349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id="127" name="Shape 127"/>
          <p:cNvPicPr preferRelativeResize="0"/>
          <p:nvPr/>
        </p:nvPicPr>
        <p:blipFill rotWithShape="1">
          <a:blip r:embed="rId3">
            <a:alphaModFix/>
          </a:blip>
          <a:srcRect b="0" l="0" r="0" t="0"/>
          <a:stretch/>
        </p:blipFill>
        <p:spPr>
          <a:xfrm>
            <a:off x="3276600" y="1524000"/>
            <a:ext cx="4724400" cy="2955447"/>
          </a:xfrm>
          <a:prstGeom prst="rect">
            <a:avLst/>
          </a:prstGeom>
          <a:noFill/>
          <a:ln>
            <a:noFill/>
          </a:ln>
        </p:spPr>
      </p:pic>
      <p:sp>
        <p:nvSpPr>
          <p:cNvPr id="128" name="Shape 128"/>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29" name="Shape 129"/>
          <p:cNvSpPr txBox="1"/>
          <p:nvPr>
            <p:ph idx="1" type="body"/>
          </p:nvPr>
        </p:nvSpPr>
        <p:spPr>
          <a:xfrm>
            <a:off x="685800" y="1143000"/>
            <a:ext cx="81089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fr-FR" sz="2400" u="none" cap="none" strike="noStrike">
                <a:solidFill>
                  <a:srgbClr val="000000"/>
                </a:solidFill>
                <a:latin typeface="Arial"/>
                <a:ea typeface="Arial"/>
                <a:cs typeface="Arial"/>
                <a:sym typeface="Arial"/>
              </a:rPr>
              <a:t>3. Nährstoffmangel durch einseitige Ernährung </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Je mehr Fleisch man isst, desto weniger Gemüse und Obst finden Platz in der Ernährung. Dadurch fehlen deren vorteilhafte Wirkungen im Stoffwechsel. Besonders sekundäre Pflanzenstoffe und Antioxidantien fallen vom Speiseplan.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35" name="Shape 135"/>
          <p:cNvSpPr txBox="1"/>
          <p:nvPr>
            <p:ph idx="1" type="body"/>
          </p:nvPr>
        </p:nvSpPr>
        <p:spPr>
          <a:xfrm>
            <a:off x="609600" y="1066800"/>
            <a:ext cx="8197849" cy="50212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fr-FR" sz="2400" u="none" cap="none" strike="noStrike">
                <a:solidFill>
                  <a:srgbClr val="000000"/>
                </a:solidFill>
                <a:latin typeface="Arial"/>
                <a:ea typeface="Arial"/>
                <a:cs typeface="Arial"/>
                <a:sym typeface="Arial"/>
              </a:rPr>
              <a:t>4. Medikamentenbelastung </a:t>
            </a: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Fleisch aus industrieller Tierhaltung wie zum Beispiel auch Geflügel ist sehr oft mit Antibiotika- und anderen Medikamentenrückständen belastet. Dies hat immer häufiger schwerwiegende Folgen für den Menschen, da sich Antibiotikaresistenzen verbreiten und sich Toxine im Körper anreichern</a:t>
            </a:r>
            <a:r>
              <a:rPr b="0" i="0" lang="fr-FR" sz="1600" u="none" cap="none" strike="noStrike">
                <a:solidFill>
                  <a:srgbClr val="000000"/>
                </a:solidFill>
                <a:latin typeface="Arial"/>
                <a:ea typeface="Arial"/>
                <a:cs typeface="Arial"/>
                <a:sym typeface="Arial"/>
              </a:rPr>
              <a:t>.</a:t>
            </a:r>
            <a:br>
              <a:rPr b="0" i="0" lang="fr-FR" sz="1600" u="none" cap="none" strike="noStrike">
                <a:solidFill>
                  <a:srgbClr val="000000"/>
                </a:solidFill>
                <a:latin typeface="Arial"/>
                <a:ea typeface="Arial"/>
                <a:cs typeface="Arial"/>
                <a:sym typeface="Arial"/>
              </a:rPr>
            </a:br>
            <a:br>
              <a:rPr b="0" i="0" lang="fr-FR" sz="1600" u="none" cap="none" strike="noStrike">
                <a:solidFill>
                  <a:srgbClr val="000000"/>
                </a:solidFill>
                <a:latin typeface="Arial"/>
                <a:ea typeface="Arial"/>
                <a:cs typeface="Arial"/>
                <a:sym typeface="Arial"/>
              </a:rPr>
            </a:br>
            <a:r>
              <a:rPr b="0" i="0" lang="fr-FR" sz="1600" u="sng" cap="none" strike="noStrike">
                <a:solidFill>
                  <a:schemeClr val="hlink"/>
                </a:solidFill>
                <a:latin typeface="Arial"/>
                <a:ea typeface="Arial"/>
                <a:cs typeface="Arial"/>
                <a:sym typeface="Arial"/>
                <a:hlinkClick r:id="rId3"/>
              </a:rPr>
              <a:t>/</a:t>
            </a:r>
          </a:p>
        </p:txBody>
      </p:sp>
      <p:pic>
        <p:nvPicPr>
          <p:cNvPr id="136" name="Shape 136"/>
          <p:cNvPicPr preferRelativeResize="0"/>
          <p:nvPr/>
        </p:nvPicPr>
        <p:blipFill rotWithShape="1">
          <a:blip r:embed="rId4">
            <a:alphaModFix/>
          </a:blip>
          <a:srcRect b="0" l="0" r="0" t="0"/>
          <a:stretch/>
        </p:blipFill>
        <p:spPr>
          <a:xfrm>
            <a:off x="5593551" y="685800"/>
            <a:ext cx="3187148" cy="2819400"/>
          </a:xfrm>
          <a:prstGeom prst="rect">
            <a:avLst/>
          </a:prstGeom>
          <a:noFill/>
          <a:ln>
            <a:noFill/>
          </a:ln>
        </p:spPr>
      </p:pic>
      <p:pic>
        <p:nvPicPr>
          <p:cNvPr id="137" name="Shape 137"/>
          <p:cNvPicPr preferRelativeResize="0"/>
          <p:nvPr/>
        </p:nvPicPr>
        <p:blipFill rotWithShape="1">
          <a:blip r:embed="rId5">
            <a:alphaModFix/>
          </a:blip>
          <a:srcRect b="0" l="0" r="0" t="0"/>
          <a:stretch/>
        </p:blipFill>
        <p:spPr>
          <a:xfrm>
            <a:off x="1219200" y="1676400"/>
            <a:ext cx="3352799" cy="22230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43" name="Shape 143"/>
          <p:cNvSpPr txBox="1"/>
          <p:nvPr>
            <p:ph idx="1" type="body"/>
          </p:nvPr>
        </p:nvSpPr>
        <p:spPr>
          <a:xfrm>
            <a:off x="304800" y="914400"/>
            <a:ext cx="8502649" cy="51736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fr-FR" sz="2400" u="none" cap="none" strike="noStrike">
                <a:solidFill>
                  <a:srgbClr val="000000"/>
                </a:solidFill>
                <a:latin typeface="Arial"/>
                <a:ea typeface="Arial"/>
                <a:cs typeface="Arial"/>
                <a:sym typeface="Arial"/>
              </a:rPr>
              <a:t>5. Subventionierung, Marktverzerrung, Wertschätzung </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Die industrielle Produktion von Tierprodukten ist in verschiedenen Bereichen stark subventioniert, nur dadurch sind die derzeit verbreiteten Fantasiepreise möglich.</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 Wir alle zahlen den Preis, allerdings nicht an der Supermarktkasse, sondern in Form von Steuergeldern, Ausgaben für den Umweltschutz und einer zerstörte Umwelt. Die Subventionierung führt zu einer Verzerrung des Marktes und der gesamten Nahrungskette, die Wertschätzung für Lebensmittel sinkt und dies hat schwerwiegende soziale und kulturelle Folgen.</a:t>
            </a:r>
          </a:p>
          <a:p>
            <a:pPr indent="0" lvl="0" marL="0" marR="0" rtl="0" algn="l">
              <a:spcBef>
                <a:spcPts val="400"/>
              </a:spcBef>
              <a:spcAft>
                <a:spcPts val="0"/>
              </a:spcAft>
              <a:buClr>
                <a:srgbClr val="7889FB"/>
              </a:buClr>
              <a:buSzPct val="25000"/>
              <a:buFont typeface="Noto Sans Symbols"/>
              <a:buNone/>
            </a:pPr>
            <a:br>
              <a:rPr b="0" i="0" lang="fr-FR" sz="1600" u="none" cap="none" strike="noStrike">
                <a:solidFill>
                  <a:srgbClr val="000000"/>
                </a:solidFill>
                <a:latin typeface="Arial"/>
                <a:ea typeface="Arial"/>
                <a:cs typeface="Arial"/>
                <a:sym typeface="Arial"/>
              </a:rPr>
            </a:br>
          </a:p>
        </p:txBody>
      </p:sp>
      <p:pic>
        <p:nvPicPr>
          <p:cNvPr id="144" name="Shape 144"/>
          <p:cNvPicPr preferRelativeResize="0"/>
          <p:nvPr/>
        </p:nvPicPr>
        <p:blipFill rotWithShape="1">
          <a:blip r:embed="rId3">
            <a:alphaModFix/>
          </a:blip>
          <a:srcRect b="0" l="0" r="0" t="0"/>
          <a:stretch/>
        </p:blipFill>
        <p:spPr>
          <a:xfrm>
            <a:off x="4953000" y="1447800"/>
            <a:ext cx="3276600" cy="18496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50" name="Shape 150"/>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Was wählen Sie jetzt?</a:t>
            </a:r>
          </a:p>
          <a:p>
            <a:pPr indent="0" lvl="0" marL="0" marR="0" rtl="0" algn="l">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Essen Sie oft Fleisch? Wo kaufen Sie die Produkte?</a:t>
            </a:r>
          </a:p>
          <a:p>
            <a:pPr indent="0" lvl="0" marL="0" marR="0" rtl="0" algn="l">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Zählen Sie die Kalorien?</a:t>
            </a:r>
          </a:p>
          <a:p>
            <a:pPr indent="0" lvl="0" marL="0" marR="0" rtl="0" algn="l">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Essen Sie gesund?</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pic>
        <p:nvPicPr>
          <p:cNvPr id="75" name="Shape 75"/>
          <p:cNvPicPr preferRelativeResize="0"/>
          <p:nvPr/>
        </p:nvPicPr>
        <p:blipFill rotWithShape="1">
          <a:blip r:embed="rId3">
            <a:alphaModFix/>
          </a:blip>
          <a:srcRect b="0" l="0" r="0" t="0"/>
          <a:stretch/>
        </p:blipFill>
        <p:spPr>
          <a:xfrm>
            <a:off x="2743200" y="1874728"/>
            <a:ext cx="6096000" cy="4572000"/>
          </a:xfrm>
          <a:prstGeom prst="rect">
            <a:avLst/>
          </a:prstGeom>
          <a:noFill/>
          <a:ln>
            <a:noFill/>
          </a:ln>
        </p:spPr>
      </p:pic>
      <p:sp>
        <p:nvSpPr>
          <p:cNvPr id="76" name="Shape 76"/>
          <p:cNvSpPr txBox="1"/>
          <p:nvPr>
            <p:ph idx="1" type="body"/>
          </p:nvPr>
        </p:nvSpPr>
        <p:spPr>
          <a:xfrm>
            <a:off x="685800" y="1066800"/>
            <a:ext cx="8121650" cy="50212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3200" u="none" cap="none" strike="noStrike">
                <a:solidFill>
                  <a:srgbClr val="000000"/>
                </a:solidFill>
                <a:latin typeface="Arial"/>
                <a:ea typeface="Arial"/>
                <a:cs typeface="Arial"/>
                <a:sym typeface="Arial"/>
              </a:rPr>
              <a:t>Obwohl die Zahl der Vegetarier zunimmt, essen die meisten Menschen immer noch Fleisch. </a:t>
            </a:r>
          </a:p>
          <a:p>
            <a:pPr indent="0" lvl="0" marL="0" marR="0" rtl="0" algn="l">
              <a:spcBef>
                <a:spcPts val="400"/>
              </a:spcBef>
              <a:spcAft>
                <a:spcPts val="0"/>
              </a:spcAft>
              <a:buClr>
                <a:srgbClr val="7889FB"/>
              </a:buClr>
              <a:buSzPct val="25000"/>
              <a:buFont typeface="Noto Sans Symbols"/>
              <a:buNone/>
            </a:pPr>
            <a:r>
              <a:t/>
            </a:r>
            <a:endParaRPr b="0" i="0" sz="32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3200" u="none" cap="none" strike="noStrike">
                <a:solidFill>
                  <a:srgbClr val="000000"/>
                </a:solidFill>
                <a:latin typeface="Arial"/>
                <a:ea typeface="Arial"/>
                <a:cs typeface="Arial"/>
                <a:sym typeface="Arial"/>
              </a:rPr>
              <a:t>Aus gutem Grund?</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idx="1" type="body"/>
          </p:nvPr>
        </p:nvSpPr>
        <p:spPr>
          <a:xfrm>
            <a:off x="533400" y="762000"/>
            <a:ext cx="8274049" cy="53260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fr-FR" sz="1600" u="none" cap="none" strike="noStrike">
                <a:solidFill>
                  <a:srgbClr val="000000"/>
                </a:solidFill>
                <a:latin typeface="Arial"/>
                <a:ea typeface="Arial"/>
                <a:cs typeface="Arial"/>
                <a:sym typeface="Arial"/>
              </a:rPr>
              <a:t>	</a:t>
            </a:r>
            <a:r>
              <a:rPr b="0" i="0" lang="fr-FR" sz="2000" u="sng" cap="none" strike="noStrike">
                <a:solidFill>
                  <a:srgbClr val="000000"/>
                </a:solidFill>
                <a:latin typeface="Arial"/>
                <a:ea typeface="Arial"/>
                <a:cs typeface="Arial"/>
                <a:sym typeface="Arial"/>
              </a:rPr>
              <a:t>Fünf Gründe, warum man auf Fleisch nicht verzichten sollte.</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1" i="0" lang="fr-FR" sz="2000" u="none" cap="none" strike="noStrike">
                <a:solidFill>
                  <a:srgbClr val="000000"/>
                </a:solidFill>
                <a:latin typeface="Arial"/>
                <a:ea typeface="Arial"/>
                <a:cs typeface="Arial"/>
                <a:sym typeface="Arial"/>
              </a:rPr>
              <a:t>1. </a:t>
            </a:r>
            <a:r>
              <a:rPr b="1" i="0" lang="fr-FR" sz="2400" u="none" cap="none" strike="noStrike">
                <a:solidFill>
                  <a:srgbClr val="000000"/>
                </a:solidFill>
                <a:latin typeface="Arial"/>
                <a:ea typeface="Arial"/>
                <a:cs typeface="Arial"/>
                <a:sym typeface="Arial"/>
              </a:rPr>
              <a:t>Wichtige Nährstoffe</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	</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Tatsache ist auch, dass moderater Fleischkonsum durchaus gesund ist. </a:t>
            </a:r>
          </a:p>
          <a:p>
            <a:pPr indent="-457200" lvl="0" marL="457200" marR="0" rtl="0" algn="l">
              <a:spcBef>
                <a:spcPts val="400"/>
              </a:spcBef>
              <a:spcAft>
                <a:spcPts val="0"/>
              </a:spcAft>
              <a:buClr>
                <a:srgbClr val="7889FB"/>
              </a:buClr>
              <a:buSzPct val="110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So enthält Fleisch die wertvollen Mineralstoffe Eisen und Zink.</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1" i="0" lang="fr-FR" sz="2000" u="none" cap="none" strike="noStrike">
                <a:solidFill>
                  <a:srgbClr val="000000"/>
                </a:solidFill>
                <a:latin typeface="Arial"/>
                <a:ea typeface="Arial"/>
                <a:cs typeface="Arial"/>
                <a:sym typeface="Arial"/>
              </a:rPr>
              <a:t>Kein Lebensmittel </a:t>
            </a:r>
            <a:r>
              <a:rPr b="0" i="0" lang="fr-FR" sz="2000" u="none" cap="none" strike="noStrike">
                <a:solidFill>
                  <a:srgbClr val="000000"/>
                </a:solidFill>
                <a:latin typeface="Arial"/>
                <a:ea typeface="Arial"/>
                <a:cs typeface="Arial"/>
                <a:sym typeface="Arial"/>
              </a:rPr>
              <a:t>deckt den Eisenbedarf des Körpers so gut ab wie Fleisch. Das wichtige Vitamin B 12 kommt sogar ausschließlich in tierischen Produkten vor.</a:t>
            </a:r>
          </a:p>
        </p:txBody>
      </p:sp>
      <p:pic>
        <p:nvPicPr>
          <p:cNvPr id="82" name="Shape 82"/>
          <p:cNvPicPr preferRelativeResize="0"/>
          <p:nvPr/>
        </p:nvPicPr>
        <p:blipFill rotWithShape="1">
          <a:blip r:embed="rId3">
            <a:alphaModFix/>
          </a:blip>
          <a:srcRect b="0" l="0" r="0" t="0"/>
          <a:stretch/>
        </p:blipFill>
        <p:spPr>
          <a:xfrm>
            <a:off x="3810000" y="1371600"/>
            <a:ext cx="5225796" cy="205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idx="1" type="body"/>
          </p:nvPr>
        </p:nvSpPr>
        <p:spPr>
          <a:xfrm>
            <a:off x="457200" y="838200"/>
            <a:ext cx="8350250" cy="52498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fr-FR" sz="2400" u="none" cap="none" strike="noStrike">
                <a:solidFill>
                  <a:srgbClr val="000000"/>
                </a:solidFill>
                <a:latin typeface="Arial"/>
                <a:ea typeface="Arial"/>
                <a:cs typeface="Arial"/>
                <a:sym typeface="Arial"/>
              </a:rPr>
              <a:t>2. Schon die Ahnen </a:t>
            </a:r>
          </a:p>
          <a:p>
            <a:pPr indent="0" lvl="0" marL="0" marR="0" rtl="0" algn="l">
              <a:spcBef>
                <a:spcPts val="400"/>
              </a:spcBef>
              <a:spcAft>
                <a:spcPts val="0"/>
              </a:spcAft>
              <a:buClr>
                <a:srgbClr val="7889FB"/>
              </a:buClr>
              <a:buSzPct val="25000"/>
              <a:buFont typeface="Noto Sans Symbols"/>
              <a:buNone/>
            </a:pPr>
            <a:r>
              <a:rPr b="1" i="0" lang="fr-FR" sz="2400" u="none" cap="none" strike="noStrike">
                <a:solidFill>
                  <a:srgbClr val="000000"/>
                </a:solidFill>
                <a:latin typeface="Arial"/>
                <a:ea typeface="Arial"/>
                <a:cs typeface="Arial"/>
                <a:sym typeface="Arial"/>
              </a:rPr>
              <a:t>aßen Fleisch</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Fleisch zu essen ist eine </a:t>
            </a:r>
            <a:r>
              <a:rPr b="1" i="0" lang="fr-FR" sz="2000" u="none" cap="none" strike="noStrike">
                <a:solidFill>
                  <a:srgbClr val="000000"/>
                </a:solidFill>
                <a:latin typeface="Arial"/>
                <a:ea typeface="Arial"/>
                <a:cs typeface="Arial"/>
                <a:sym typeface="Arial"/>
              </a:rPr>
              <a:t>ureigene</a:t>
            </a:r>
            <a:r>
              <a:rPr b="0" i="0" lang="fr-FR" sz="2000" u="none" cap="none" strike="noStrike">
                <a:solidFill>
                  <a:srgbClr val="000000"/>
                </a:solidFill>
                <a:latin typeface="Arial"/>
                <a:ea typeface="Arial"/>
                <a:cs typeface="Arial"/>
                <a:sym typeface="Arial"/>
              </a:rPr>
              <a:t> menschliche Angewohnheit. Die Frage, ob der Mensch ein Fleischfresser, ein Pflanzenfresser oder ein Allesfresser ist, ist ein Dauer-Streitthema. </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Vegetarier argumentieren gern, dass die Anatomie des menschlichen Verdauungsapparates sowie das Fehlen von </a:t>
            </a:r>
            <a:r>
              <a:rPr b="1" i="0" lang="fr-FR" sz="2000" u="none" cap="none" strike="noStrike">
                <a:solidFill>
                  <a:srgbClr val="000000"/>
                </a:solidFill>
                <a:latin typeface="Arial"/>
                <a:ea typeface="Arial"/>
                <a:cs typeface="Arial"/>
                <a:sym typeface="Arial"/>
              </a:rPr>
              <a:t>Reißzähnen und Klauen</a:t>
            </a:r>
            <a:r>
              <a:rPr b="0" i="0" lang="fr-FR" sz="2000" u="none" cap="none" strike="noStrike">
                <a:solidFill>
                  <a:srgbClr val="000000"/>
                </a:solidFill>
                <a:latin typeface="Arial"/>
                <a:ea typeface="Arial"/>
                <a:cs typeface="Arial"/>
                <a:sym typeface="Arial"/>
              </a:rPr>
              <a:t> belegen, dass der Mensch ein geborener Pflanzenvertilger ist. Dagegen spricht eine wissenschaftliche Untersuchung.</a:t>
            </a:r>
          </a:p>
          <a:p>
            <a:pPr indent="-161925" lvl="0" marL="161925" marR="0" rtl="0" algn="l">
              <a:spcBef>
                <a:spcPts val="400"/>
              </a:spcBef>
              <a:spcAft>
                <a:spcPts val="0"/>
              </a:spcAft>
              <a:buClr>
                <a:srgbClr val="7889FB"/>
              </a:buClr>
              <a:buSzPct val="110000"/>
              <a:buFont typeface="Noto Sans Symbols"/>
              <a:buNone/>
            </a:pPr>
            <a:r>
              <a:t/>
            </a:r>
            <a:endParaRPr b="1"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88" name="Shape 88"/>
          <p:cNvPicPr preferRelativeResize="0"/>
          <p:nvPr/>
        </p:nvPicPr>
        <p:blipFill rotWithShape="1">
          <a:blip r:embed="rId3">
            <a:alphaModFix/>
          </a:blip>
          <a:srcRect b="0" l="0" r="0" t="0"/>
          <a:stretch/>
        </p:blipFill>
        <p:spPr>
          <a:xfrm>
            <a:off x="3810001" y="609600"/>
            <a:ext cx="4574573" cy="25723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94" name="Shape 94"/>
          <p:cNvSpPr txBox="1"/>
          <p:nvPr>
            <p:ph idx="1" type="body"/>
          </p:nvPr>
        </p:nvSpPr>
        <p:spPr>
          <a:xfrm>
            <a:off x="533400" y="838200"/>
            <a:ext cx="8274049" cy="52498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fr-FR" sz="2400" u="none" cap="none" strike="noStrike">
                <a:solidFill>
                  <a:srgbClr val="000000"/>
                </a:solidFill>
                <a:latin typeface="Arial"/>
                <a:ea typeface="Arial"/>
                <a:cs typeface="Arial"/>
                <a:sym typeface="Arial"/>
              </a:rPr>
              <a:t>3. Ein sinnlicher Genuss</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br>
              <a:rPr b="0" i="0" lang="fr-FR" sz="16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Fleischessen ist ein sinnlicher Genuss. Es ist ein eigentlich banales Argument – aber Fleisch schmeckt und riecht einfach gut. </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Der unnachahmliche Geschmack und Geruch von Fleisch ist ein sinnliches Erlebnis: Grillduft im Sommer, ein Sonntagsbraten beim Familienfest, die deftige Brotzeit mit Wurst bei einer Bergtour. Das sind Erlebnisse, die kein Fleischesser missen möchte. </a:t>
            </a:r>
          </a:p>
        </p:txBody>
      </p:sp>
      <p:pic>
        <p:nvPicPr>
          <p:cNvPr id="95" name="Shape 95"/>
          <p:cNvPicPr preferRelativeResize="0"/>
          <p:nvPr/>
        </p:nvPicPr>
        <p:blipFill rotWithShape="1">
          <a:blip r:embed="rId3">
            <a:alphaModFix/>
          </a:blip>
          <a:srcRect b="0" l="0" r="0" t="0"/>
          <a:stretch/>
        </p:blipFill>
        <p:spPr>
          <a:xfrm>
            <a:off x="5638800" y="685800"/>
            <a:ext cx="3295649" cy="2636520"/>
          </a:xfrm>
          <a:prstGeom prst="rect">
            <a:avLst/>
          </a:prstGeom>
          <a:noFill/>
          <a:ln>
            <a:noFill/>
          </a:ln>
        </p:spPr>
      </p:pic>
      <p:pic>
        <p:nvPicPr>
          <p:cNvPr id="96" name="Shape 96"/>
          <p:cNvPicPr preferRelativeResize="0"/>
          <p:nvPr/>
        </p:nvPicPr>
        <p:blipFill rotWithShape="1">
          <a:blip r:embed="rId4">
            <a:alphaModFix/>
          </a:blip>
          <a:srcRect b="0" l="0" r="0" t="0"/>
          <a:stretch/>
        </p:blipFill>
        <p:spPr>
          <a:xfrm>
            <a:off x="533400" y="1603475"/>
            <a:ext cx="4602648" cy="16811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idx="1" type="body"/>
          </p:nvPr>
        </p:nvSpPr>
        <p:spPr>
          <a:xfrm>
            <a:off x="457200" y="609600"/>
            <a:ext cx="8350250" cy="54784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4. </a:t>
            </a:r>
            <a:r>
              <a:rPr b="1" i="0" lang="fr-FR" sz="2400" u="none" cap="none" strike="noStrike">
                <a:solidFill>
                  <a:srgbClr val="000000"/>
                </a:solidFill>
                <a:latin typeface="Arial"/>
                <a:ea typeface="Arial"/>
                <a:cs typeface="Arial"/>
                <a:sym typeface="Arial"/>
              </a:rPr>
              <a:t>Ein Sattmacher</a:t>
            </a: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br>
              <a:rPr b="0" i="0" lang="fr-FR" sz="16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Fleisch ist einfach zu braten. Es hat hervorragende Eigenschaften, um schnell und schmackhaft den Hunger einer Familie zu stillen. </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 Und um ein leckeres Schnitzel zu braten oder eine Wurststulle zu belegen, muss niemand einen Kochkurs belegen. </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br>
              <a:rPr b="0" i="0" lang="fr-FR" sz="1600" u="none" cap="none" strike="noStrike">
                <a:solidFill>
                  <a:srgbClr val="000000"/>
                </a:solidFill>
                <a:latin typeface="Arial"/>
                <a:ea typeface="Arial"/>
                <a:cs typeface="Arial"/>
                <a:sym typeface="Arial"/>
              </a:rPr>
            </a:br>
            <a:br>
              <a:rPr b="0" i="0" lang="fr-FR" sz="1600" u="none" cap="none" strike="noStrike">
                <a:solidFill>
                  <a:srgbClr val="000000"/>
                </a:solidFill>
                <a:latin typeface="Arial"/>
                <a:ea typeface="Arial"/>
                <a:cs typeface="Arial"/>
                <a:sym typeface="Arial"/>
              </a:rPr>
            </a:br>
          </a:p>
        </p:txBody>
      </p:sp>
      <p:pic>
        <p:nvPicPr>
          <p:cNvPr id="102" name="Shape 102"/>
          <p:cNvPicPr preferRelativeResize="0"/>
          <p:nvPr/>
        </p:nvPicPr>
        <p:blipFill rotWithShape="1">
          <a:blip r:embed="rId3">
            <a:alphaModFix/>
          </a:blip>
          <a:srcRect b="0" l="0" r="0" t="0"/>
          <a:stretch/>
        </p:blipFill>
        <p:spPr>
          <a:xfrm>
            <a:off x="3429000" y="859076"/>
            <a:ext cx="5257799" cy="29575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idx="1" type="body"/>
          </p:nvPr>
        </p:nvSpPr>
        <p:spPr>
          <a:xfrm>
            <a:off x="698500" y="990600"/>
            <a:ext cx="7912100" cy="50974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5. </a:t>
            </a:r>
            <a:r>
              <a:rPr b="1" i="0" lang="fr-FR" sz="2400" u="none" cap="none" strike="noStrike">
                <a:solidFill>
                  <a:srgbClr val="000000"/>
                </a:solidFill>
                <a:latin typeface="Arial"/>
                <a:ea typeface="Arial"/>
                <a:cs typeface="Arial"/>
                <a:sym typeface="Arial"/>
              </a:rPr>
              <a:t>Wenn Fleisch, </a:t>
            </a:r>
          </a:p>
          <a:p>
            <a:pPr indent="0" lvl="0" marL="0" marR="0" rtl="0" algn="l">
              <a:spcBef>
                <a:spcPts val="400"/>
              </a:spcBef>
              <a:spcAft>
                <a:spcPts val="0"/>
              </a:spcAft>
              <a:buClr>
                <a:srgbClr val="7889FB"/>
              </a:buClr>
              <a:buSzPct val="25000"/>
              <a:buFont typeface="Noto Sans Symbols"/>
              <a:buNone/>
            </a:pPr>
            <a:r>
              <a:rPr b="1" i="0" lang="fr-FR" sz="2400" u="none" cap="none" strike="noStrike">
                <a:solidFill>
                  <a:srgbClr val="000000"/>
                </a:solidFill>
                <a:latin typeface="Arial"/>
                <a:ea typeface="Arial"/>
                <a:cs typeface="Arial"/>
                <a:sym typeface="Arial"/>
              </a:rPr>
              <a:t>dann hochwertig</a:t>
            </a: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br>
              <a:rPr b="0" i="0" lang="fr-FR" sz="16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Ethisch korrekter Fleischkonsum ist heute einfacher denn je. </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Jeder Fleischkonsument sollte sich seiner Verantwortung den Nutztieren gegenüber bewusst sein und entsprechend handeln. </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Scheuen Sie sich nicht, dem Hof, von dem ihr Fleisch kommt, einen Besuch abzustatten. Ein guter Fleischproduzent sollte nichts zu verbergen haben.</a:t>
            </a:r>
          </a:p>
        </p:txBody>
      </p:sp>
      <p:pic>
        <p:nvPicPr>
          <p:cNvPr id="108" name="Shape 108"/>
          <p:cNvPicPr preferRelativeResize="0"/>
          <p:nvPr/>
        </p:nvPicPr>
        <p:blipFill rotWithShape="1">
          <a:blip r:embed="rId3">
            <a:alphaModFix/>
          </a:blip>
          <a:srcRect b="0" l="0" r="0" t="0"/>
          <a:stretch/>
        </p:blipFill>
        <p:spPr>
          <a:xfrm>
            <a:off x="3581400" y="533400"/>
            <a:ext cx="4914983" cy="32758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pic>
        <p:nvPicPr>
          <p:cNvPr id="113" name="Shape 113"/>
          <p:cNvPicPr preferRelativeResize="0"/>
          <p:nvPr/>
        </p:nvPicPr>
        <p:blipFill rotWithShape="1">
          <a:blip r:embed="rId3">
            <a:alphaModFix/>
          </a:blip>
          <a:srcRect b="0" l="0" r="0" t="0"/>
          <a:stretch/>
        </p:blipFill>
        <p:spPr>
          <a:xfrm>
            <a:off x="152400" y="525049"/>
            <a:ext cx="3996266" cy="2247900"/>
          </a:xfrm>
          <a:prstGeom prst="rect">
            <a:avLst/>
          </a:prstGeom>
          <a:noFill/>
          <a:ln>
            <a:noFill/>
          </a:ln>
        </p:spPr>
      </p:pic>
      <p:sp>
        <p:nvSpPr>
          <p:cNvPr id="114" name="Shape 114"/>
          <p:cNvSpPr txBox="1"/>
          <p:nvPr>
            <p:ph idx="1" type="body"/>
          </p:nvPr>
        </p:nvSpPr>
        <p:spPr>
          <a:xfrm>
            <a:off x="381000" y="762000"/>
            <a:ext cx="8426450" cy="5326063"/>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								   5 Gründe, </a:t>
            </a:r>
            <a:r>
              <a:rPr b="1" i="0" lang="fr-FR" sz="2400" u="none" cap="none" strike="noStrike">
                <a:solidFill>
                  <a:srgbClr val="000000"/>
                </a:solidFill>
                <a:latin typeface="Arial"/>
                <a:ea typeface="Arial"/>
                <a:cs typeface="Arial"/>
                <a:sym typeface="Arial"/>
              </a:rPr>
              <a:t>kein</a:t>
            </a:r>
            <a:r>
              <a:rPr b="0" i="0" lang="fr-FR" sz="2400" u="none" cap="none" strike="noStrike">
                <a:solidFill>
                  <a:srgbClr val="000000"/>
                </a:solidFill>
                <a:latin typeface="Arial"/>
                <a:ea typeface="Arial"/>
                <a:cs typeface="Arial"/>
                <a:sym typeface="Arial"/>
              </a:rPr>
              <a:t> Fleisch zu essen</a:t>
            </a:r>
          </a:p>
          <a:p>
            <a:pPr indent="0" lvl="0" marL="0" marR="0" rtl="0" algn="ctr">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ctr">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ctr">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ctr">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ctr">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1" i="0" lang="fr-FR" sz="2400" u="none" cap="none" strike="noStrike">
                <a:solidFill>
                  <a:srgbClr val="000000"/>
                </a:solidFill>
                <a:latin typeface="Arial"/>
                <a:ea typeface="Arial"/>
                <a:cs typeface="Arial"/>
                <a:sym typeface="Arial"/>
              </a:rPr>
              <a:t>1. Tierrechte</a:t>
            </a: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 In der industriellen Tierhaltung werden Tiere nicht artgerecht gehalten und sind vielfach Opfer von Misshandlung. Oft leben sie gedrängt auf engstem Raum in der Dunkelheit, werden falsch gefüttert, über lange Strecken transportiert und erleiden viel zu oft schon vor der Schlachterei einen schmerzhaften Tod. </a:t>
            </a:r>
            <a:br>
              <a:rPr b="0" i="0" lang="fr-FR" sz="2400" u="none" cap="none" strike="noStrike">
                <a:solidFill>
                  <a:srgbClr val="000000"/>
                </a:solidFill>
                <a:latin typeface="Arial"/>
                <a:ea typeface="Arial"/>
                <a:cs typeface="Arial"/>
                <a:sym typeface="Arial"/>
              </a:rPr>
            </a:br>
            <a:r>
              <a:rPr b="0" i="0" lang="fr-FR" sz="2400" u="sng" cap="none" strike="noStrike">
                <a:solidFill>
                  <a:schemeClr val="hlink"/>
                </a:solidFill>
                <a:latin typeface="Arial"/>
                <a:ea typeface="Arial"/>
                <a:cs typeface="Arial"/>
                <a:sym typeface="Arial"/>
                <a:hlinkClick r:id="rId4"/>
              </a:rPr>
              <a:t>/</a:t>
            </a:r>
            <a:br>
              <a:rPr b="0" i="0" lang="fr-FR" sz="2400" u="none" cap="none" strike="noStrike">
                <a:solidFill>
                  <a:srgbClr val="000000"/>
                </a:solidFill>
                <a:latin typeface="Arial"/>
                <a:ea typeface="Arial"/>
                <a:cs typeface="Arial"/>
                <a:sym typeface="Arial"/>
              </a:rPr>
            </a:br>
            <a:br>
              <a:rPr b="0" i="0" lang="fr-FR" sz="2400" u="none" cap="none" strike="noStrike">
                <a:solidFill>
                  <a:srgbClr val="000000"/>
                </a:solidFill>
                <a:latin typeface="Arial"/>
                <a:ea typeface="Arial"/>
                <a:cs typeface="Arial"/>
                <a:sym typeface="Arial"/>
              </a:rPr>
            </a:br>
          </a:p>
        </p:txBody>
      </p:sp>
      <p:pic>
        <p:nvPicPr>
          <p:cNvPr id="115" name="Shape 115"/>
          <p:cNvPicPr preferRelativeResize="0"/>
          <p:nvPr/>
        </p:nvPicPr>
        <p:blipFill rotWithShape="1">
          <a:blip r:embed="rId5">
            <a:alphaModFix/>
          </a:blip>
          <a:srcRect b="0" l="0" r="0" t="0"/>
          <a:stretch/>
        </p:blipFill>
        <p:spPr>
          <a:xfrm>
            <a:off x="5486400" y="1474329"/>
            <a:ext cx="3462982" cy="2597236"/>
          </a:xfrm>
          <a:prstGeom prst="rect">
            <a:avLst/>
          </a:prstGeom>
          <a:noFill/>
          <a:ln>
            <a:noFill/>
          </a:ln>
        </p:spPr>
      </p:pic>
      <p:pic>
        <p:nvPicPr>
          <p:cNvPr id="116" name="Shape 116"/>
          <p:cNvPicPr preferRelativeResize="0"/>
          <p:nvPr/>
        </p:nvPicPr>
        <p:blipFill rotWithShape="1">
          <a:blip r:embed="rId6">
            <a:alphaModFix/>
          </a:blip>
          <a:srcRect b="0" l="0" r="0" t="0"/>
          <a:stretch/>
        </p:blipFill>
        <p:spPr>
          <a:xfrm>
            <a:off x="2600406" y="2057400"/>
            <a:ext cx="3096521" cy="17424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idx="1" type="body"/>
          </p:nvPr>
        </p:nvSpPr>
        <p:spPr>
          <a:xfrm>
            <a:off x="152400" y="685800"/>
            <a:ext cx="8655050" cy="54022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fr-FR" sz="2400" u="none" cap="none" strike="noStrike">
                <a:solidFill>
                  <a:srgbClr val="000000"/>
                </a:solidFill>
                <a:latin typeface="Arial"/>
                <a:ea typeface="Arial"/>
                <a:cs typeface="Arial"/>
                <a:sym typeface="Arial"/>
              </a:rPr>
              <a:t>2. Umweltbelastung </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Für die industrielle Produktion von Fleisch in Massentierhaltung werden große Mengen Getreide verwendet.</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Der Anbau von Getreide und Soja erfolgt im industriellen Rahmen grundsätzlich in Monokulturen, für die andere Ökosysteme zerstört werden und die selbst kaum Lebensgrundlage für andere Organismen bieten. </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Durch die intensive Tierhaltung entstehen große Mengen Kot auf engem Raum, was die Ökosysteme weiter belastet.</a:t>
            </a:r>
            <a:br>
              <a:rPr b="0" i="0" lang="fr-FR" sz="2000" u="none" cap="none" strike="noStrike">
                <a:solidFill>
                  <a:srgbClr val="000000"/>
                </a:solidFill>
                <a:latin typeface="Arial"/>
                <a:ea typeface="Arial"/>
                <a:cs typeface="Arial"/>
                <a:sym typeface="Arial"/>
              </a:rPr>
            </a:br>
            <a:br>
              <a:rPr b="0" i="0" lang="fr-FR" sz="2000" u="none" cap="none" strike="noStrike">
                <a:solidFill>
                  <a:srgbClr val="000000"/>
                </a:solidFill>
                <a:latin typeface="Arial"/>
                <a:ea typeface="Arial"/>
                <a:cs typeface="Arial"/>
                <a:sym typeface="Arial"/>
              </a:rPr>
            </a:b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122" name="Shape 122"/>
          <p:cNvPicPr preferRelativeResize="0"/>
          <p:nvPr/>
        </p:nvPicPr>
        <p:blipFill rotWithShape="1">
          <a:blip r:embed="rId3">
            <a:alphaModFix/>
          </a:blip>
          <a:srcRect b="0" l="0" r="0" t="0"/>
          <a:stretch/>
        </p:blipFill>
        <p:spPr>
          <a:xfrm>
            <a:off x="5271369" y="682668"/>
            <a:ext cx="3012742" cy="20185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