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100" u="none" cap="none" strike="noStrike"/>
            </a:lvl1pPr>
            <a:lvl2pPr indent="0" lvl="1" marL="457200" marR="0" rtl="0" algn="l">
              <a:spcBef>
                <a:spcPts val="0"/>
              </a:spcBef>
              <a:buNone/>
              <a:defRPr b="0" i="0" sz="1100" u="none" cap="none" strike="noStrike"/>
            </a:lvl2pPr>
            <a:lvl3pPr indent="0" lvl="2" marL="914400" marR="0" rtl="0" algn="l">
              <a:spcBef>
                <a:spcPts val="0"/>
              </a:spcBef>
              <a:buNone/>
              <a:defRPr b="0" i="0" sz="1100" u="none" cap="none" strike="noStrike"/>
            </a:lvl3pPr>
            <a:lvl4pPr indent="0" lvl="3" marL="1371600" marR="0" rtl="0" algn="l">
              <a:spcBef>
                <a:spcPts val="0"/>
              </a:spcBef>
              <a:buNone/>
              <a:defRPr b="0" i="0" sz="1100" u="none" cap="none" strike="noStrike"/>
            </a:lvl4pPr>
            <a:lvl5pPr indent="0" lvl="4" marL="1828800" marR="0" rtl="0" algn="l">
              <a:spcBef>
                <a:spcPts val="0"/>
              </a:spcBef>
              <a:buNone/>
              <a:defRPr b="0" i="0" sz="1100" u="none" cap="none" strike="noStrike"/>
            </a:lvl5pPr>
            <a:lvl6pPr indent="0" lvl="5" marL="2286000" marR="0" rtl="0" algn="l">
              <a:spcBef>
                <a:spcPts val="0"/>
              </a:spcBef>
              <a:buNone/>
              <a:defRPr b="0" i="0" sz="1100" u="none" cap="none" strike="noStrike"/>
            </a:lvl6pPr>
            <a:lvl7pPr indent="0" lvl="6" marL="2743200" marR="0" rtl="0" algn="l">
              <a:spcBef>
                <a:spcPts val="0"/>
              </a:spcBef>
              <a:buNone/>
              <a:defRPr b="0" i="0" sz="1100" u="none" cap="none" strike="noStrike"/>
            </a:lvl7pPr>
            <a:lvl8pPr indent="0" lvl="7" marL="3200400" marR="0" rtl="0" algn="l">
              <a:spcBef>
                <a:spcPts val="0"/>
              </a:spcBef>
              <a:buNone/>
              <a:defRPr b="0" i="0" sz="1100" u="none" cap="none" strike="noStrike"/>
            </a:lvl8pPr>
            <a:lvl9pPr indent="0" lvl="8" marL="3657600" marR="0" rtl="0" algn="l">
              <a:spcBef>
                <a:spcPts val="0"/>
              </a:spcBef>
              <a:buNone/>
              <a:defRPr b="0" i="0" sz="1100" u="none" cap="none" strike="noStrike"/>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0" name="Shape 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7" name="Shape 8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94" name="Shape 9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01" name="Shape 10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08" name="Shape 10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5" name="Shape 11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22" name="Shape 12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5" name="Shape 15"/>
        <p:cNvGrpSpPr/>
        <p:nvPr/>
      </p:nvGrpSpPr>
      <p:grpSpPr>
        <a:xfrm>
          <a:off x="0" y="0"/>
          <a:ext cx="0" cy="0"/>
          <a:chOff x="0" y="0"/>
          <a:chExt cx="0" cy="0"/>
        </a:xfrm>
      </p:grpSpPr>
      <p:sp>
        <p:nvSpPr>
          <p:cNvPr id="16" name="Shape 16"/>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6"/>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4" y="2378867"/>
            <a:ext cx="5300661"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1" y="336549"/>
            <a:ext cx="5300661" cy="6202362"/>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9" name="Shape 19"/>
        <p:cNvGrpSpPr/>
        <p:nvPr/>
      </p:nvGrpSpPr>
      <p:grpSpPr>
        <a:xfrm>
          <a:off x="0" y="0"/>
          <a:ext cx="0" cy="0"/>
          <a:chOff x="0" y="0"/>
          <a:chExt cx="0" cy="0"/>
        </a:xfrm>
      </p:grpSpPr>
      <p:sp>
        <p:nvSpPr>
          <p:cNvPr id="20" name="Shape 20"/>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2" name="Shape 22"/>
        <p:cNvGrpSpPr/>
        <p:nvPr/>
      </p:nvGrpSpPr>
      <p:grpSpPr>
        <a:xfrm>
          <a:off x="0" y="0"/>
          <a:ext cx="0" cy="0"/>
          <a:chOff x="0" y="0"/>
          <a:chExt cx="0" cy="0"/>
        </a:xfrm>
      </p:grpSpPr>
      <p:sp>
        <p:nvSpPr>
          <p:cNvPr id="23" name="Shape 23"/>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4" name="Shape 24"/>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25" name="Shape 2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6" name="Shape 26"/>
        <p:cNvGrpSpPr/>
        <p:nvPr/>
      </p:nvGrpSpPr>
      <p:grpSpPr>
        <a:xfrm>
          <a:off x="0" y="0"/>
          <a:ext cx="0" cy="0"/>
          <a:chOff x="0" y="0"/>
          <a:chExt cx="0" cy="0"/>
        </a:xfrm>
      </p:grpSpPr>
      <p:sp>
        <p:nvSpPr>
          <p:cNvPr id="27" name="Shape 27"/>
          <p:cNvSpPr txBox="1"/>
          <p:nvPr>
            <p:ph type="ctrTitle"/>
          </p:nvPr>
        </p:nvSpPr>
        <p:spPr>
          <a:xfrm>
            <a:off x="685800" y="2130425"/>
            <a:ext cx="7772400" cy="147002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8" name="Shape 28"/>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lnSpc>
                <a:spcPct val="100000"/>
              </a:lnSpc>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9" name="Shape 29"/>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0" name="Shape 30"/>
        <p:cNvGrpSpPr/>
        <p:nvPr/>
      </p:nvGrpSpPr>
      <p:grpSpPr>
        <a:xfrm>
          <a:off x="0" y="0"/>
          <a:ext cx="0" cy="0"/>
          <a:chOff x="0" y="0"/>
          <a:chExt cx="0" cy="0"/>
        </a:xfrm>
      </p:grpSpPr>
      <p:sp>
        <p:nvSpPr>
          <p:cNvPr id="31" name="Shape 31"/>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2" name="Shape 32"/>
          <p:cNvSpPr txBox="1"/>
          <p:nvPr>
            <p:ph idx="1" type="body"/>
          </p:nvPr>
        </p:nvSpPr>
        <p:spPr>
          <a:xfrm>
            <a:off x="698500"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3" name="Shape 33"/>
          <p:cNvSpPr txBox="1"/>
          <p:nvPr>
            <p:ph idx="2" type="body"/>
          </p:nvPr>
        </p:nvSpPr>
        <p:spPr>
          <a:xfrm>
            <a:off x="4829175"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8" name="Shape 38"/>
        <p:cNvGrpSpPr/>
        <p:nvPr/>
      </p:nvGrpSpPr>
      <p:grpSpPr>
        <a:xfrm>
          <a:off x="0" y="0"/>
          <a:ext cx="0" cy="0"/>
          <a:chOff x="0" y="0"/>
          <a:chExt cx="0" cy="0"/>
        </a:xfrm>
      </p:grpSpPr>
      <p:sp>
        <p:nvSpPr>
          <p:cNvPr id="39" name="Shape 39"/>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0" name="Shape 40"/>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1" name="Shape 41"/>
          <p:cNvSpPr txBox="1"/>
          <p:nvPr>
            <p:ph idx="2" type="body"/>
          </p:nvPr>
        </p:nvSpPr>
        <p:spPr>
          <a:xfrm>
            <a:off x="457200" y="2174875"/>
            <a:ext cx="4040187"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2" name="Shape 42"/>
          <p:cNvSpPr txBox="1"/>
          <p:nvPr>
            <p:ph idx="3" type="body"/>
          </p:nvPr>
        </p:nvSpPr>
        <p:spPr>
          <a:xfrm>
            <a:off x="4645025" y="1535112"/>
            <a:ext cx="4041773"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3" name="Shape 43"/>
          <p:cNvSpPr txBox="1"/>
          <p:nvPr>
            <p:ph idx="4" type="body"/>
          </p:nvPr>
        </p:nvSpPr>
        <p:spPr>
          <a:xfrm>
            <a:off x="4645025" y="2174875"/>
            <a:ext cx="4041773"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8"/>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1"/>
          </a:xfrm>
          <a:prstGeom prst="rect">
            <a:avLst/>
          </a:prstGeom>
          <a:noFill/>
          <a:ln>
            <a:noFill/>
          </a:ln>
        </p:spPr>
        <p:txBody>
          <a:bodyPr anchorCtr="0" anchor="t" bIns="91425" lIns="91425" rIns="91425" tIns="91425"/>
          <a:lstStyle>
            <a:lvl1pPr indent="277494" lvl="0" marL="161925" marR="0" rtl="0" algn="l">
              <a:lnSpc>
                <a:spcPct val="100000"/>
              </a:lnSpc>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180975" lvl="1" marL="504825" marR="0" rtl="0" algn="l">
              <a:lnSpc>
                <a:spcPct val="100000"/>
              </a:lnSpc>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36525" lvl="2" marL="85407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69850" lvl="3" marL="1200150" marR="0" rtl="0" algn="l">
              <a:lnSpc>
                <a:spcPct val="100000"/>
              </a:lnSpc>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92075" lvl="4" marL="15335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92075" lvl="5" marL="19907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92075" lvl="6" marL="24479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92075" lvl="7" marL="29051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92075" lvl="8" marL="33623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5" cy="387350"/>
          </a:xfrm>
          <a:prstGeom prst="rect">
            <a:avLst/>
          </a:prstGeom>
          <a:noFill/>
          <a:ln>
            <a:noFill/>
          </a:ln>
        </p:spPr>
      </p:pic>
      <p:sp>
        <p:nvSpPr>
          <p:cNvPr id="7" name="Shape 7"/>
          <p:cNvSpPr/>
          <p:nvPr/>
        </p:nvSpPr>
        <p:spPr>
          <a:xfrm>
            <a:off x="4763" y="6473825"/>
            <a:ext cx="9139235" cy="384174"/>
          </a:xfrm>
          <a:prstGeom prst="rect">
            <a:avLst/>
          </a:prstGeom>
          <a:solidFill>
            <a:srgbClr val="66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Clr>
                <a:srgbClr val="000000"/>
              </a:buClr>
              <a:buFont typeface="Arial"/>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8"/>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Calibri"/>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type="title"/>
          </p:nvPr>
        </p:nvSpPr>
        <p:spPr>
          <a:xfrm>
            <a:off x="-685800" y="685800"/>
            <a:ext cx="9296399" cy="1362075"/>
          </a:xfrm>
          <a:prstGeom prst="rect">
            <a:avLst/>
          </a:prstGeom>
          <a:noFill/>
          <a:ln>
            <a:noFill/>
          </a:ln>
        </p:spPr>
        <p:txBody>
          <a:bodyPr anchorCtr="0" anchor="t" bIns="45700" lIns="91425" rIns="91425" tIns="45700">
            <a:noAutofit/>
          </a:bodyPr>
          <a:lstStyle/>
          <a:p>
            <a:pPr indent="-228600" lvl="0" marL="2057400" marR="0" rtl="0" algn="l">
              <a:lnSpc>
                <a:spcPct val="90000"/>
              </a:lnSpc>
              <a:spcBef>
                <a:spcPts val="0"/>
              </a:spcBef>
              <a:spcAft>
                <a:spcPts val="0"/>
              </a:spcAft>
              <a:buClr>
                <a:srgbClr val="7889FB"/>
              </a:buClr>
              <a:buSzPct val="25000"/>
              <a:buFont typeface="Arial"/>
              <a:buNone/>
            </a:pPr>
            <a:r>
              <a:rPr b="1" i="0" lang="de-DE" sz="4000" u="none" cap="none" strike="noStrike">
                <a:solidFill>
                  <a:srgbClr val="7889FB"/>
                </a:solidFill>
                <a:latin typeface="Arial"/>
                <a:ea typeface="Arial"/>
                <a:cs typeface="Arial"/>
                <a:sym typeface="Arial"/>
              </a:rPr>
              <a:t>WIE ERZIEHT MAN KINDER</a:t>
            </a:r>
          </a:p>
        </p:txBody>
      </p:sp>
      <p:pic>
        <p:nvPicPr>
          <p:cNvPr descr="http://polpix.sueddeutsche.com/bild/1.1359039.1355329503/900x600/tipps-erziehung-kindern-kindergartenalter.jpg" id="70" name="Shape 70"/>
          <p:cNvPicPr preferRelativeResize="0"/>
          <p:nvPr/>
        </p:nvPicPr>
        <p:blipFill rotWithShape="1">
          <a:blip r:embed="rId3">
            <a:alphaModFix/>
          </a:blip>
          <a:srcRect b="0" l="0" r="0" t="0"/>
          <a:stretch/>
        </p:blipFill>
        <p:spPr>
          <a:xfrm>
            <a:off x="838200" y="1524000"/>
            <a:ext cx="7501466" cy="421957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type="title"/>
          </p:nvPr>
        </p:nvSpPr>
        <p:spPr>
          <a:xfrm>
            <a:off x="-9144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Vorbild sein für Kinder - So kann man Kinder erziehen</a:t>
            </a:r>
            <a:br>
              <a:rPr b="1" i="0" lang="de-DE" sz="2000" u="none" cap="none" strike="noStrike">
                <a:solidFill>
                  <a:srgbClr val="7889FB"/>
                </a:solidFill>
                <a:latin typeface="Arial"/>
                <a:ea typeface="Arial"/>
                <a:cs typeface="Arial"/>
                <a:sym typeface="Arial"/>
              </a:rPr>
            </a:br>
          </a:p>
        </p:txBody>
      </p:sp>
      <p:sp>
        <p:nvSpPr>
          <p:cNvPr id="76" name="Shape 76"/>
          <p:cNvSpPr txBox="1"/>
          <p:nvPr>
            <p:ph idx="4294967295" type="body"/>
          </p:nvPr>
        </p:nvSpPr>
        <p:spPr>
          <a:xfrm>
            <a:off x="1035050" y="1306512"/>
            <a:ext cx="8108950" cy="4702173"/>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pic>
        <p:nvPicPr>
          <p:cNvPr descr="http://www.baby-und-familie.de/multimedia/201/27/213/38065692689.jpg" id="77" name="Shape 77"/>
          <p:cNvPicPr preferRelativeResize="0"/>
          <p:nvPr/>
        </p:nvPicPr>
        <p:blipFill rotWithShape="1">
          <a:blip r:embed="rId3">
            <a:alphaModFix/>
          </a:blip>
          <a:srcRect b="0" l="0" r="0" t="0"/>
          <a:stretch/>
        </p:blipFill>
        <p:spPr>
          <a:xfrm>
            <a:off x="1219200" y="1447800"/>
            <a:ext cx="6706825" cy="446722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title"/>
          </p:nvPr>
        </p:nvSpPr>
        <p:spPr>
          <a:xfrm>
            <a:off x="-9144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Eltern haben eine Vorbildfunktion</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p>
        </p:txBody>
      </p:sp>
      <p:sp>
        <p:nvSpPr>
          <p:cNvPr id="83" name="Shape 83"/>
          <p:cNvSpPr txBox="1"/>
          <p:nvPr/>
        </p:nvSpPr>
        <p:spPr>
          <a:xfrm>
            <a:off x="762000" y="4800600"/>
            <a:ext cx="8001000" cy="156966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"Die Kinder von heute sind Tyrannen. Sie widersprechen ihren Eltern, kleckern mit dem Essen und ärgern ihre Lehrer." Dieser Ausspruch stammt nicht aus dem Munde eines Zeitgenossen von heute, sondern angeblich aus dem des griechischen Philosophen Sokrates (470-399 v. Chr.).</a:t>
            </a:r>
          </a:p>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Auch Eltern, Lehrer und Erzieher der Gegenwart fragen sich vermehrt, wieso die Kinder heutzutage so sind, wie sie sind.</a:t>
            </a:r>
          </a:p>
        </p:txBody>
      </p:sp>
      <p:pic>
        <p:nvPicPr>
          <p:cNvPr descr="http://www.schau-hin.info/fileadmin/_processed_/csm_Fotolia_68752236_S_cac078eac1.jpg" id="84" name="Shape 84"/>
          <p:cNvPicPr preferRelativeResize="0"/>
          <p:nvPr/>
        </p:nvPicPr>
        <p:blipFill rotWithShape="1">
          <a:blip r:embed="rId3">
            <a:alphaModFix/>
          </a:blip>
          <a:srcRect b="0" l="0" r="0" t="0"/>
          <a:stretch/>
        </p:blipFill>
        <p:spPr>
          <a:xfrm>
            <a:off x="2057400" y="1295400"/>
            <a:ext cx="5086349" cy="3390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type="title"/>
          </p:nvPr>
        </p:nvSpPr>
        <p:spPr>
          <a:xfrm>
            <a:off x="-9144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Kinder lernen von ihren Eltern</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p>
        </p:txBody>
      </p:sp>
      <p:sp>
        <p:nvSpPr>
          <p:cNvPr id="90" name="Shape 90"/>
          <p:cNvSpPr txBox="1"/>
          <p:nvPr/>
        </p:nvSpPr>
        <p:spPr>
          <a:xfrm>
            <a:off x="533400" y="5105400"/>
            <a:ext cx="8001000" cy="1077216"/>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Kinder lernen die Sprache von ihren Eltern. Doch nicht nur Aussprache, Wortschatz und Wortklang, auch das Verhalten wird von den Erwachsenen, die das junge Leben in den ersten und wichtigsten Lebensjahren umgeben, kopiert und nachgeahmt. Kein Wunder also, dass die Erzieher dem Kind als Vorbild dienen.</a:t>
            </a:r>
          </a:p>
        </p:txBody>
      </p:sp>
      <p:pic>
        <p:nvPicPr>
          <p:cNvPr descr="http://www.elternwissen.com/fileadmin/content/mit_regeln_kinder_erziehen-copyright-__Ilike_-_Fotolia.com.jpg" id="91" name="Shape 91"/>
          <p:cNvPicPr preferRelativeResize="0"/>
          <p:nvPr/>
        </p:nvPicPr>
        <p:blipFill rotWithShape="1">
          <a:blip r:embed="rId3">
            <a:alphaModFix/>
          </a:blip>
          <a:srcRect b="0" l="0" r="0" t="0"/>
          <a:stretch/>
        </p:blipFill>
        <p:spPr>
          <a:xfrm>
            <a:off x="2819400" y="1447800"/>
            <a:ext cx="3505200" cy="3505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9906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Vorbild sein - Bücher lesen anstatt Fernsehen</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p>
        </p:txBody>
      </p:sp>
      <p:sp>
        <p:nvSpPr>
          <p:cNvPr id="97" name="Shape 97"/>
          <p:cNvSpPr txBox="1"/>
          <p:nvPr/>
        </p:nvSpPr>
        <p:spPr>
          <a:xfrm>
            <a:off x="533400" y="4343400"/>
            <a:ext cx="8001000" cy="2062103"/>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Eigentlich möchte man, dass das Kind seine Nase in gute Bücher steckt, anstatt sich stundenlang Zeichentrickfilme vor dem Fernseher "hineinzuziehen". Die beste Möglichkeit, dem Kind das beizubringen, ist, ihm nicht zu predigen, sondern es ihm vorzuleben. Wenn die Eltern häufig vor dem laufenden Fernsehgerät sitzen und Bücher nur hin und wieder oder gar nicht zur Hand nehmen, wird auch das Kind den Zugang zu Büchern nicht finden. Ein Kind bekommt doch nur Zugang zu den Dingen, die ihnen die Eltern eröffnen. Vor allem in den ersten 5 bis 6 Lebensjahren ist ein Kind - ohne den Einfluss von Kindergarten und Schule - absolut beeinflussbar. </a:t>
            </a:r>
          </a:p>
        </p:txBody>
      </p:sp>
      <p:pic>
        <p:nvPicPr>
          <p:cNvPr descr="http://www.milchzwerge.de/wp-content/uploads/2013/09/Kinder-lesen.jpg" id="98" name="Shape 98"/>
          <p:cNvPicPr preferRelativeResize="0"/>
          <p:nvPr/>
        </p:nvPicPr>
        <p:blipFill rotWithShape="1">
          <a:blip r:embed="rId3">
            <a:alphaModFix/>
          </a:blip>
          <a:srcRect b="0" l="0" r="0" t="0"/>
          <a:stretch/>
        </p:blipFill>
        <p:spPr>
          <a:xfrm>
            <a:off x="2438400" y="1371600"/>
            <a:ext cx="4266931" cy="28479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9906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Süßigkeiten &amp; Zigaretten</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p>
        </p:txBody>
      </p:sp>
      <p:sp>
        <p:nvSpPr>
          <p:cNvPr id="104" name="Shape 104"/>
          <p:cNvSpPr txBox="1"/>
          <p:nvPr/>
        </p:nvSpPr>
        <p:spPr>
          <a:xfrm>
            <a:off x="533400" y="4572000"/>
            <a:ext cx="8001000" cy="181588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Zu viele Süßigkeiten verursachen schlechte Zähne, heißt es. Wenn die allgemein zugängliche Naschlade der Eltern jedoch immer zum Bersten voll ist und die Eltern häufig Süßes und Schokolade naschen, wird auch das Kind nicht widerstehen können. Und Kindern, deren Eltern rauchen, wird der Umgang mit Zigaretten als "normal" vorgelebt. Die Wahrscheinlichkeit, dass es später im Leben selbst einmal raucht, ist dann recht hoch. Das muss natürlich nicht heißen, dass Kinder von Nichtrauchern auch Nichtraucher sein werden, aber umgekehrt ist die Wahrscheinlichkeit doch höher.</a:t>
            </a:r>
          </a:p>
        </p:txBody>
      </p:sp>
      <p:pic>
        <p:nvPicPr>
          <p:cNvPr descr="http://mutter-kind-magazin.de/wp-content/uploads/2013/06/Schokolade_545x315.jpg" id="105" name="Shape 105"/>
          <p:cNvPicPr preferRelativeResize="0"/>
          <p:nvPr/>
        </p:nvPicPr>
        <p:blipFill rotWithShape="1">
          <a:blip r:embed="rId3">
            <a:alphaModFix/>
          </a:blip>
          <a:srcRect b="0" l="0" r="0" t="0"/>
          <a:stretch/>
        </p:blipFill>
        <p:spPr>
          <a:xfrm>
            <a:off x="1828800" y="1295400"/>
            <a:ext cx="5486399" cy="317104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type="title"/>
          </p:nvPr>
        </p:nvSpPr>
        <p:spPr>
          <a:xfrm>
            <a:off x="-9906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Mehr Bewegung für das Kind</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p>
        </p:txBody>
      </p:sp>
      <p:sp>
        <p:nvSpPr>
          <p:cNvPr id="111" name="Shape 111"/>
          <p:cNvSpPr txBox="1"/>
          <p:nvPr/>
        </p:nvSpPr>
        <p:spPr>
          <a:xfrm>
            <a:off x="533400" y="4724400"/>
            <a:ext cx="8001000" cy="156966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Müsste das Kind sich mehr bewegen, so ist es keineswegs hilfreich, wenn es sieht, dass die Eltern selbst es nicht tun. Selbst kurze Strecken mit dem Auto zurück zu legen, nach der Arbeit sich in die Wohnung zurückziehen und gemütlich vor den Fernseher zu setzen anstatt mit dem Kind Spaziergänge in der Natur zu machen, hilft dem Heranwachsenden nicht, einen Bezug zu mehr Bewegung und Spielen in der Natur aufzubauen.</a:t>
            </a:r>
          </a:p>
        </p:txBody>
      </p:sp>
      <p:pic>
        <p:nvPicPr>
          <p:cNvPr descr="http://www.searchfit.ch/sfit/images/Kinder-Sport_searchfit.ch_Gesundheit_Fitness_Fitnessnews_Laufsport_Kids_Jugendliche.jpg" id="112" name="Shape 112"/>
          <p:cNvPicPr preferRelativeResize="0"/>
          <p:nvPr/>
        </p:nvPicPr>
        <p:blipFill rotWithShape="1">
          <a:blip r:embed="rId3">
            <a:alphaModFix/>
          </a:blip>
          <a:srcRect b="0" l="0" r="0" t="0"/>
          <a:stretch/>
        </p:blipFill>
        <p:spPr>
          <a:xfrm>
            <a:off x="1295400" y="1295400"/>
            <a:ext cx="6530939" cy="341060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pic>
        <p:nvPicPr>
          <p:cNvPr descr="http://www.vaterfreuden.de/sites/default/files/Hoeflichkeit-gutes-Benehmen.jpg" id="117" name="Shape 117"/>
          <p:cNvPicPr preferRelativeResize="0"/>
          <p:nvPr/>
        </p:nvPicPr>
        <p:blipFill rotWithShape="1">
          <a:blip r:embed="rId3">
            <a:alphaModFix/>
          </a:blip>
          <a:srcRect b="0" l="0" r="0" t="0"/>
          <a:stretch/>
        </p:blipFill>
        <p:spPr>
          <a:xfrm>
            <a:off x="2057400" y="1371600"/>
            <a:ext cx="4953000" cy="3305894"/>
          </a:xfrm>
          <a:prstGeom prst="rect">
            <a:avLst/>
          </a:prstGeom>
          <a:noFill/>
          <a:ln>
            <a:noFill/>
          </a:ln>
        </p:spPr>
      </p:pic>
      <p:sp>
        <p:nvSpPr>
          <p:cNvPr id="118" name="Shape 118"/>
          <p:cNvSpPr txBox="1"/>
          <p:nvPr>
            <p:ph type="title"/>
          </p:nvPr>
        </p:nvSpPr>
        <p:spPr>
          <a:xfrm>
            <a:off x="-990600" y="838200"/>
            <a:ext cx="912015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Höflichkeit und gutes Benehmen</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p>
        </p:txBody>
      </p:sp>
      <p:sp>
        <p:nvSpPr>
          <p:cNvPr id="119" name="Shape 119"/>
          <p:cNvSpPr txBox="1"/>
          <p:nvPr/>
        </p:nvSpPr>
        <p:spPr>
          <a:xfrm>
            <a:off x="533400" y="4724400"/>
            <a:ext cx="8001000" cy="156966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Ihr Kind grüßt nicht, dankt nicht und verhält sich den Lehrern gegenüber ungebührlich? Haben Sie ihm das vielleicht auch vorgelebt? Haben Sie vor Ihrem Kind vielleicht über ihren Chef geschimpft oder weiß es, dass Sie einmal ohne wirklichen Grund eine Krankenstandswoche eingelegt haben? Dann dürfen Sie sich nicht wundern, wenn ihr Nachwuchs eines Morgens mehr oder minder unbekümmert die Schule verweigert und den Mathematiklehrer einen Lackaffen nennt. Er hat es ja von Ihnen gelernt...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pic>
        <p:nvPicPr>
          <p:cNvPr descr="http://www.tollabea.de/wp-content/uploads/2015/05/Stellungnahme_Gewalt_gegen_Kinder_Die__Presse.jpg" id="124" name="Shape 124"/>
          <p:cNvPicPr preferRelativeResize="0"/>
          <p:nvPr/>
        </p:nvPicPr>
        <p:blipFill rotWithShape="1">
          <a:blip r:embed="rId3">
            <a:alphaModFix/>
          </a:blip>
          <a:srcRect b="0" l="0" r="0" t="0"/>
          <a:stretch/>
        </p:blipFill>
        <p:spPr>
          <a:xfrm>
            <a:off x="762000" y="1600200"/>
            <a:ext cx="7576184" cy="369569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