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2" r:id="rId3"/>
    <p:sldId id="258" r:id="rId4"/>
    <p:sldId id="259" r:id="rId5"/>
    <p:sldId id="260" r:id="rId6"/>
    <p:sldId id="261"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28" autoAdjust="0"/>
  </p:normalViewPr>
  <p:slideViewPr>
    <p:cSldViewPr>
      <p:cViewPr varScale="1">
        <p:scale>
          <a:sx n="69" d="100"/>
          <a:sy n="69" d="100"/>
        </p:scale>
        <p:origin x="-1416" y="-2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AE4997-B4E3-4DEA-9870-A9F5162737D2}"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FDB634-5EB5-4E5D-8F86-C38C8479C357}" type="slidenum">
              <a:rPr lang="en-US" smtClean="0"/>
              <a:pPr/>
              <a:t>‹#›</a:t>
            </a:fld>
            <a:endParaRPr lang="en-US"/>
          </a:p>
        </p:txBody>
      </p:sp>
    </p:spTree>
    <p:extLst>
      <p:ext uri="{BB962C8B-B14F-4D97-AF65-F5344CB8AC3E}">
        <p14:creationId xmlns:p14="http://schemas.microsoft.com/office/powerpoint/2010/main" val="597835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City utility department, Mary Chambers speaking. How may I help you?</a:t>
            </a:r>
            <a:r>
              <a:rPr lang="en-US" dirty="0" smtClean="0"/>
              <a:t/>
            </a:r>
            <a:br>
              <a:rPr lang="en-US" dirty="0" smtClean="0"/>
            </a:br>
            <a:r>
              <a:rPr lang="en-US" sz="1200" b="0" i="0" kern="1200" dirty="0" smtClean="0">
                <a:solidFill>
                  <a:schemeClr val="tx1"/>
                </a:solidFill>
                <a:latin typeface="+mn-lt"/>
                <a:ea typeface="+mn-ea"/>
                <a:cs typeface="+mn-cs"/>
              </a:rPr>
              <a:t>— Yes, I'm new to the city and I'm trying to figure out how garbage and recycle collection work. It's my understanding that garbage is collected on Wednesdays, and </a:t>
            </a:r>
            <a:r>
              <a:rPr lang="en-US" sz="1200" b="0" i="0" kern="1200" dirty="0" err="1" smtClean="0">
                <a:solidFill>
                  <a:schemeClr val="tx1"/>
                </a:solidFill>
                <a:latin typeface="+mn-lt"/>
                <a:ea typeface="+mn-ea"/>
                <a:cs typeface="+mn-cs"/>
              </a:rPr>
              <a:t>recylables</a:t>
            </a:r>
            <a:r>
              <a:rPr lang="en-US" sz="1200" b="0" i="0" kern="1200" dirty="0" smtClean="0">
                <a:solidFill>
                  <a:schemeClr val="tx1"/>
                </a:solidFill>
                <a:latin typeface="+mn-lt"/>
                <a:ea typeface="+mn-ea"/>
                <a:cs typeface="+mn-cs"/>
              </a:rPr>
              <a:t> such as paper, plastic and glass are collected on Thursdays. Is that correct?</a:t>
            </a:r>
            <a:r>
              <a:rPr lang="en-US" dirty="0" smtClean="0"/>
              <a:t/>
            </a:r>
            <a:br>
              <a:rPr lang="en-US" dirty="0" smtClean="0"/>
            </a:br>
            <a:r>
              <a:rPr lang="en-US" sz="1200" b="0" i="0" kern="1200" dirty="0" smtClean="0">
                <a:solidFill>
                  <a:schemeClr val="tx1"/>
                </a:solidFill>
                <a:latin typeface="+mn-lt"/>
                <a:ea typeface="+mn-ea"/>
                <a:cs typeface="+mn-cs"/>
              </a:rPr>
              <a:t>— No sir, it's the other way around. Recyclables are Wednesday, and garbage is Thursday. You need to put your garbage can next to the curb in front of your house by 7 a.m. Thursdays. You should have two recycling containers, one for paper and cardboard, and one for glass. Those need to be set in front of your house by 7 a.m. Wednesday. On both those days, our pick-up trucks will be there sometime between 7 and 5.</a:t>
            </a:r>
            <a:r>
              <a:rPr lang="en-US" dirty="0" smtClean="0"/>
              <a:t/>
            </a:r>
            <a:br>
              <a:rPr lang="en-US" dirty="0" smtClean="0"/>
            </a:br>
            <a:r>
              <a:rPr lang="en-US" sz="1200" b="0" i="0" kern="1200" dirty="0" smtClean="0">
                <a:solidFill>
                  <a:schemeClr val="tx1"/>
                </a:solidFill>
                <a:latin typeface="+mn-lt"/>
                <a:ea typeface="+mn-ea"/>
                <a:cs typeface="+mn-cs"/>
              </a:rPr>
              <a:t>— Oh I see. Thank you very much for your assistance. Just one more thing. I heard that the city is going to start collecting yard waste soon. Can you please tell me about that?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1)d  2)b  3)c  </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Jordan, I can't get this new printer to work. Do you have a minute?</a:t>
            </a:r>
            <a:r>
              <a:rPr lang="en-US" dirty="0" smtClean="0"/>
              <a:t/>
            </a:r>
            <a:br>
              <a:rPr lang="en-US" dirty="0" smtClean="0"/>
            </a:br>
            <a:r>
              <a:rPr lang="en-US" sz="1200" b="0" i="0" kern="1200" dirty="0" smtClean="0">
                <a:solidFill>
                  <a:schemeClr val="tx1"/>
                </a:solidFill>
                <a:latin typeface="+mn-lt"/>
                <a:ea typeface="+mn-ea"/>
                <a:cs typeface="+mn-cs"/>
              </a:rPr>
              <a:t>— Sure, Mandy. What's the matter?</a:t>
            </a:r>
            <a:r>
              <a:rPr lang="en-US" dirty="0" smtClean="0"/>
              <a:t/>
            </a:r>
            <a:br>
              <a:rPr lang="en-US" dirty="0" smtClean="0"/>
            </a:br>
            <a:r>
              <a:rPr lang="en-US" sz="1200" b="0" i="0" kern="1200" dirty="0" smtClean="0">
                <a:solidFill>
                  <a:schemeClr val="tx1"/>
                </a:solidFill>
                <a:latin typeface="+mn-lt"/>
                <a:ea typeface="+mn-ea"/>
                <a:cs typeface="+mn-cs"/>
              </a:rPr>
              <a:t>— I pressed the print button on the computer, but nothing happens. I checked; and the printer's plugged in. Can you check it out?</a:t>
            </a:r>
            <a:r>
              <a:rPr lang="en-US" dirty="0" smtClean="0"/>
              <a:t/>
            </a:r>
            <a:br>
              <a:rPr lang="en-US" dirty="0" smtClean="0"/>
            </a:br>
            <a:r>
              <a:rPr lang="en-US" sz="1200" b="0" i="0" kern="1200" dirty="0" smtClean="0">
                <a:solidFill>
                  <a:schemeClr val="tx1"/>
                </a:solidFill>
                <a:latin typeface="+mn-lt"/>
                <a:ea typeface="+mn-ea"/>
                <a:cs typeface="+mn-cs"/>
              </a:rPr>
              <a:t>— Let me see. Oh, here's the problem. The driver for the printer hasn't been installed on your computer. You need to use the CD-ROM that came with the printer to install the driver. After you put the CD-ROM in, just follow the instructions on the screen.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4)c  5)b</a:t>
            </a:r>
            <a:r>
              <a:rPr lang="en-US" sz="1200" b="0" i="0" kern="1200" baseline="0" dirty="0" smtClean="0">
                <a:solidFill>
                  <a:schemeClr val="tx1"/>
                </a:solidFill>
                <a:latin typeface="+mn-lt"/>
                <a:ea typeface="+mn-ea"/>
                <a:cs typeface="+mn-cs"/>
              </a:rPr>
              <a:t>  6)b</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Company headquarters are downtown, near the train station. Do you know how to get there?</a:t>
            </a:r>
            <a:r>
              <a:rPr lang="en-US" dirty="0" smtClean="0"/>
              <a:t/>
            </a:r>
            <a:br>
              <a:rPr lang="en-US" dirty="0" smtClean="0"/>
            </a:br>
            <a:r>
              <a:rPr lang="en-US" sz="1200" b="0" i="0" kern="1200" dirty="0" smtClean="0">
                <a:solidFill>
                  <a:schemeClr val="tx1"/>
                </a:solidFill>
                <a:latin typeface="+mn-lt"/>
                <a:ea typeface="+mn-ea"/>
                <a:cs typeface="+mn-cs"/>
              </a:rPr>
              <a:t>— I think so. I take the freeway to the train station exit. Then I turn right onto Fourth Avenue, then left onto Bay Street. Is that right?</a:t>
            </a:r>
            <a:r>
              <a:rPr lang="en-US" dirty="0" smtClean="0"/>
              <a:t/>
            </a:r>
            <a:br>
              <a:rPr lang="en-US" dirty="0" smtClean="0"/>
            </a:br>
            <a:r>
              <a:rPr lang="en-US" sz="1200" b="0" i="0" kern="1200" dirty="0" smtClean="0">
                <a:solidFill>
                  <a:schemeClr val="tx1"/>
                </a:solidFill>
                <a:latin typeface="+mn-lt"/>
                <a:ea typeface="+mn-ea"/>
                <a:cs typeface="+mn-cs"/>
              </a:rPr>
              <a:t>— Yes. After turning left onto Bay Street, go two blocks, and you'll see our building on the right-hand side, between the dentist office and the hair salon.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7)d  8)b  9)b</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Have you heard from Mary lately? What's she up to these days?</a:t>
            </a:r>
            <a:r>
              <a:rPr lang="en-US" dirty="0" smtClean="0"/>
              <a:t/>
            </a:r>
            <a:br>
              <a:rPr lang="en-US" dirty="0" smtClean="0"/>
            </a:br>
            <a:r>
              <a:rPr lang="en-US" sz="1200" b="0" i="0" kern="1200" dirty="0" smtClean="0">
                <a:solidFill>
                  <a:schemeClr val="tx1"/>
                </a:solidFill>
                <a:latin typeface="+mn-lt"/>
                <a:ea typeface="+mn-ea"/>
                <a:cs typeface="+mn-cs"/>
              </a:rPr>
              <a:t>— I got an e-mail from her last week. After she left our firm, she switched careers. Now she's a teacher.</a:t>
            </a:r>
            <a:r>
              <a:rPr lang="en-US" dirty="0" smtClean="0"/>
              <a:t/>
            </a:r>
            <a:br>
              <a:rPr lang="en-US" dirty="0" smtClean="0"/>
            </a:br>
            <a:r>
              <a:rPr lang="en-US" sz="1200" b="0" i="0" kern="1200" dirty="0" smtClean="0">
                <a:solidFill>
                  <a:schemeClr val="tx1"/>
                </a:solidFill>
                <a:latin typeface="+mn-lt"/>
                <a:ea typeface="+mn-ea"/>
                <a:cs typeface="+mn-cs"/>
              </a:rPr>
              <a:t>— Really? Good for her. I bet she'll be great at it!</a:t>
            </a:r>
            <a:r>
              <a:rPr lang="en-US" dirty="0" smtClean="0"/>
              <a:t/>
            </a:r>
            <a:br>
              <a:rPr lang="en-US" dirty="0" smtClean="0"/>
            </a:br>
            <a:r>
              <a:rPr lang="en-US" sz="1200" b="0" i="0" kern="1200" dirty="0" smtClean="0">
                <a:solidFill>
                  <a:schemeClr val="tx1"/>
                </a:solidFill>
                <a:latin typeface="+mn-lt"/>
                <a:ea typeface="+mn-ea"/>
                <a:cs typeface="+mn-cs"/>
              </a:rPr>
              <a:t>— Yeah, she always was good with kids.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10)c  11)b  12)a</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Crusty Catering. How may I help you today?</a:t>
            </a:r>
            <a:r>
              <a:rPr lang="en-US" dirty="0" smtClean="0"/>
              <a:t/>
            </a:r>
            <a:br>
              <a:rPr lang="en-US" dirty="0" smtClean="0"/>
            </a:br>
            <a:r>
              <a:rPr lang="en-US" sz="1200" b="0" i="0" kern="1200" dirty="0" smtClean="0">
                <a:solidFill>
                  <a:schemeClr val="tx1"/>
                </a:solidFill>
                <a:latin typeface="+mn-lt"/>
                <a:ea typeface="+mn-ea"/>
                <a:cs typeface="+mn-cs"/>
              </a:rPr>
              <a:t>— Yes, I'm with the Colbert Corporation. We're having a company party next Friday, and I need to arrange for all the food and drinks.</a:t>
            </a:r>
            <a:r>
              <a:rPr lang="en-US" dirty="0" smtClean="0"/>
              <a:t/>
            </a:r>
            <a:br>
              <a:rPr lang="en-US" dirty="0" smtClean="0"/>
            </a:br>
            <a:r>
              <a:rPr lang="en-US" sz="1200" b="0" i="0" kern="1200" dirty="0" smtClean="0">
                <a:solidFill>
                  <a:schemeClr val="tx1"/>
                </a:solidFill>
                <a:latin typeface="+mn-lt"/>
                <a:ea typeface="+mn-ea"/>
                <a:cs typeface="+mn-cs"/>
              </a:rPr>
              <a:t>— OK. How many people do you expect to entertain? And will it be an indoor or outdoor affair?</a:t>
            </a:r>
            <a:r>
              <a:rPr lang="en-US" dirty="0" smtClean="0"/>
              <a:t/>
            </a:r>
            <a:br>
              <a:rPr lang="en-US" dirty="0" smtClean="0"/>
            </a:br>
            <a:r>
              <a:rPr lang="en-US" sz="1200" b="0" i="0" kern="1200" dirty="0" smtClean="0">
                <a:solidFill>
                  <a:schemeClr val="tx1"/>
                </a:solidFill>
                <a:latin typeface="+mn-lt"/>
                <a:ea typeface="+mn-ea"/>
                <a:cs typeface="+mn-cs"/>
              </a:rPr>
              <a:t>— About 100 employees will be there. And we'll hold it indoors in one of our large conference rooms.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  14)d  15)b</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Cindy. How are you doing with your new business?</a:t>
            </a:r>
            <a:r>
              <a:rPr lang="en-US" dirty="0" smtClean="0"/>
              <a:t/>
            </a:r>
            <a:br>
              <a:rPr lang="en-US" dirty="0" smtClean="0"/>
            </a:br>
            <a:r>
              <a:rPr lang="en-US" sz="1200" b="0" i="0" kern="1200" dirty="0" smtClean="0">
                <a:solidFill>
                  <a:schemeClr val="tx1"/>
                </a:solidFill>
                <a:latin typeface="+mn-lt"/>
                <a:ea typeface="+mn-ea"/>
                <a:cs typeface="+mn-cs"/>
              </a:rPr>
              <a:t>— Hey, Greg. It's going well. I signed up two new clients last week, and now I have five total.</a:t>
            </a:r>
            <a:r>
              <a:rPr lang="en-US" dirty="0" smtClean="0"/>
              <a:t/>
            </a:r>
            <a:br>
              <a:rPr lang="en-US" dirty="0" smtClean="0"/>
            </a:br>
            <a:r>
              <a:rPr lang="en-US" sz="1200" b="0" i="0" kern="1200" dirty="0" smtClean="0">
                <a:solidFill>
                  <a:schemeClr val="tx1"/>
                </a:solidFill>
                <a:latin typeface="+mn-lt"/>
                <a:ea typeface="+mn-ea"/>
                <a:cs typeface="+mn-cs"/>
              </a:rPr>
              <a:t>— Wow, five already. That's great! How do you like being self-employed?</a:t>
            </a:r>
            <a:r>
              <a:rPr lang="en-US" dirty="0" smtClean="0"/>
              <a:t/>
            </a:r>
            <a:br>
              <a:rPr lang="en-US" dirty="0" smtClean="0"/>
            </a:br>
            <a:r>
              <a:rPr lang="en-US" sz="1200" b="0" i="0" kern="1200" dirty="0" smtClean="0">
                <a:solidFill>
                  <a:schemeClr val="tx1"/>
                </a:solidFill>
                <a:latin typeface="+mn-lt"/>
                <a:ea typeface="+mn-ea"/>
                <a:cs typeface="+mn-cs"/>
              </a:rPr>
              <a:t>— Oh it's wonderful. I can work from home, and even from the coffee shop. And I can set my own hours. I did a conference call last week while I was wearing my night gown and bathrobe.</a:t>
            </a:r>
            <a:r>
              <a:rPr lang="en-US" dirty="0" smtClean="0"/>
              <a:t/>
            </a:r>
            <a:br>
              <a:rPr lang="en-US" dirty="0" smtClean="0"/>
            </a:br>
            <a:endParaRPr lang="en-US" dirty="0" smtClean="0"/>
          </a:p>
          <a:p>
            <a:r>
              <a:rPr lang="en-US" dirty="0" smtClean="0"/>
              <a:t>Answers  -- 16)c  17)d  18)a</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XYZ Accounting? Could I speak to Craig Robinson please?</a:t>
            </a:r>
            <a:r>
              <a:rPr lang="en-US" dirty="0" smtClean="0"/>
              <a:t/>
            </a:r>
            <a:br>
              <a:rPr lang="en-US" dirty="0" smtClean="0"/>
            </a:br>
            <a:r>
              <a:rPr lang="en-US" sz="1200" b="0" i="0" kern="1200" dirty="0" smtClean="0">
                <a:solidFill>
                  <a:schemeClr val="tx1"/>
                </a:solidFill>
                <a:latin typeface="+mn-lt"/>
                <a:ea typeface="+mn-ea"/>
                <a:cs typeface="+mn-cs"/>
              </a:rPr>
              <a:t>— Mr. Robinson's in a meeting right now. Can I put you through to his voice mail?</a:t>
            </a:r>
            <a:r>
              <a:rPr lang="en-US" dirty="0" smtClean="0"/>
              <a:t/>
            </a:r>
            <a:br>
              <a:rPr lang="en-US" dirty="0" smtClean="0"/>
            </a:br>
            <a:r>
              <a:rPr lang="en-US" sz="1200" b="0" i="0" kern="1200" dirty="0" smtClean="0">
                <a:solidFill>
                  <a:schemeClr val="tx1"/>
                </a:solidFill>
                <a:latin typeface="+mn-lt"/>
                <a:ea typeface="+mn-ea"/>
                <a:cs typeface="+mn-cs"/>
              </a:rPr>
              <a:t>— No thanks. I'll try back later. I just have a couple of quick questions about deductions for my tax return.</a:t>
            </a:r>
            <a:r>
              <a:rPr lang="en-US" dirty="0" smtClean="0"/>
              <a:t/>
            </a:r>
            <a:br>
              <a:rPr lang="en-US" dirty="0" smtClean="0"/>
            </a:br>
            <a:r>
              <a:rPr lang="en-US" sz="1200" b="0" i="0" kern="1200" dirty="0" smtClean="0">
                <a:solidFill>
                  <a:schemeClr val="tx1"/>
                </a:solidFill>
                <a:latin typeface="+mn-lt"/>
                <a:ea typeface="+mn-ea"/>
                <a:cs typeface="+mn-cs"/>
              </a:rPr>
              <a:t>— Oh, maybe another accountant could help you. I think Gina Bowers could answer your questions. Yes, she's in. Hold on a second; I'll transfer you.</a:t>
            </a:r>
            <a:r>
              <a:rPr lang="en-US" dirty="0" smtClean="0"/>
              <a:t/>
            </a:r>
            <a:br>
              <a:rPr lang="en-US" dirty="0" smtClean="0"/>
            </a:br>
            <a:endParaRPr lang="en-US" dirty="0" smtClean="0"/>
          </a:p>
          <a:p>
            <a:r>
              <a:rPr lang="en-US" dirty="0" smtClean="0"/>
              <a:t>Answers  -- 19)b  20) a  21)d </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I'm afraid I'm a bit lost. I'm looking for the library.</a:t>
            </a:r>
            <a:r>
              <a:rPr lang="en-US" dirty="0" smtClean="0"/>
              <a:t/>
            </a:r>
            <a:br>
              <a:rPr lang="en-US" dirty="0" smtClean="0"/>
            </a:br>
            <a:r>
              <a:rPr lang="en-US" sz="1200" b="0" i="0" kern="1200" dirty="0" smtClean="0">
                <a:solidFill>
                  <a:schemeClr val="tx1"/>
                </a:solidFill>
                <a:latin typeface="+mn-lt"/>
                <a:ea typeface="+mn-ea"/>
                <a:cs typeface="+mn-cs"/>
              </a:rPr>
              <a:t>— The library? Let's see. The best way to get there is to go back to this street in front of the store and turn left. Go two intersections, then take a right onto 72nd Street.</a:t>
            </a:r>
            <a:r>
              <a:rPr lang="en-US" dirty="0" smtClean="0"/>
              <a:t/>
            </a:r>
            <a:br>
              <a:rPr lang="en-US" dirty="0" smtClean="0"/>
            </a:br>
            <a:r>
              <a:rPr lang="en-US" sz="1200" b="0" i="0" kern="1200" dirty="0" smtClean="0">
                <a:solidFill>
                  <a:schemeClr val="tx1"/>
                </a:solidFill>
                <a:latin typeface="+mn-lt"/>
                <a:ea typeface="+mn-ea"/>
                <a:cs typeface="+mn-cs"/>
              </a:rPr>
              <a:t>— A right at 72nd?</a:t>
            </a:r>
            <a:r>
              <a:rPr lang="en-US" dirty="0" smtClean="0"/>
              <a:t/>
            </a:r>
            <a:br>
              <a:rPr lang="en-US" dirty="0" smtClean="0"/>
            </a:br>
            <a:r>
              <a:rPr lang="en-US" sz="1200" b="0" i="0" kern="1200" dirty="0" smtClean="0">
                <a:solidFill>
                  <a:schemeClr val="tx1"/>
                </a:solidFill>
                <a:latin typeface="+mn-lt"/>
                <a:ea typeface="+mn-ea"/>
                <a:cs typeface="+mn-cs"/>
              </a:rPr>
              <a:t>— Yes. The next stoplight will be Williams street. Turn left, and you'll see the library a half block down on the left-hand side.</a:t>
            </a:r>
            <a:r>
              <a:rPr lang="en-US" dirty="0" smtClean="0"/>
              <a:t/>
            </a:r>
            <a:br>
              <a:rPr lang="en-US" dirty="0" smtClean="0"/>
            </a:br>
            <a:endParaRPr lang="en-US" dirty="0" smtClean="0"/>
          </a:p>
          <a:p>
            <a:r>
              <a:rPr lang="en-US" dirty="0" smtClean="0"/>
              <a:t>Answers – 22)c  23)c  24)b</a:t>
            </a:r>
            <a:endParaRPr lang="en-US" dirty="0"/>
          </a:p>
        </p:txBody>
      </p:sp>
      <p:sp>
        <p:nvSpPr>
          <p:cNvPr id="4" name="Slide Number Placeholder 3"/>
          <p:cNvSpPr>
            <a:spLocks noGrp="1"/>
          </p:cNvSpPr>
          <p:nvPr>
            <p:ph type="sldNum" sz="quarter" idx="10"/>
          </p:nvPr>
        </p:nvSpPr>
        <p:spPr/>
        <p:txBody>
          <a:bodyPr/>
          <a:lstStyle/>
          <a:p>
            <a:fld id="{A2FDB634-5EB5-4E5D-8F86-C38C8479C35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425250" cy="369332"/>
          </a:xfrm>
          <a:prstGeom prst="rect">
            <a:avLst/>
          </a:prstGeom>
          <a:noFill/>
        </p:spPr>
        <p:txBody>
          <a:bodyPr wrap="none" rtlCol="0">
            <a:spAutoFit/>
          </a:bodyPr>
          <a:lstStyle/>
          <a:p>
            <a:r>
              <a:rPr lang="en-US" b="1" dirty="0" smtClean="0">
                <a:solidFill>
                  <a:schemeClr val="bg1"/>
                </a:solidFill>
              </a:rPr>
              <a:t>TOEIC Short Conversations Exercise 2</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2 </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22) What problem does the man have?</a:t>
            </a:r>
          </a:p>
          <a:p>
            <a:pPr>
              <a:buNone/>
            </a:pPr>
            <a:r>
              <a:rPr lang="en-US" dirty="0" smtClean="0"/>
              <a:t>  A. He is injured</a:t>
            </a:r>
          </a:p>
          <a:p>
            <a:pPr>
              <a:buNone/>
            </a:pPr>
            <a:r>
              <a:rPr lang="en-US" dirty="0" smtClean="0"/>
              <a:t>  B. He lost his keys</a:t>
            </a:r>
          </a:p>
          <a:p>
            <a:pPr>
              <a:buNone/>
            </a:pPr>
            <a:r>
              <a:rPr lang="en-US" dirty="0" smtClean="0"/>
              <a:t>  C. He needs directions</a:t>
            </a:r>
          </a:p>
          <a:p>
            <a:pPr>
              <a:buNone/>
            </a:pPr>
            <a:r>
              <a:rPr lang="en-US" dirty="0" smtClean="0"/>
              <a:t>  D. He is broke</a:t>
            </a:r>
          </a:p>
          <a:p>
            <a:pPr>
              <a:buNone/>
            </a:pPr>
            <a:endParaRPr lang="en-US" b="1" dirty="0" smtClean="0"/>
          </a:p>
          <a:p>
            <a:pPr>
              <a:buNone/>
            </a:pPr>
            <a:r>
              <a:rPr lang="en-US" b="1" dirty="0" smtClean="0"/>
              <a:t>23) Where does the man want to go?</a:t>
            </a:r>
          </a:p>
          <a:p>
            <a:pPr>
              <a:buNone/>
            </a:pPr>
            <a:r>
              <a:rPr lang="en-US" dirty="0" smtClean="0"/>
              <a:t>  A. To the museum</a:t>
            </a:r>
          </a:p>
          <a:p>
            <a:pPr>
              <a:buNone/>
            </a:pPr>
            <a:r>
              <a:rPr lang="en-US" dirty="0" smtClean="0"/>
              <a:t>  B. To 72nd Street</a:t>
            </a:r>
          </a:p>
          <a:p>
            <a:pPr>
              <a:buNone/>
            </a:pPr>
            <a:r>
              <a:rPr lang="en-US" dirty="0" smtClean="0"/>
              <a:t>  C. To the library</a:t>
            </a:r>
          </a:p>
          <a:p>
            <a:pPr>
              <a:buNone/>
            </a:pPr>
            <a:r>
              <a:rPr lang="en-US" dirty="0" smtClean="0"/>
              <a:t>  D. To the store</a:t>
            </a:r>
          </a:p>
          <a:p>
            <a:pPr>
              <a:buNone/>
            </a:pPr>
            <a:endParaRPr lang="en-US" dirty="0" smtClean="0"/>
          </a:p>
          <a:p>
            <a:pPr>
              <a:buNone/>
            </a:pPr>
            <a:r>
              <a:rPr lang="en-US" b="1" dirty="0" smtClean="0"/>
              <a:t>24) What should the man do at 72nd Street?</a:t>
            </a:r>
          </a:p>
          <a:p>
            <a:pPr>
              <a:buNone/>
            </a:pPr>
            <a:r>
              <a:rPr lang="en-US" dirty="0" smtClean="0"/>
              <a:t>  A. Park his car</a:t>
            </a:r>
          </a:p>
          <a:p>
            <a:pPr>
              <a:buNone/>
            </a:pPr>
            <a:r>
              <a:rPr lang="en-US" dirty="0" smtClean="0"/>
              <a:t>  B. Turn right</a:t>
            </a:r>
          </a:p>
          <a:p>
            <a:pPr>
              <a:buNone/>
            </a:pPr>
            <a:r>
              <a:rPr lang="en-US" dirty="0" smtClean="0"/>
              <a:t>  C. Go straight</a:t>
            </a:r>
          </a:p>
          <a:p>
            <a:pPr>
              <a:buNone/>
            </a:pPr>
            <a:r>
              <a:rPr lang="en-US" dirty="0" smtClean="0"/>
              <a:t>  D. Turn left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marL="342900" indent="-342900">
              <a:buNone/>
            </a:pPr>
            <a:r>
              <a:rPr lang="en-US" b="1" dirty="0" smtClean="0"/>
              <a:t>1) What is the main topic of the conversation?</a:t>
            </a:r>
          </a:p>
          <a:p>
            <a:pPr marL="342900" indent="-342900">
              <a:buNone/>
            </a:pPr>
            <a:r>
              <a:rPr lang="en-US" b="1" dirty="0" smtClean="0"/>
              <a:t> </a:t>
            </a:r>
            <a:r>
              <a:rPr lang="en-US" dirty="0" smtClean="0"/>
              <a:t> A. Yard waste collection</a:t>
            </a:r>
          </a:p>
          <a:p>
            <a:pPr marL="342900" indent="-342900">
              <a:buNone/>
            </a:pPr>
            <a:r>
              <a:rPr lang="en-US" dirty="0" smtClean="0"/>
              <a:t>  B. Garbage collection times</a:t>
            </a:r>
          </a:p>
          <a:p>
            <a:pPr marL="342900" indent="-342900">
              <a:buNone/>
            </a:pPr>
            <a:r>
              <a:rPr lang="en-US" dirty="0" smtClean="0"/>
              <a:t>  C. Recyclable materials</a:t>
            </a:r>
          </a:p>
          <a:p>
            <a:pPr marL="342900" indent="-342900">
              <a:buNone/>
            </a:pPr>
            <a:r>
              <a:rPr lang="en-US" dirty="0" smtClean="0"/>
              <a:t>  D. Collection procedures</a:t>
            </a:r>
            <a:br>
              <a:rPr lang="en-US" dirty="0" smtClean="0"/>
            </a:br>
            <a:endParaRPr lang="en-US" dirty="0" smtClean="0"/>
          </a:p>
          <a:p>
            <a:pPr>
              <a:buNone/>
            </a:pPr>
            <a:r>
              <a:rPr lang="en-US" b="1" dirty="0" smtClean="0"/>
              <a:t>2) When is garbage collected?</a:t>
            </a:r>
          </a:p>
          <a:p>
            <a:pPr>
              <a:buNone/>
            </a:pPr>
            <a:r>
              <a:rPr lang="en-US" b="1" dirty="0" smtClean="0"/>
              <a:t>  </a:t>
            </a:r>
            <a:r>
              <a:rPr lang="en-US" dirty="0" smtClean="0"/>
              <a:t>A. Wednesdays</a:t>
            </a:r>
          </a:p>
          <a:p>
            <a:pPr>
              <a:buNone/>
            </a:pPr>
            <a:r>
              <a:rPr lang="en-US" dirty="0" smtClean="0"/>
              <a:t>  B. Thursdays</a:t>
            </a:r>
          </a:p>
          <a:p>
            <a:pPr>
              <a:buNone/>
            </a:pPr>
            <a:r>
              <a:rPr lang="en-US" dirty="0" smtClean="0"/>
              <a:t>  C. Saturdays</a:t>
            </a:r>
          </a:p>
          <a:p>
            <a:pPr>
              <a:buNone/>
            </a:pPr>
            <a:r>
              <a:rPr lang="en-US" dirty="0" smtClean="0"/>
              <a:t>  D. Mondays</a:t>
            </a:r>
            <a:br>
              <a:rPr lang="en-US" dirty="0" smtClean="0"/>
            </a:br>
            <a:endParaRPr lang="en-US" dirty="0" smtClean="0"/>
          </a:p>
          <a:p>
            <a:pPr>
              <a:buNone/>
            </a:pPr>
            <a:r>
              <a:rPr lang="en-US" b="1" dirty="0" smtClean="0"/>
              <a:t>3) What will the woman probably do next?</a:t>
            </a:r>
          </a:p>
          <a:p>
            <a:pPr>
              <a:buNone/>
            </a:pPr>
            <a:r>
              <a:rPr lang="en-US" b="1" dirty="0" smtClean="0"/>
              <a:t>  </a:t>
            </a:r>
            <a:r>
              <a:rPr lang="en-US" dirty="0" smtClean="0"/>
              <a:t>A. Say goodbye and hang up</a:t>
            </a:r>
          </a:p>
          <a:p>
            <a:pPr>
              <a:buNone/>
            </a:pPr>
            <a:r>
              <a:rPr lang="en-US" dirty="0" smtClean="0"/>
              <a:t>  B. Refer the man to her supervisor</a:t>
            </a:r>
          </a:p>
          <a:p>
            <a:pPr>
              <a:buNone/>
            </a:pPr>
            <a:r>
              <a:rPr lang="en-US" dirty="0" smtClean="0"/>
              <a:t>  C. Explain about a new service</a:t>
            </a:r>
          </a:p>
          <a:p>
            <a:pPr>
              <a:buNone/>
            </a:pPr>
            <a:r>
              <a:rPr lang="en-US" dirty="0" smtClean="0"/>
              <a:t>  D. Answer another phone call</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What problem does the woman have?</a:t>
            </a:r>
          </a:p>
          <a:p>
            <a:pPr>
              <a:buNone/>
            </a:pPr>
            <a:r>
              <a:rPr lang="en-US" b="1" dirty="0" smtClean="0"/>
              <a:t>  </a:t>
            </a:r>
            <a:r>
              <a:rPr lang="en-US" dirty="0" smtClean="0"/>
              <a:t>A.</a:t>
            </a:r>
            <a:r>
              <a:rPr lang="en-US" b="1" dirty="0" smtClean="0"/>
              <a:t> </a:t>
            </a:r>
            <a:r>
              <a:rPr lang="en-US" dirty="0" smtClean="0"/>
              <a:t>Her printer is too old</a:t>
            </a:r>
          </a:p>
          <a:p>
            <a:pPr>
              <a:buNone/>
            </a:pPr>
            <a:r>
              <a:rPr lang="en-US" dirty="0" smtClean="0"/>
              <a:t>  B. Her printer is unplugged</a:t>
            </a:r>
          </a:p>
          <a:p>
            <a:pPr>
              <a:buNone/>
            </a:pPr>
            <a:r>
              <a:rPr lang="en-US" dirty="0" smtClean="0"/>
              <a:t>  C. Her printer won't print</a:t>
            </a:r>
          </a:p>
          <a:p>
            <a:pPr>
              <a:buNone/>
            </a:pPr>
            <a:r>
              <a:rPr lang="en-US" dirty="0" smtClean="0"/>
              <a:t>  D. Her printer is not installed.  </a:t>
            </a:r>
            <a:br>
              <a:rPr lang="en-US" dirty="0" smtClean="0"/>
            </a:br>
            <a:endParaRPr lang="en-US" dirty="0" smtClean="0"/>
          </a:p>
          <a:p>
            <a:pPr>
              <a:buNone/>
            </a:pPr>
            <a:r>
              <a:rPr lang="en-US" b="1" dirty="0" smtClean="0"/>
              <a:t>5) What does the woman want the man to do?</a:t>
            </a:r>
          </a:p>
          <a:p>
            <a:pPr>
              <a:buNone/>
            </a:pPr>
            <a:r>
              <a:rPr lang="en-US" b="1" dirty="0" smtClean="0"/>
              <a:t>  </a:t>
            </a:r>
            <a:r>
              <a:rPr lang="en-US" dirty="0" smtClean="0"/>
              <a:t>A</a:t>
            </a:r>
            <a:r>
              <a:rPr lang="en-US" b="1" dirty="0" smtClean="0"/>
              <a:t>. </a:t>
            </a:r>
            <a:r>
              <a:rPr lang="en-US" dirty="0" smtClean="0"/>
              <a:t>Buy a new printer</a:t>
            </a:r>
          </a:p>
          <a:p>
            <a:pPr>
              <a:buNone/>
            </a:pPr>
            <a:r>
              <a:rPr lang="en-US" dirty="0" smtClean="0"/>
              <a:t>  B. Examine the printer</a:t>
            </a:r>
          </a:p>
          <a:p>
            <a:pPr>
              <a:buNone/>
            </a:pPr>
            <a:r>
              <a:rPr lang="en-US" dirty="0" smtClean="0"/>
              <a:t>  C. Turn on the computer</a:t>
            </a:r>
          </a:p>
          <a:p>
            <a:pPr>
              <a:buNone/>
            </a:pPr>
            <a:r>
              <a:rPr lang="en-US" dirty="0" smtClean="0"/>
              <a:t>  D. Get a CD-ROM</a:t>
            </a:r>
            <a:br>
              <a:rPr lang="en-US" dirty="0" smtClean="0"/>
            </a:br>
            <a:endParaRPr lang="en-US" dirty="0" smtClean="0"/>
          </a:p>
          <a:p>
            <a:pPr>
              <a:buNone/>
            </a:pPr>
            <a:r>
              <a:rPr lang="en-US" b="1" dirty="0" smtClean="0"/>
              <a:t>6) What does the man tell the woman?</a:t>
            </a:r>
          </a:p>
          <a:p>
            <a:pPr>
              <a:buNone/>
            </a:pPr>
            <a:r>
              <a:rPr lang="en-US" b="1" dirty="0" smtClean="0"/>
              <a:t>  </a:t>
            </a:r>
            <a:r>
              <a:rPr lang="en-US" dirty="0" smtClean="0"/>
              <a:t>A. To plug in the printer</a:t>
            </a:r>
          </a:p>
          <a:p>
            <a:pPr>
              <a:buNone/>
            </a:pPr>
            <a:r>
              <a:rPr lang="en-US" dirty="0" smtClean="0"/>
              <a:t>  B. To use software</a:t>
            </a:r>
          </a:p>
          <a:p>
            <a:pPr>
              <a:buNone/>
            </a:pPr>
            <a:r>
              <a:rPr lang="en-US" dirty="0" smtClean="0"/>
              <a:t>  C. To check the hard drive</a:t>
            </a:r>
          </a:p>
          <a:p>
            <a:pPr>
              <a:buNone/>
            </a:pPr>
            <a:r>
              <a:rPr lang="en-US" dirty="0" smtClean="0"/>
              <a:t>  D. To listen to a CD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7) Where is the woman going?</a:t>
            </a:r>
          </a:p>
          <a:p>
            <a:pPr>
              <a:buNone/>
            </a:pPr>
            <a:r>
              <a:rPr lang="en-US" dirty="0" smtClean="0"/>
              <a:t>  A. To the train station</a:t>
            </a:r>
          </a:p>
          <a:p>
            <a:pPr>
              <a:buNone/>
            </a:pPr>
            <a:r>
              <a:rPr lang="en-US" dirty="0" smtClean="0"/>
              <a:t>  B. To the dentist office</a:t>
            </a:r>
          </a:p>
          <a:p>
            <a:pPr>
              <a:buNone/>
            </a:pPr>
            <a:r>
              <a:rPr lang="en-US" dirty="0" smtClean="0"/>
              <a:t>  C. To the hair salon</a:t>
            </a:r>
          </a:p>
          <a:p>
            <a:pPr>
              <a:buNone/>
            </a:pPr>
            <a:r>
              <a:rPr lang="en-US" dirty="0" smtClean="0"/>
              <a:t>  D. To an office building.</a:t>
            </a:r>
          </a:p>
          <a:p>
            <a:pPr>
              <a:buNone/>
            </a:pPr>
            <a:endParaRPr lang="en-US" b="1" dirty="0" smtClean="0"/>
          </a:p>
          <a:p>
            <a:pPr>
              <a:buNone/>
            </a:pPr>
            <a:r>
              <a:rPr lang="en-US" b="1" dirty="0" smtClean="0"/>
              <a:t>8) What should the woman do at Bay Street?</a:t>
            </a:r>
          </a:p>
          <a:p>
            <a:pPr>
              <a:buNone/>
            </a:pPr>
            <a:r>
              <a:rPr lang="en-US" dirty="0" smtClean="0"/>
              <a:t>  A. Exit the freeway</a:t>
            </a:r>
          </a:p>
          <a:p>
            <a:pPr>
              <a:buNone/>
            </a:pPr>
            <a:r>
              <a:rPr lang="en-US" dirty="0" smtClean="0"/>
              <a:t>  B. Turn left</a:t>
            </a:r>
          </a:p>
          <a:p>
            <a:pPr>
              <a:buNone/>
            </a:pPr>
            <a:r>
              <a:rPr lang="en-US" dirty="0" smtClean="0"/>
              <a:t>  C. Turn right</a:t>
            </a:r>
          </a:p>
          <a:p>
            <a:pPr>
              <a:buNone/>
            </a:pPr>
            <a:r>
              <a:rPr lang="en-US" dirty="0" smtClean="0"/>
              <a:t>  D. Park the car</a:t>
            </a:r>
            <a:br>
              <a:rPr lang="en-US" dirty="0" smtClean="0"/>
            </a:br>
            <a:endParaRPr lang="en-US" dirty="0" smtClean="0"/>
          </a:p>
          <a:p>
            <a:pPr>
              <a:buNone/>
            </a:pPr>
            <a:r>
              <a:rPr lang="en-US" b="1" dirty="0" smtClean="0"/>
              <a:t>9) What does the man say about the headquarters building?</a:t>
            </a:r>
          </a:p>
          <a:p>
            <a:pPr>
              <a:buNone/>
            </a:pPr>
            <a:r>
              <a:rPr lang="en-US" dirty="0" smtClean="0"/>
              <a:t>  A. It's next to the train station</a:t>
            </a:r>
          </a:p>
          <a:p>
            <a:pPr>
              <a:buNone/>
            </a:pPr>
            <a:r>
              <a:rPr lang="en-US" dirty="0" smtClean="0"/>
              <a:t>  B. It's between the hair salon and dentist office</a:t>
            </a:r>
          </a:p>
          <a:p>
            <a:pPr>
              <a:buNone/>
            </a:pPr>
            <a:r>
              <a:rPr lang="en-US" dirty="0" smtClean="0"/>
              <a:t>  C. It's located on Fourth Avenue</a:t>
            </a:r>
          </a:p>
          <a:p>
            <a:pPr>
              <a:buNone/>
            </a:pPr>
            <a:r>
              <a:rPr lang="en-US" dirty="0" smtClean="0"/>
              <a:t>  D. It's on the left-hand side of the road</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10) Who are the speakers talking about?</a:t>
            </a:r>
          </a:p>
          <a:p>
            <a:pPr>
              <a:buNone/>
            </a:pPr>
            <a:r>
              <a:rPr lang="en-US" dirty="0" smtClean="0"/>
              <a:t>  A. One of their children</a:t>
            </a:r>
          </a:p>
          <a:p>
            <a:pPr>
              <a:buNone/>
            </a:pPr>
            <a:r>
              <a:rPr lang="en-US" dirty="0" smtClean="0"/>
              <a:t>  B. Their next-door neighbor</a:t>
            </a:r>
          </a:p>
          <a:p>
            <a:pPr>
              <a:buNone/>
            </a:pPr>
            <a:r>
              <a:rPr lang="en-US" dirty="0" smtClean="0"/>
              <a:t>  C. A former colleague</a:t>
            </a:r>
          </a:p>
          <a:p>
            <a:pPr>
              <a:buNone/>
            </a:pPr>
            <a:r>
              <a:rPr lang="en-US" dirty="0" smtClean="0"/>
              <a:t>  D. A business client  </a:t>
            </a:r>
          </a:p>
          <a:p>
            <a:pPr>
              <a:buNone/>
            </a:pPr>
            <a:endParaRPr lang="en-US" dirty="0" smtClean="0"/>
          </a:p>
          <a:p>
            <a:pPr>
              <a:buNone/>
            </a:pPr>
            <a:r>
              <a:rPr lang="en-US" b="1" dirty="0" smtClean="0"/>
              <a:t>11) What is Mary's new profession?</a:t>
            </a:r>
          </a:p>
          <a:p>
            <a:pPr>
              <a:buNone/>
            </a:pPr>
            <a:r>
              <a:rPr lang="en-US" dirty="0" smtClean="0"/>
              <a:t>  A. Accountant</a:t>
            </a:r>
          </a:p>
          <a:p>
            <a:pPr>
              <a:buNone/>
            </a:pPr>
            <a:r>
              <a:rPr lang="en-US" dirty="0" smtClean="0"/>
              <a:t>  B. Teacher</a:t>
            </a:r>
          </a:p>
          <a:p>
            <a:pPr>
              <a:buNone/>
            </a:pPr>
            <a:r>
              <a:rPr lang="en-US" dirty="0" smtClean="0"/>
              <a:t>  C. Lawyer</a:t>
            </a:r>
          </a:p>
          <a:p>
            <a:pPr>
              <a:buNone/>
            </a:pPr>
            <a:r>
              <a:rPr lang="en-US" dirty="0" smtClean="0"/>
              <a:t>  D. Engineer  </a:t>
            </a:r>
            <a:br>
              <a:rPr lang="en-US" dirty="0" smtClean="0"/>
            </a:br>
            <a:endParaRPr lang="en-US" dirty="0" smtClean="0"/>
          </a:p>
          <a:p>
            <a:pPr>
              <a:buNone/>
            </a:pPr>
            <a:r>
              <a:rPr lang="en-US" b="1" dirty="0" smtClean="0"/>
              <a:t>12) What does the man say about Mary?</a:t>
            </a:r>
          </a:p>
          <a:p>
            <a:pPr>
              <a:buNone/>
            </a:pPr>
            <a:r>
              <a:rPr lang="en-US" dirty="0" smtClean="0"/>
              <a:t>  A. She will succeed in her new career</a:t>
            </a:r>
          </a:p>
          <a:p>
            <a:pPr>
              <a:buNone/>
            </a:pPr>
            <a:r>
              <a:rPr lang="en-US" dirty="0" smtClean="0"/>
              <a:t>  B. She is very good with children</a:t>
            </a:r>
          </a:p>
          <a:p>
            <a:pPr>
              <a:buNone/>
            </a:pPr>
            <a:r>
              <a:rPr lang="en-US" dirty="0" smtClean="0"/>
              <a:t>  C. She has always been a hard worker</a:t>
            </a:r>
          </a:p>
          <a:p>
            <a:pPr>
              <a:buNone/>
            </a:pPr>
            <a:r>
              <a:rPr lang="en-US" dirty="0" smtClean="0"/>
              <a:t>  D. She did not make a good decision.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13) What does the man plan to do?</a:t>
            </a:r>
          </a:p>
          <a:p>
            <a:pPr>
              <a:buNone/>
            </a:pPr>
            <a:r>
              <a:rPr lang="en-US" dirty="0" smtClean="0"/>
              <a:t>  A. Have a party</a:t>
            </a:r>
          </a:p>
          <a:p>
            <a:pPr>
              <a:buNone/>
            </a:pPr>
            <a:r>
              <a:rPr lang="en-US" dirty="0" smtClean="0"/>
              <a:t>  B. Buy office supplies</a:t>
            </a:r>
          </a:p>
          <a:p>
            <a:pPr>
              <a:buNone/>
            </a:pPr>
            <a:r>
              <a:rPr lang="en-US" dirty="0" smtClean="0"/>
              <a:t>  C. Take a vacation</a:t>
            </a:r>
          </a:p>
          <a:p>
            <a:pPr>
              <a:buNone/>
            </a:pPr>
            <a:r>
              <a:rPr lang="en-US" dirty="0" smtClean="0"/>
              <a:t>  D. Ask the woman out</a:t>
            </a:r>
          </a:p>
          <a:p>
            <a:pPr>
              <a:buNone/>
            </a:pPr>
            <a:endParaRPr lang="en-US" b="1" dirty="0" smtClean="0"/>
          </a:p>
          <a:p>
            <a:pPr>
              <a:buNone/>
            </a:pPr>
            <a:r>
              <a:rPr lang="en-US" b="1" dirty="0" smtClean="0"/>
              <a:t>14) Why does the man call the woman?</a:t>
            </a:r>
          </a:p>
          <a:p>
            <a:pPr>
              <a:buNone/>
            </a:pPr>
            <a:r>
              <a:rPr lang="en-US" dirty="0" smtClean="0"/>
              <a:t>  A. To inquire about prices</a:t>
            </a:r>
          </a:p>
          <a:p>
            <a:pPr>
              <a:buNone/>
            </a:pPr>
            <a:r>
              <a:rPr lang="en-US" dirty="0" smtClean="0"/>
              <a:t>  B. To sell her food</a:t>
            </a:r>
          </a:p>
          <a:p>
            <a:pPr>
              <a:buNone/>
            </a:pPr>
            <a:r>
              <a:rPr lang="en-US" dirty="0" smtClean="0"/>
              <a:t>  C. To invite her to a party</a:t>
            </a:r>
          </a:p>
          <a:p>
            <a:pPr>
              <a:buNone/>
            </a:pPr>
            <a:r>
              <a:rPr lang="en-US" dirty="0" smtClean="0"/>
              <a:t>  D. To order food and drinks</a:t>
            </a:r>
          </a:p>
          <a:p>
            <a:pPr>
              <a:buNone/>
            </a:pPr>
            <a:endParaRPr lang="en-US" dirty="0" smtClean="0"/>
          </a:p>
          <a:p>
            <a:pPr>
              <a:buNone/>
            </a:pPr>
            <a:r>
              <a:rPr lang="en-US" b="1" dirty="0" smtClean="0"/>
              <a:t>15) Where will the party be held?</a:t>
            </a:r>
          </a:p>
          <a:p>
            <a:pPr>
              <a:buNone/>
            </a:pPr>
            <a:r>
              <a:rPr lang="en-US" dirty="0" smtClean="0"/>
              <a:t>  A. In a city park</a:t>
            </a:r>
          </a:p>
          <a:p>
            <a:pPr>
              <a:buNone/>
            </a:pPr>
            <a:r>
              <a:rPr lang="en-US" dirty="0" smtClean="0"/>
              <a:t>  B. In he man's company</a:t>
            </a:r>
          </a:p>
          <a:p>
            <a:pPr>
              <a:buNone/>
            </a:pPr>
            <a:r>
              <a:rPr lang="en-US" dirty="0" smtClean="0"/>
              <a:t>  C. On the beach</a:t>
            </a:r>
          </a:p>
          <a:p>
            <a:pPr>
              <a:buNone/>
            </a:pPr>
            <a:r>
              <a:rPr lang="en-US" dirty="0" smtClean="0"/>
              <a:t>  D. In a theater</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16) What are the speakers talking about?</a:t>
            </a:r>
          </a:p>
          <a:p>
            <a:pPr>
              <a:buNone/>
            </a:pPr>
            <a:r>
              <a:rPr lang="en-US" dirty="0" smtClean="0"/>
              <a:t>  A. The man's job</a:t>
            </a:r>
          </a:p>
          <a:p>
            <a:pPr>
              <a:buNone/>
            </a:pPr>
            <a:r>
              <a:rPr lang="en-US" dirty="0" smtClean="0"/>
              <a:t>  B. The man's salary</a:t>
            </a:r>
          </a:p>
          <a:p>
            <a:pPr>
              <a:buNone/>
            </a:pPr>
            <a:r>
              <a:rPr lang="en-US" dirty="0" smtClean="0"/>
              <a:t>  C. The woman's business</a:t>
            </a:r>
          </a:p>
          <a:p>
            <a:pPr>
              <a:buNone/>
            </a:pPr>
            <a:r>
              <a:rPr lang="en-US" dirty="0" smtClean="0"/>
              <a:t>  D. The woman's clients</a:t>
            </a:r>
          </a:p>
          <a:p>
            <a:pPr>
              <a:buNone/>
            </a:pPr>
            <a:endParaRPr lang="en-US" b="1" dirty="0" smtClean="0"/>
          </a:p>
          <a:p>
            <a:pPr>
              <a:buNone/>
            </a:pPr>
            <a:r>
              <a:rPr lang="en-US" b="1" dirty="0" smtClean="0"/>
              <a:t>17) How many clients does the woman have?</a:t>
            </a:r>
          </a:p>
          <a:p>
            <a:pPr>
              <a:buNone/>
            </a:pPr>
            <a:r>
              <a:rPr lang="en-US" dirty="0" smtClean="0"/>
              <a:t>  A. Two</a:t>
            </a:r>
          </a:p>
          <a:p>
            <a:pPr>
              <a:buNone/>
            </a:pPr>
            <a:r>
              <a:rPr lang="en-US" dirty="0" smtClean="0"/>
              <a:t>  B. Three</a:t>
            </a:r>
          </a:p>
          <a:p>
            <a:pPr>
              <a:buNone/>
            </a:pPr>
            <a:r>
              <a:rPr lang="en-US" dirty="0" smtClean="0"/>
              <a:t>  C. Four</a:t>
            </a:r>
          </a:p>
          <a:p>
            <a:pPr>
              <a:buNone/>
            </a:pPr>
            <a:r>
              <a:rPr lang="en-US" dirty="0" smtClean="0"/>
              <a:t>  D. Five</a:t>
            </a:r>
          </a:p>
          <a:p>
            <a:pPr>
              <a:buNone/>
            </a:pPr>
            <a:endParaRPr lang="en-US" dirty="0" smtClean="0"/>
          </a:p>
          <a:p>
            <a:pPr>
              <a:buNone/>
            </a:pPr>
            <a:r>
              <a:rPr lang="en-US" b="1" dirty="0" smtClean="0"/>
              <a:t>18) What does the woman say about self employment?</a:t>
            </a:r>
          </a:p>
          <a:p>
            <a:pPr>
              <a:buNone/>
            </a:pPr>
            <a:r>
              <a:rPr lang="en-US" dirty="0" smtClean="0"/>
              <a:t>  A. She loves it</a:t>
            </a:r>
          </a:p>
          <a:p>
            <a:pPr>
              <a:buNone/>
            </a:pPr>
            <a:r>
              <a:rPr lang="en-US" dirty="0" smtClean="0"/>
              <a:t>  B. She has mixed feelings</a:t>
            </a:r>
          </a:p>
          <a:p>
            <a:pPr>
              <a:buNone/>
            </a:pPr>
            <a:r>
              <a:rPr lang="en-US" dirty="0" smtClean="0"/>
              <a:t>  C. She can sleep until noon</a:t>
            </a:r>
          </a:p>
          <a:p>
            <a:pPr>
              <a:buNone/>
            </a:pPr>
            <a:r>
              <a:rPr lang="en-US" dirty="0" smtClean="0"/>
              <a:t>  D. She cannot set her own hours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19) What does the woman want to do?</a:t>
            </a:r>
          </a:p>
          <a:p>
            <a:pPr>
              <a:buNone/>
            </a:pPr>
            <a:r>
              <a:rPr lang="en-US" dirty="0" smtClean="0"/>
              <a:t>  A. Pay taxes</a:t>
            </a:r>
          </a:p>
          <a:p>
            <a:pPr>
              <a:buNone/>
            </a:pPr>
            <a:r>
              <a:rPr lang="en-US" dirty="0" smtClean="0"/>
              <a:t>  B. Get information</a:t>
            </a:r>
          </a:p>
          <a:p>
            <a:pPr>
              <a:buNone/>
            </a:pPr>
            <a:r>
              <a:rPr lang="en-US" dirty="0" smtClean="0"/>
              <a:t>  C. Find a job</a:t>
            </a:r>
          </a:p>
          <a:p>
            <a:pPr>
              <a:buNone/>
            </a:pPr>
            <a:r>
              <a:rPr lang="en-US" dirty="0" smtClean="0"/>
              <a:t>  D. Answer questions</a:t>
            </a:r>
          </a:p>
          <a:p>
            <a:pPr>
              <a:buNone/>
            </a:pPr>
            <a:endParaRPr lang="en-US" b="1" dirty="0" smtClean="0"/>
          </a:p>
          <a:p>
            <a:pPr>
              <a:buNone/>
            </a:pPr>
            <a:r>
              <a:rPr lang="en-US" b="1" dirty="0" smtClean="0"/>
              <a:t>20) What position does Mr. Robinson hold?</a:t>
            </a:r>
          </a:p>
          <a:p>
            <a:pPr>
              <a:buNone/>
            </a:pPr>
            <a:r>
              <a:rPr lang="en-US" dirty="0" smtClean="0"/>
              <a:t>  A. Accountant</a:t>
            </a:r>
          </a:p>
          <a:p>
            <a:pPr>
              <a:buNone/>
            </a:pPr>
            <a:r>
              <a:rPr lang="en-US" dirty="0" smtClean="0"/>
              <a:t>  B. Receptionist</a:t>
            </a:r>
          </a:p>
          <a:p>
            <a:pPr>
              <a:buNone/>
            </a:pPr>
            <a:r>
              <a:rPr lang="en-US" dirty="0" smtClean="0"/>
              <a:t>  C. Lawyer</a:t>
            </a:r>
          </a:p>
          <a:p>
            <a:pPr>
              <a:buNone/>
            </a:pPr>
            <a:r>
              <a:rPr lang="en-US" dirty="0" smtClean="0"/>
              <a:t>  D. Professor</a:t>
            </a:r>
          </a:p>
          <a:p>
            <a:pPr>
              <a:buNone/>
            </a:pPr>
            <a:endParaRPr lang="en-US" dirty="0" smtClean="0"/>
          </a:p>
          <a:p>
            <a:pPr>
              <a:buNone/>
            </a:pPr>
            <a:r>
              <a:rPr lang="en-US" b="1" dirty="0" smtClean="0"/>
              <a:t>21) What does the man suggest the woman do?</a:t>
            </a:r>
          </a:p>
          <a:p>
            <a:pPr>
              <a:buNone/>
            </a:pPr>
            <a:r>
              <a:rPr lang="en-US" dirty="0" smtClean="0"/>
              <a:t>  A. Call back later</a:t>
            </a:r>
          </a:p>
          <a:p>
            <a:pPr>
              <a:buNone/>
            </a:pPr>
            <a:r>
              <a:rPr lang="en-US" dirty="0" smtClean="0"/>
              <a:t>  B. Send an e-mail</a:t>
            </a:r>
          </a:p>
          <a:p>
            <a:pPr>
              <a:buNone/>
            </a:pPr>
            <a:r>
              <a:rPr lang="en-US" dirty="0" smtClean="0"/>
              <a:t>  C. Leave a message</a:t>
            </a:r>
          </a:p>
          <a:p>
            <a:pPr>
              <a:buNone/>
            </a:pPr>
            <a:r>
              <a:rPr lang="en-US" dirty="0" smtClean="0"/>
              <a:t>  D. Speak with someone else</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TotalTime>
  <Words>691</Words>
  <Application>Microsoft Office PowerPoint</Application>
  <PresentationFormat>On-screen Show (4:3)</PresentationFormat>
  <Paragraphs>166</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pc</cp:lastModifiedBy>
  <cp:revision>84</cp:revision>
  <dcterms:created xsi:type="dcterms:W3CDTF">2014-01-23T11:24:30Z</dcterms:created>
  <dcterms:modified xsi:type="dcterms:W3CDTF">2015-05-21T11:24:14Z</dcterms:modified>
</cp:coreProperties>
</file>