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07"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A6BC79-C0A4-4524-A088-B7B8B5BD3334}"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093F6B-0729-417E-B314-7BA8AA62314A}" type="slidenum">
              <a:rPr lang="en-US" smtClean="0"/>
              <a:pPr/>
              <a:t>‹#›</a:t>
            </a:fld>
            <a:endParaRPr lang="en-US"/>
          </a:p>
        </p:txBody>
      </p:sp>
    </p:spTree>
    <p:extLst>
      <p:ext uri="{BB962C8B-B14F-4D97-AF65-F5344CB8AC3E}">
        <p14:creationId xmlns:p14="http://schemas.microsoft.com/office/powerpoint/2010/main" val="3518622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Next on the agenda is a financial report. Simon.</a:t>
            </a:r>
            <a:r>
              <a:rPr lang="en-US" dirty="0" smtClean="0"/>
              <a:t/>
            </a:r>
            <a:br>
              <a:rPr lang="en-US" dirty="0" smtClean="0"/>
            </a:br>
            <a:r>
              <a:rPr lang="en-US" sz="1200" b="0" i="0" kern="1200" dirty="0" smtClean="0">
                <a:solidFill>
                  <a:schemeClr val="tx1"/>
                </a:solidFill>
                <a:latin typeface="+mn-lt"/>
                <a:ea typeface="+mn-ea"/>
                <a:cs typeface="+mn-cs"/>
              </a:rPr>
              <a:t>— Well, this was a good quarter for us. As you can see -- if I can just get this slide to work, ah there it is -- our revenues exceeded expenditures by about $10,000. Much of that was due to holiday sales. As this chart shows, this holiday season was about 10 percent better than last year's.</a:t>
            </a:r>
            <a:r>
              <a:rPr lang="en-US" dirty="0" smtClean="0"/>
              <a:t/>
            </a:r>
            <a:br>
              <a:rPr lang="en-US" dirty="0" smtClean="0"/>
            </a:br>
            <a:r>
              <a:rPr lang="en-US" sz="1200" b="0" i="0" kern="1200" dirty="0" smtClean="0">
                <a:solidFill>
                  <a:schemeClr val="tx1"/>
                </a:solidFill>
                <a:latin typeface="+mn-lt"/>
                <a:ea typeface="+mn-ea"/>
                <a:cs typeface="+mn-cs"/>
              </a:rPr>
              <a:t>— That's certainly good news. So how do we stand overall?</a:t>
            </a:r>
            <a:r>
              <a:rPr lang="en-US" dirty="0" smtClean="0"/>
              <a:t/>
            </a:r>
            <a:br>
              <a:rPr lang="en-US" dirty="0" smtClean="0"/>
            </a:br>
            <a:r>
              <a:rPr lang="en-US" sz="1200" b="0" i="0" kern="1200" dirty="0" smtClean="0">
                <a:solidFill>
                  <a:schemeClr val="tx1"/>
                </a:solidFill>
                <a:latin typeface="+mn-lt"/>
                <a:ea typeface="+mn-ea"/>
                <a:cs typeface="+mn-cs"/>
              </a:rPr>
              <a:t>— Well, despite this quarter we're still in the red, but we've closed the gap considerably. Here's what it looks like. We have $100,000 in credits against $120,000 in debits.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-- 1)a  2)c  3)d</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is Randy Johnson available?</a:t>
            </a:r>
            <a:r>
              <a:rPr lang="en-US" dirty="0" smtClean="0"/>
              <a:t/>
            </a:r>
            <a:br>
              <a:rPr lang="en-US" dirty="0" smtClean="0"/>
            </a:br>
            <a:r>
              <a:rPr lang="en-US" sz="1200" b="0" i="0" kern="1200" dirty="0" smtClean="0">
                <a:solidFill>
                  <a:schemeClr val="tx1"/>
                </a:solidFill>
                <a:latin typeface="+mn-lt"/>
                <a:ea typeface="+mn-ea"/>
                <a:cs typeface="+mn-cs"/>
              </a:rPr>
              <a:t>— Mr. Johnson is in a meeting right now. Would you like to leave a message for him?</a:t>
            </a:r>
            <a:r>
              <a:rPr lang="en-US" dirty="0" smtClean="0"/>
              <a:t/>
            </a:r>
            <a:br>
              <a:rPr lang="en-US" dirty="0" smtClean="0"/>
            </a:br>
            <a:r>
              <a:rPr lang="en-US" sz="1200" b="0" i="0" kern="1200" dirty="0" smtClean="0">
                <a:solidFill>
                  <a:schemeClr val="tx1"/>
                </a:solidFill>
                <a:latin typeface="+mn-lt"/>
                <a:ea typeface="+mn-ea"/>
                <a:cs typeface="+mn-cs"/>
              </a:rPr>
              <a:t>— Yes please. This is Charley Cowles from Gecko Insurance. Could you please have him call me back as soon as he can? My number is 655-829-0657.</a:t>
            </a:r>
            <a:r>
              <a:rPr lang="en-US" dirty="0" smtClean="0"/>
              <a:t/>
            </a:r>
            <a:br>
              <a:rPr lang="en-US" dirty="0" smtClean="0"/>
            </a:br>
            <a:r>
              <a:rPr lang="en-US" sz="1200" b="0" i="0" kern="1200" dirty="0" smtClean="0">
                <a:solidFill>
                  <a:schemeClr val="tx1"/>
                </a:solidFill>
                <a:latin typeface="+mn-lt"/>
                <a:ea typeface="+mn-ea"/>
                <a:cs typeface="+mn-cs"/>
              </a:rPr>
              <a:t>— Sure. And can I tell him what this is regarding?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5)c</a:t>
            </a:r>
            <a:r>
              <a:rPr lang="en-US" sz="1200" b="0" i="0" kern="1200" baseline="0" dirty="0" smtClean="0">
                <a:solidFill>
                  <a:schemeClr val="tx1"/>
                </a:solidFill>
                <a:latin typeface="+mn-lt"/>
                <a:ea typeface="+mn-ea"/>
                <a:cs typeface="+mn-cs"/>
              </a:rPr>
              <a:t>  6)d</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Thanks for all your hard work. The yard looks fantastic, and it's nice to have the bushes trimmed. I was wondering if you could do me a small favor?</a:t>
            </a:r>
            <a:r>
              <a:rPr lang="en-US" dirty="0" smtClean="0"/>
              <a:t/>
            </a:r>
            <a:br>
              <a:rPr lang="en-US" dirty="0" smtClean="0"/>
            </a:br>
            <a:r>
              <a:rPr lang="en-US" sz="1200" b="0" i="0" kern="1200" dirty="0" smtClean="0">
                <a:solidFill>
                  <a:schemeClr val="tx1"/>
                </a:solidFill>
                <a:latin typeface="+mn-lt"/>
                <a:ea typeface="+mn-ea"/>
                <a:cs typeface="+mn-cs"/>
              </a:rPr>
              <a:t>— I'll try, </a:t>
            </a:r>
            <a:r>
              <a:rPr lang="en-US" sz="1200" b="0" i="0" kern="1200" dirty="0" err="1" smtClean="0">
                <a:solidFill>
                  <a:schemeClr val="tx1"/>
                </a:solidFill>
                <a:latin typeface="+mn-lt"/>
                <a:ea typeface="+mn-ea"/>
                <a:cs typeface="+mn-cs"/>
              </a:rPr>
              <a:t>ma'm</a:t>
            </a:r>
            <a:r>
              <a:rPr lang="en-US" sz="1200" b="0" i="0" kern="1200" dirty="0" smtClean="0">
                <a:solidFill>
                  <a:schemeClr val="tx1"/>
                </a:solidFill>
                <a:latin typeface="+mn-lt"/>
                <a:ea typeface="+mn-ea"/>
                <a:cs typeface="+mn-cs"/>
              </a:rPr>
              <a:t>.</a:t>
            </a:r>
            <a:r>
              <a:rPr lang="en-US" dirty="0" smtClean="0"/>
              <a:t/>
            </a:r>
            <a:br>
              <a:rPr lang="en-US" dirty="0" smtClean="0"/>
            </a:br>
            <a:r>
              <a:rPr lang="en-US" sz="1200" b="0" i="0" kern="1200" dirty="0" smtClean="0">
                <a:solidFill>
                  <a:schemeClr val="tx1"/>
                </a:solidFill>
                <a:latin typeface="+mn-lt"/>
                <a:ea typeface="+mn-ea"/>
                <a:cs typeface="+mn-cs"/>
              </a:rPr>
              <a:t>— Could you please hold this check until Thursday. I don't get paid 'til then, and I don't want it to bounce.</a:t>
            </a:r>
            <a:r>
              <a:rPr lang="en-US" dirty="0" smtClean="0"/>
              <a:t/>
            </a:r>
            <a:br>
              <a:rPr lang="en-US" dirty="0" smtClean="0"/>
            </a:br>
            <a:r>
              <a:rPr lang="en-US" sz="1200" b="0" i="0" kern="1200" dirty="0" smtClean="0">
                <a:solidFill>
                  <a:schemeClr val="tx1"/>
                </a:solidFill>
                <a:latin typeface="+mn-lt"/>
                <a:ea typeface="+mn-ea"/>
                <a:cs typeface="+mn-cs"/>
              </a:rPr>
              <a:t>— Sure, no problem. I know how it is with a bounced check. We'll both have to pay fees. Tell you what, I'll hold it until Saturday, just to be safe.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-- 7)a  8)b  9)c</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I deposited $500 into my checking account, but when I tried to withdraw, the ATM machine outside wouldn't let me take it out.</a:t>
            </a:r>
            <a:r>
              <a:rPr lang="en-US" dirty="0" smtClean="0"/>
              <a:t/>
            </a:r>
            <a:br>
              <a:rPr lang="en-US" dirty="0" smtClean="0"/>
            </a:br>
            <a:r>
              <a:rPr lang="en-US" sz="1200" b="0" i="0" kern="1200" dirty="0" smtClean="0">
                <a:solidFill>
                  <a:schemeClr val="tx1"/>
                </a:solidFill>
                <a:latin typeface="+mn-lt"/>
                <a:ea typeface="+mn-ea"/>
                <a:cs typeface="+mn-cs"/>
              </a:rPr>
              <a:t>— I see. When did you make the deposit?</a:t>
            </a:r>
            <a:r>
              <a:rPr lang="en-US" dirty="0" smtClean="0"/>
              <a:t/>
            </a:r>
            <a:br>
              <a:rPr lang="en-US" dirty="0" smtClean="0"/>
            </a:br>
            <a:r>
              <a:rPr lang="en-US" sz="1200" b="0" i="0" kern="1200" dirty="0" smtClean="0">
                <a:solidFill>
                  <a:schemeClr val="tx1"/>
                </a:solidFill>
                <a:latin typeface="+mn-lt"/>
                <a:ea typeface="+mn-ea"/>
                <a:cs typeface="+mn-cs"/>
              </a:rPr>
              <a:t>— On Monday. It was a $500 check. Do you want the transaction number?</a:t>
            </a:r>
            <a:r>
              <a:rPr lang="en-US" dirty="0" smtClean="0"/>
              <a:t/>
            </a:r>
            <a:br>
              <a:rPr lang="en-US" dirty="0" smtClean="0"/>
            </a:br>
            <a:r>
              <a:rPr lang="en-US" sz="1200" b="0" i="0" kern="1200" dirty="0" smtClean="0">
                <a:solidFill>
                  <a:schemeClr val="tx1"/>
                </a:solidFill>
                <a:latin typeface="+mn-lt"/>
                <a:ea typeface="+mn-ea"/>
                <a:cs typeface="+mn-cs"/>
              </a:rPr>
              <a:t>— No, I don't need it. If you deposited on Monday, the funds should be available to you by tomorrow afternoon. We place a three-day hold on all deposits, to make sure the money clears from the check-writer's bank.</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-- 10)c  11)d  12)c</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From the Cutler Casino traffic center, this is Marcy </a:t>
            </a:r>
            <a:r>
              <a:rPr lang="en-US" sz="1200" b="0" i="0" kern="1200" dirty="0" err="1" smtClean="0">
                <a:solidFill>
                  <a:schemeClr val="tx1"/>
                </a:solidFill>
                <a:latin typeface="+mn-lt"/>
                <a:ea typeface="+mn-ea"/>
                <a:cs typeface="+mn-cs"/>
              </a:rPr>
              <a:t>Maradona</a:t>
            </a:r>
            <a:r>
              <a:rPr lang="en-US" sz="1200" b="0" i="0" kern="1200" dirty="0" smtClean="0">
                <a:solidFill>
                  <a:schemeClr val="tx1"/>
                </a:solidFill>
                <a:latin typeface="+mn-lt"/>
                <a:ea typeface="+mn-ea"/>
                <a:cs typeface="+mn-cs"/>
              </a:rPr>
              <a:t> with a WYGG real-time update. A car-bus collision in the southbound lanes has brought Interstate 35 to a virtual shutdown in both directions near </a:t>
            </a:r>
            <a:r>
              <a:rPr lang="en-US" sz="1200" b="0" i="0" kern="1200" dirty="0" err="1" smtClean="0">
                <a:solidFill>
                  <a:schemeClr val="tx1"/>
                </a:solidFill>
                <a:latin typeface="+mn-lt"/>
                <a:ea typeface="+mn-ea"/>
                <a:cs typeface="+mn-cs"/>
              </a:rPr>
              <a:t>Northcenter</a:t>
            </a:r>
            <a:r>
              <a:rPr lang="en-US" sz="1200" b="0" i="0" kern="1200" dirty="0" smtClean="0">
                <a:solidFill>
                  <a:schemeClr val="tx1"/>
                </a:solidFill>
                <a:latin typeface="+mn-lt"/>
                <a:ea typeface="+mn-ea"/>
                <a:cs typeface="+mn-cs"/>
              </a:rPr>
              <a:t>. There appear to be numerous injuries, and the state patrol and aid cars are on the scene. Three lanes are closed southbound, and northbound traffic on I-35 is crawling through the area as people slow to take a peek. Other area roadways appear normal for this hour. Highway 4 is smooth sailing through downtown, and State Route 20 has off-and-on slowing from </a:t>
            </a:r>
            <a:r>
              <a:rPr lang="en-US" sz="1200" b="0" i="0" kern="1200" dirty="0" err="1" smtClean="0">
                <a:solidFill>
                  <a:schemeClr val="tx1"/>
                </a:solidFill>
                <a:latin typeface="+mn-lt"/>
                <a:ea typeface="+mn-ea"/>
                <a:cs typeface="+mn-cs"/>
              </a:rPr>
              <a:t>Wideview</a:t>
            </a:r>
            <a:r>
              <a:rPr lang="en-US" sz="1200" b="0" i="0" kern="1200" dirty="0" smtClean="0">
                <a:solidFill>
                  <a:schemeClr val="tx1"/>
                </a:solidFill>
                <a:latin typeface="+mn-lt"/>
                <a:ea typeface="+mn-ea"/>
                <a:cs typeface="+mn-cs"/>
              </a:rPr>
              <a:t> through </a:t>
            </a:r>
            <a:r>
              <a:rPr lang="en-US" sz="1200" b="0" i="0" kern="1200" dirty="0" err="1" smtClean="0">
                <a:solidFill>
                  <a:schemeClr val="tx1"/>
                </a:solidFill>
                <a:latin typeface="+mn-lt"/>
                <a:ea typeface="+mn-ea"/>
                <a:cs typeface="+mn-cs"/>
              </a:rPr>
              <a:t>Treeland</a:t>
            </a:r>
            <a:r>
              <a:rPr lang="en-US" sz="1200" b="0" i="0" kern="1200" dirty="0" smtClean="0">
                <a:solidFill>
                  <a:schemeClr val="tx1"/>
                </a:solidFill>
                <a:latin typeface="+mn-lt"/>
                <a:ea typeface="+mn-ea"/>
                <a:cs typeface="+mn-cs"/>
              </a:rPr>
              <a:t>. If you're crossing the river the Sky Street bridge is your best bet, as the Key Bridge is still slow due to the effects of an earlier debris spill in the left eastbound lane. For WYFF-FM, this is Marcy </a:t>
            </a:r>
            <a:r>
              <a:rPr lang="en-US" sz="1200" b="0" i="0" kern="1200" dirty="0" err="1" smtClean="0">
                <a:solidFill>
                  <a:schemeClr val="tx1"/>
                </a:solidFill>
                <a:latin typeface="+mn-lt"/>
                <a:ea typeface="+mn-ea"/>
                <a:cs typeface="+mn-cs"/>
              </a:rPr>
              <a:t>Maradona</a:t>
            </a:r>
            <a:r>
              <a:rPr lang="en-US" sz="1200" b="0" i="0" kern="1200" dirty="0" smtClean="0">
                <a:solidFill>
                  <a:schemeClr val="tx1"/>
                </a:solidFill>
                <a:latin typeface="+mn-lt"/>
                <a:ea typeface="+mn-ea"/>
                <a:cs typeface="+mn-cs"/>
              </a:rPr>
              <a:t>. We'll be back with more news after this word from our sponsor.</a:t>
            </a:r>
            <a:r>
              <a:rPr lang="en-US" dirty="0" smtClean="0"/>
              <a:t/>
            </a:r>
            <a:br>
              <a:rPr lang="en-US" dirty="0" smtClean="0"/>
            </a:br>
            <a:endParaRPr lang="en-US" dirty="0" smtClean="0"/>
          </a:p>
          <a:p>
            <a:r>
              <a:rPr lang="en-US" dirty="0" smtClean="0"/>
              <a:t>Answers  13)b  14)d  15)a</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My name is Lenny DiCardio, and it's my great pleasure and honor to introduce our keynote speaker this evening. He arrived this morning from India, where he is currently filming his new </a:t>
            </a:r>
            <a:r>
              <a:rPr lang="en-US" sz="1200" b="0" i="0" kern="1200" dirty="0" err="1" smtClean="0">
                <a:solidFill>
                  <a:schemeClr val="tx1"/>
                </a:solidFill>
                <a:latin typeface="+mn-lt"/>
                <a:ea typeface="+mn-ea"/>
                <a:cs typeface="+mn-cs"/>
              </a:rPr>
              <a:t>movie,b</a:t>
            </a:r>
            <a:r>
              <a:rPr lang="en-US" sz="1200" b="0" i="0" kern="1200" dirty="0" smtClean="0">
                <a:solidFill>
                  <a:schemeClr val="tx1"/>
                </a:solidFill>
                <a:latin typeface="+mn-lt"/>
                <a:ea typeface="+mn-ea"/>
                <a:cs typeface="+mn-cs"/>
              </a:rPr>
              <a:t> "Asian Dream," scheduled for release early next year. I have known Miguel Soriano for more than 20 years, and I think of him first not as a famous director but as a citizen, father, teacher, and friend. Yes, it's true that he has directed some of the greatest motion pictures of our time, and that he has made famous actors such as Roberto </a:t>
            </a:r>
            <a:r>
              <a:rPr lang="en-US" sz="1200" b="0" i="0" kern="1200" dirty="0" err="1" smtClean="0">
                <a:solidFill>
                  <a:schemeClr val="tx1"/>
                </a:solidFill>
                <a:latin typeface="+mn-lt"/>
                <a:ea typeface="+mn-ea"/>
                <a:cs typeface="+mn-cs"/>
              </a:rPr>
              <a:t>DiNardo</a:t>
            </a:r>
            <a:r>
              <a:rPr lang="en-US" sz="1200" b="0" i="0" kern="1200" dirty="0" smtClean="0">
                <a:solidFill>
                  <a:schemeClr val="tx1"/>
                </a:solidFill>
                <a:latin typeface="+mn-lt"/>
                <a:ea typeface="+mn-ea"/>
                <a:cs typeface="+mn-cs"/>
              </a:rPr>
              <a:t> and Martin Braun. But it's also true that he has raised five fine children, volunteered for his local church, and given millions of dollars to charities such as this one. Ladies and gentlemen, please give it up for Mr. Miguel Soriano! (loud clapping and cheering).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16)a  17)c  18)c</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this is Sheila Lancaster from Terrific Travel calling with a message for Robert Pierce. I was unable to book a flight on the 30th, so I booked a flight at 8:30 a.m. the 31st with Arizona Air. You'll need to be at the airport two hours before departure, and your tickets will be waiting at the check-in counter. When the plane lands in Arizona Springs, Mr. Tim </a:t>
            </a:r>
            <a:r>
              <a:rPr lang="en-US" sz="1200" b="0" i="0" kern="1200" dirty="0" err="1" smtClean="0">
                <a:solidFill>
                  <a:schemeClr val="tx1"/>
                </a:solidFill>
                <a:latin typeface="+mn-lt"/>
                <a:ea typeface="+mn-ea"/>
                <a:cs typeface="+mn-cs"/>
              </a:rPr>
              <a:t>Lazarro</a:t>
            </a:r>
            <a:r>
              <a:rPr lang="en-US" sz="1200" b="0" i="0" kern="1200" dirty="0" smtClean="0">
                <a:solidFill>
                  <a:schemeClr val="tx1"/>
                </a:solidFill>
                <a:latin typeface="+mn-lt"/>
                <a:ea typeface="+mn-ea"/>
                <a:cs typeface="+mn-cs"/>
              </a:rPr>
              <a:t> will meet you at the gate and drive you to the Desert Oasis hotel. Look for a man holding a sign with your name on it. You're booked into the Desert Oasis for four nights, with a return flight scheduled for 3 p.m. on the Fourth. If you have any questions, Mr. Pierce, please give me a call at 559-3447. Again, my name's Sheila Lancaster, and thank you for choosing Terrific Travel.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-- 19)c  20)b  21)a </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Good afternoon. This is Vice Principal Tom </a:t>
            </a:r>
            <a:r>
              <a:rPr lang="en-US" sz="1200" b="0" i="0" kern="1200" dirty="0" err="1" smtClean="0">
                <a:solidFill>
                  <a:schemeClr val="tx1"/>
                </a:solidFill>
                <a:latin typeface="+mn-lt"/>
                <a:ea typeface="+mn-ea"/>
                <a:cs typeface="+mn-cs"/>
              </a:rPr>
              <a:t>Tebow</a:t>
            </a:r>
            <a:r>
              <a:rPr lang="en-US" sz="1200" b="0" i="0" kern="1200" dirty="0" smtClean="0">
                <a:solidFill>
                  <a:schemeClr val="tx1"/>
                </a:solidFill>
                <a:latin typeface="+mn-lt"/>
                <a:ea typeface="+mn-ea"/>
                <a:cs typeface="+mn-cs"/>
              </a:rPr>
              <a:t> with a special announcement. Due to icy road conditions, all after-school programs today have been cancelled. If you are in one of these programs and normally ride the special-activity bus, listen carefully. The special-activity bus will leave today directly after the final bell rings, and it will load in the east parking lot. Regular buses will leave as usual from the west parking lot. If you are being picked up by a parent today instead of riding the bus, your parent must come to the main office first and sign you out. Please do not leave school with your parent unless you were signed out at the office. All buses will be on snow routes this afternoon. They will drop you at your snow bus stop. Again, the special-activity bus leaves directly after school from the east parking lot, and all buses will be on snow routes. Thank you.</a:t>
            </a:r>
            <a:r>
              <a:rPr lang="en-US" dirty="0" smtClean="0"/>
              <a:t/>
            </a:r>
            <a:br>
              <a:rPr lang="en-US" dirty="0" smtClean="0"/>
            </a:br>
            <a:endParaRPr lang="en-US" dirty="0" smtClean="0"/>
          </a:p>
          <a:p>
            <a:r>
              <a:rPr lang="en-US" dirty="0" smtClean="0"/>
              <a:t>Answers  -- 22)d  23)b  24)a </a:t>
            </a:r>
            <a:endParaRPr lang="en-US" dirty="0"/>
          </a:p>
        </p:txBody>
      </p:sp>
      <p:sp>
        <p:nvSpPr>
          <p:cNvPr id="4" name="Slide Number Placeholder 3"/>
          <p:cNvSpPr>
            <a:spLocks noGrp="1"/>
          </p:cNvSpPr>
          <p:nvPr>
            <p:ph type="sldNum" sz="quarter" idx="10"/>
          </p:nvPr>
        </p:nvSpPr>
        <p:spPr/>
        <p:txBody>
          <a:bodyPr/>
          <a:lstStyle/>
          <a:p>
            <a:fld id="{48093F6B-0729-417E-B314-7BA8AA62314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GB" b="1" dirty="0" smtClean="0">
                <a:solidFill>
                  <a:schemeClr val="bg1"/>
                </a:solidFill>
              </a:rPr>
              <a:t>TOEIC Short Conversations Exercise 9</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9</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22) Who is most likely listening to the announcement?</a:t>
            </a:r>
          </a:p>
          <a:p>
            <a:pPr>
              <a:buNone/>
            </a:pPr>
            <a:r>
              <a:rPr lang="en-US" dirty="0" smtClean="0"/>
              <a:t>  A. University students</a:t>
            </a:r>
          </a:p>
          <a:p>
            <a:pPr>
              <a:buNone/>
            </a:pPr>
            <a:r>
              <a:rPr lang="en-US" dirty="0" smtClean="0"/>
              <a:t>  B. High school students</a:t>
            </a:r>
          </a:p>
          <a:p>
            <a:pPr>
              <a:buNone/>
            </a:pPr>
            <a:r>
              <a:rPr lang="en-US" dirty="0" smtClean="0"/>
              <a:t>  C. School bus drivers</a:t>
            </a:r>
          </a:p>
          <a:p>
            <a:pPr>
              <a:buNone/>
            </a:pPr>
            <a:r>
              <a:rPr lang="en-US" dirty="0" smtClean="0"/>
              <a:t>  D. Elementary school students</a:t>
            </a:r>
            <a:endParaRPr lang="en-US" u="sng" dirty="0" smtClean="0"/>
          </a:p>
          <a:p>
            <a:pPr>
              <a:buNone/>
            </a:pPr>
            <a:endParaRPr lang="en-US" b="1" u="sng" dirty="0"/>
          </a:p>
          <a:p>
            <a:pPr>
              <a:buNone/>
            </a:pPr>
            <a:r>
              <a:rPr lang="en-US" b="1" dirty="0" smtClean="0"/>
              <a:t>23) What should riders of the special-activity bus do?</a:t>
            </a:r>
          </a:p>
          <a:p>
            <a:pPr>
              <a:buNone/>
            </a:pPr>
            <a:r>
              <a:rPr lang="en-US" dirty="0" smtClean="0"/>
              <a:t>  A. Call their parents</a:t>
            </a:r>
          </a:p>
          <a:p>
            <a:pPr>
              <a:buNone/>
            </a:pPr>
            <a:r>
              <a:rPr lang="en-US" dirty="0" smtClean="0"/>
              <a:t>  B. Go the east parking lot</a:t>
            </a:r>
          </a:p>
          <a:p>
            <a:pPr>
              <a:buNone/>
            </a:pPr>
            <a:r>
              <a:rPr lang="en-US" dirty="0" smtClean="0"/>
              <a:t>  C. Sign out in the main office</a:t>
            </a:r>
          </a:p>
          <a:p>
            <a:pPr>
              <a:buNone/>
            </a:pPr>
            <a:r>
              <a:rPr lang="en-US" dirty="0" smtClean="0"/>
              <a:t>  D. See the vice principal</a:t>
            </a:r>
          </a:p>
          <a:p>
            <a:pPr>
              <a:buNone/>
            </a:pPr>
            <a:endParaRPr lang="en-US" dirty="0" smtClean="0"/>
          </a:p>
          <a:p>
            <a:pPr>
              <a:buNone/>
            </a:pPr>
            <a:r>
              <a:rPr lang="en-US" b="1" dirty="0" smtClean="0"/>
              <a:t>24) What is the main purpose of the announcement?</a:t>
            </a:r>
          </a:p>
          <a:p>
            <a:pPr>
              <a:buNone/>
            </a:pPr>
            <a:r>
              <a:rPr lang="en-US" dirty="0" smtClean="0"/>
              <a:t>  A. To announce a schedule change</a:t>
            </a:r>
          </a:p>
          <a:p>
            <a:pPr>
              <a:buNone/>
            </a:pPr>
            <a:r>
              <a:rPr lang="en-US" dirty="0" smtClean="0"/>
              <a:t>  B. To declare an emergency</a:t>
            </a:r>
          </a:p>
          <a:p>
            <a:pPr>
              <a:buNone/>
            </a:pPr>
            <a:r>
              <a:rPr lang="en-US" dirty="0" smtClean="0"/>
              <a:t>  C. To explain about snow routes</a:t>
            </a:r>
          </a:p>
          <a:p>
            <a:pPr>
              <a:buNone/>
            </a:pPr>
            <a:r>
              <a:rPr lang="en-US" dirty="0" smtClean="0"/>
              <a:t>  D. To direct students to their homes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 When does the conversation take place?</a:t>
            </a:r>
          </a:p>
          <a:p>
            <a:pPr>
              <a:buNone/>
            </a:pPr>
            <a:r>
              <a:rPr lang="en-US" dirty="0" smtClean="0"/>
              <a:t>  A. During a meeting</a:t>
            </a:r>
          </a:p>
          <a:p>
            <a:pPr>
              <a:buNone/>
            </a:pPr>
            <a:r>
              <a:rPr lang="en-US" dirty="0" smtClean="0"/>
              <a:t>  B. During an interview</a:t>
            </a:r>
          </a:p>
          <a:p>
            <a:pPr>
              <a:buNone/>
            </a:pPr>
            <a:r>
              <a:rPr lang="en-US" dirty="0" smtClean="0"/>
              <a:t>  C. During a TV show</a:t>
            </a:r>
          </a:p>
          <a:p>
            <a:pPr>
              <a:buNone/>
            </a:pPr>
            <a:r>
              <a:rPr lang="en-US" dirty="0" smtClean="0"/>
              <a:t>  D. During lunch</a:t>
            </a:r>
          </a:p>
          <a:p>
            <a:pPr>
              <a:buNone/>
            </a:pPr>
            <a:endParaRPr lang="en-US" b="1" dirty="0"/>
          </a:p>
          <a:p>
            <a:pPr>
              <a:buNone/>
            </a:pPr>
            <a:r>
              <a:rPr lang="en-US" b="1" dirty="0" smtClean="0"/>
              <a:t>2) What does the man say about the quarter?</a:t>
            </a:r>
          </a:p>
          <a:p>
            <a:pPr>
              <a:buNone/>
            </a:pPr>
            <a:r>
              <a:rPr lang="en-US" dirty="0" smtClean="0"/>
              <a:t>  A. Expenditures exceeded revenues</a:t>
            </a:r>
          </a:p>
          <a:p>
            <a:pPr>
              <a:buNone/>
            </a:pPr>
            <a:r>
              <a:rPr lang="en-US" dirty="0" smtClean="0"/>
              <a:t>  B. Holiday sales were down</a:t>
            </a:r>
          </a:p>
          <a:p>
            <a:pPr>
              <a:buNone/>
            </a:pPr>
            <a:r>
              <a:rPr lang="en-US" dirty="0" smtClean="0"/>
              <a:t>  C. It was profitable</a:t>
            </a:r>
          </a:p>
          <a:p>
            <a:pPr>
              <a:buNone/>
            </a:pPr>
            <a:r>
              <a:rPr lang="en-US" dirty="0" smtClean="0"/>
              <a:t>  D. It put the company in the black</a:t>
            </a:r>
            <a:br>
              <a:rPr lang="en-US" dirty="0" smtClean="0"/>
            </a:br>
            <a:endParaRPr lang="en-US" dirty="0" smtClean="0"/>
          </a:p>
          <a:p>
            <a:pPr>
              <a:buNone/>
            </a:pPr>
            <a:r>
              <a:rPr lang="en-US" b="1" dirty="0" smtClean="0"/>
              <a:t>3) What position does the woman hold?</a:t>
            </a:r>
          </a:p>
          <a:p>
            <a:pPr>
              <a:buNone/>
            </a:pPr>
            <a:r>
              <a:rPr lang="en-US" dirty="0" smtClean="0"/>
              <a:t>  A. Receptionist</a:t>
            </a:r>
          </a:p>
          <a:p>
            <a:pPr>
              <a:buNone/>
            </a:pPr>
            <a:r>
              <a:rPr lang="en-US" dirty="0" smtClean="0"/>
              <a:t>  B. Sales person</a:t>
            </a:r>
          </a:p>
          <a:p>
            <a:pPr>
              <a:buNone/>
            </a:pPr>
            <a:r>
              <a:rPr lang="en-US" dirty="0" smtClean="0"/>
              <a:t>  C. Comptroller</a:t>
            </a:r>
          </a:p>
          <a:p>
            <a:pPr>
              <a:buNone/>
            </a:pPr>
            <a:r>
              <a:rPr lang="en-US" dirty="0" smtClean="0"/>
              <a:t>  D. Manager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Who does the man want to speak to?</a:t>
            </a:r>
          </a:p>
          <a:p>
            <a:pPr>
              <a:buNone/>
            </a:pPr>
            <a:r>
              <a:rPr lang="en-US" b="1" dirty="0" smtClean="0"/>
              <a:t>  </a:t>
            </a:r>
            <a:r>
              <a:rPr lang="en-US" dirty="0" smtClean="0"/>
              <a:t>A. Charley Cowles</a:t>
            </a:r>
          </a:p>
          <a:p>
            <a:pPr>
              <a:buNone/>
            </a:pPr>
            <a:r>
              <a:rPr lang="en-US" dirty="0" smtClean="0"/>
              <a:t>  B. Randy Johnson</a:t>
            </a:r>
          </a:p>
          <a:p>
            <a:pPr>
              <a:buNone/>
            </a:pPr>
            <a:r>
              <a:rPr lang="en-US" dirty="0" smtClean="0"/>
              <a:t>  C. Gecko Insurance</a:t>
            </a:r>
          </a:p>
          <a:p>
            <a:pPr>
              <a:buNone/>
            </a:pPr>
            <a:r>
              <a:rPr lang="en-US" dirty="0" smtClean="0"/>
              <a:t>  D. William Bean</a:t>
            </a:r>
            <a:endParaRPr lang="en-US" u="sng" dirty="0" smtClean="0"/>
          </a:p>
          <a:p>
            <a:pPr>
              <a:buNone/>
            </a:pPr>
            <a:endParaRPr lang="en-US" b="1" u="sng" dirty="0"/>
          </a:p>
          <a:p>
            <a:pPr>
              <a:buNone/>
            </a:pPr>
            <a:r>
              <a:rPr lang="en-US" b="1" dirty="0" smtClean="0"/>
              <a:t>5) What does the woman offer to do?</a:t>
            </a:r>
          </a:p>
          <a:p>
            <a:pPr>
              <a:buNone/>
            </a:pPr>
            <a:r>
              <a:rPr lang="en-US" dirty="0" smtClean="0"/>
              <a:t>  A. Make a phone call</a:t>
            </a:r>
          </a:p>
          <a:p>
            <a:pPr>
              <a:buNone/>
            </a:pPr>
            <a:r>
              <a:rPr lang="en-US" dirty="0" smtClean="0"/>
              <a:t>  B. Call Charley Cowles</a:t>
            </a:r>
          </a:p>
          <a:p>
            <a:pPr>
              <a:buNone/>
            </a:pPr>
            <a:r>
              <a:rPr lang="en-US" dirty="0" smtClean="0"/>
              <a:t>  C. Take a message</a:t>
            </a:r>
          </a:p>
          <a:p>
            <a:pPr>
              <a:buNone/>
            </a:pPr>
            <a:r>
              <a:rPr lang="en-US" dirty="0" smtClean="0"/>
              <a:t>  D. Page Randy Johnson</a:t>
            </a:r>
            <a:br>
              <a:rPr lang="en-US" dirty="0" smtClean="0"/>
            </a:br>
            <a:endParaRPr lang="en-US" dirty="0" smtClean="0"/>
          </a:p>
          <a:p>
            <a:pPr>
              <a:buNone/>
            </a:pPr>
            <a:r>
              <a:rPr lang="en-US" b="1" dirty="0" smtClean="0"/>
              <a:t>6) What does the man ask Randy Johnson to do?</a:t>
            </a:r>
          </a:p>
          <a:p>
            <a:pPr>
              <a:buNone/>
            </a:pPr>
            <a:r>
              <a:rPr lang="en-US" dirty="0" smtClean="0"/>
              <a:t>  A. Send him a fax</a:t>
            </a:r>
          </a:p>
          <a:p>
            <a:pPr>
              <a:buNone/>
            </a:pPr>
            <a:r>
              <a:rPr lang="en-US" dirty="0" smtClean="0"/>
              <a:t>  B. Leave a message</a:t>
            </a:r>
          </a:p>
          <a:p>
            <a:pPr>
              <a:buNone/>
            </a:pPr>
            <a:r>
              <a:rPr lang="en-US" dirty="0" smtClean="0"/>
              <a:t>  C. Write him a letter</a:t>
            </a:r>
          </a:p>
          <a:p>
            <a:pPr>
              <a:buNone/>
            </a:pPr>
            <a:r>
              <a:rPr lang="en-US" dirty="0" smtClean="0"/>
              <a:t>  D. Return his call</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7) What position does the man hold?</a:t>
            </a:r>
          </a:p>
          <a:p>
            <a:pPr>
              <a:buNone/>
            </a:pPr>
            <a:r>
              <a:rPr lang="en-US" dirty="0" smtClean="0"/>
              <a:t>  A. Laborer</a:t>
            </a:r>
          </a:p>
          <a:p>
            <a:pPr>
              <a:buNone/>
            </a:pPr>
            <a:r>
              <a:rPr lang="en-US" dirty="0" smtClean="0"/>
              <a:t>  B. Banker</a:t>
            </a:r>
          </a:p>
          <a:p>
            <a:pPr>
              <a:buNone/>
            </a:pPr>
            <a:r>
              <a:rPr lang="en-US" dirty="0" smtClean="0"/>
              <a:t>  C. Executive</a:t>
            </a:r>
          </a:p>
          <a:p>
            <a:pPr>
              <a:buNone/>
            </a:pPr>
            <a:r>
              <a:rPr lang="en-US" dirty="0" smtClean="0"/>
              <a:t>  D. Engineer</a:t>
            </a:r>
          </a:p>
          <a:p>
            <a:pPr>
              <a:buNone/>
            </a:pPr>
            <a:endParaRPr lang="en-US" b="1" dirty="0"/>
          </a:p>
          <a:p>
            <a:pPr>
              <a:buNone/>
            </a:pPr>
            <a:r>
              <a:rPr lang="en-US" b="1" dirty="0" smtClean="0"/>
              <a:t>8) What does the woman want the man to do?</a:t>
            </a:r>
          </a:p>
          <a:p>
            <a:pPr>
              <a:buNone/>
            </a:pPr>
            <a:r>
              <a:rPr lang="en-US" b="1" dirty="0" smtClean="0"/>
              <a:t>  </a:t>
            </a:r>
            <a:r>
              <a:rPr lang="en-US" dirty="0" smtClean="0"/>
              <a:t>A. Bounce a check</a:t>
            </a:r>
          </a:p>
          <a:p>
            <a:pPr>
              <a:buNone/>
            </a:pPr>
            <a:r>
              <a:rPr lang="en-US" dirty="0" smtClean="0"/>
              <a:t>  B. Delay a deposit</a:t>
            </a:r>
          </a:p>
          <a:p>
            <a:pPr>
              <a:buNone/>
            </a:pPr>
            <a:r>
              <a:rPr lang="en-US" dirty="0" smtClean="0"/>
              <a:t>  C. Pay a fee</a:t>
            </a:r>
          </a:p>
          <a:p>
            <a:pPr>
              <a:buNone/>
            </a:pPr>
            <a:r>
              <a:rPr lang="en-US" dirty="0" smtClean="0"/>
              <a:t>  D. Trim the bushes </a:t>
            </a:r>
            <a:br>
              <a:rPr lang="en-US" dirty="0" smtClean="0"/>
            </a:br>
            <a:endParaRPr lang="en-US" dirty="0" smtClean="0"/>
          </a:p>
          <a:p>
            <a:pPr>
              <a:buNone/>
            </a:pPr>
            <a:r>
              <a:rPr lang="en-US" b="1" dirty="0" smtClean="0"/>
              <a:t>9) What does the man offer to do?</a:t>
            </a:r>
          </a:p>
          <a:p>
            <a:pPr>
              <a:buNone/>
            </a:pPr>
            <a:r>
              <a:rPr lang="en-US" dirty="0" smtClean="0"/>
              <a:t>  A. Work for free</a:t>
            </a:r>
          </a:p>
          <a:p>
            <a:pPr>
              <a:buNone/>
            </a:pPr>
            <a:r>
              <a:rPr lang="en-US" dirty="0" smtClean="0"/>
              <a:t>  B. Return on Saturday</a:t>
            </a:r>
          </a:p>
          <a:p>
            <a:pPr>
              <a:buNone/>
            </a:pPr>
            <a:r>
              <a:rPr lang="en-US" dirty="0" smtClean="0"/>
              <a:t>  C. Hold the check longer</a:t>
            </a:r>
          </a:p>
          <a:p>
            <a:pPr>
              <a:buNone/>
            </a:pPr>
            <a:r>
              <a:rPr lang="en-US" dirty="0" smtClean="0"/>
              <a:t>  D. Refund the woman's money</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10)  Who most likely is the man?</a:t>
            </a:r>
          </a:p>
          <a:p>
            <a:pPr>
              <a:buNone/>
            </a:pPr>
            <a:r>
              <a:rPr lang="en-US" dirty="0" smtClean="0"/>
              <a:t>  A. A financial adviser</a:t>
            </a:r>
          </a:p>
          <a:p>
            <a:pPr>
              <a:buNone/>
            </a:pPr>
            <a:r>
              <a:rPr lang="en-US" dirty="0" smtClean="0"/>
              <a:t>  B. A bank CEO</a:t>
            </a:r>
          </a:p>
          <a:p>
            <a:pPr>
              <a:buNone/>
            </a:pPr>
            <a:r>
              <a:rPr lang="en-US" dirty="0" smtClean="0"/>
              <a:t>  C. A customer service agent</a:t>
            </a:r>
          </a:p>
          <a:p>
            <a:pPr>
              <a:buNone/>
            </a:pPr>
            <a:r>
              <a:rPr lang="en-US" dirty="0" smtClean="0"/>
              <a:t>  D. An attorney</a:t>
            </a:r>
          </a:p>
          <a:p>
            <a:pPr>
              <a:buNone/>
            </a:pPr>
            <a:endParaRPr lang="en-US" b="1" dirty="0"/>
          </a:p>
          <a:p>
            <a:pPr>
              <a:buNone/>
            </a:pPr>
            <a:r>
              <a:rPr lang="en-US" b="1" dirty="0" smtClean="0"/>
              <a:t>11) What information does the woman offer to give the man?</a:t>
            </a:r>
          </a:p>
          <a:p>
            <a:pPr>
              <a:buNone/>
            </a:pPr>
            <a:r>
              <a:rPr lang="en-US" b="1" dirty="0" smtClean="0"/>
              <a:t>  </a:t>
            </a:r>
            <a:r>
              <a:rPr lang="en-US" dirty="0" smtClean="0"/>
              <a:t>A. Her account number</a:t>
            </a:r>
          </a:p>
          <a:p>
            <a:pPr>
              <a:buNone/>
            </a:pPr>
            <a:r>
              <a:rPr lang="en-US" dirty="0" smtClean="0"/>
              <a:t>  B. Her address</a:t>
            </a:r>
          </a:p>
          <a:p>
            <a:pPr>
              <a:buNone/>
            </a:pPr>
            <a:r>
              <a:rPr lang="en-US" dirty="0" smtClean="0"/>
              <a:t>  C. A check number</a:t>
            </a:r>
          </a:p>
          <a:p>
            <a:pPr>
              <a:buNone/>
            </a:pPr>
            <a:r>
              <a:rPr lang="en-US" dirty="0" smtClean="0"/>
              <a:t>  D. A verification code</a:t>
            </a:r>
            <a:br>
              <a:rPr lang="en-US" dirty="0" smtClean="0"/>
            </a:br>
            <a:endParaRPr lang="en-US" dirty="0" smtClean="0"/>
          </a:p>
          <a:p>
            <a:pPr>
              <a:buNone/>
            </a:pPr>
            <a:r>
              <a:rPr lang="en-US" b="1" dirty="0" smtClean="0"/>
              <a:t>12) Why can't the woman access her funds?</a:t>
            </a:r>
          </a:p>
          <a:p>
            <a:pPr>
              <a:buNone/>
            </a:pPr>
            <a:r>
              <a:rPr lang="en-US" dirty="0" smtClean="0"/>
              <a:t>  A. She did not deposit enough money</a:t>
            </a:r>
          </a:p>
          <a:p>
            <a:pPr>
              <a:buNone/>
            </a:pPr>
            <a:r>
              <a:rPr lang="en-US" dirty="0" smtClean="0"/>
              <a:t>  B. The bank made an error</a:t>
            </a:r>
          </a:p>
          <a:p>
            <a:pPr>
              <a:buNone/>
            </a:pPr>
            <a:r>
              <a:rPr lang="en-US" dirty="0" smtClean="0"/>
              <a:t>  C. There is a waiting period</a:t>
            </a:r>
          </a:p>
          <a:p>
            <a:pPr>
              <a:buNone/>
            </a:pPr>
            <a:r>
              <a:rPr lang="en-US" dirty="0" smtClean="0"/>
              <a:t>  D. It was a bad check</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13) Where would this report most likely be heard?</a:t>
            </a:r>
          </a:p>
          <a:p>
            <a:pPr>
              <a:buNone/>
            </a:pPr>
            <a:r>
              <a:rPr lang="en-US" dirty="0" smtClean="0"/>
              <a:t>  A. On television</a:t>
            </a:r>
          </a:p>
          <a:p>
            <a:pPr>
              <a:buNone/>
            </a:pPr>
            <a:r>
              <a:rPr lang="en-US" dirty="0" smtClean="0"/>
              <a:t>  B. On radio</a:t>
            </a:r>
          </a:p>
          <a:p>
            <a:pPr>
              <a:buNone/>
            </a:pPr>
            <a:r>
              <a:rPr lang="en-US" dirty="0" smtClean="0"/>
              <a:t>  C. On the Internet</a:t>
            </a:r>
          </a:p>
          <a:p>
            <a:pPr>
              <a:buNone/>
            </a:pPr>
            <a:r>
              <a:rPr lang="en-US" dirty="0" smtClean="0"/>
              <a:t>  D. On an I-pod</a:t>
            </a:r>
          </a:p>
          <a:p>
            <a:pPr>
              <a:buNone/>
            </a:pPr>
            <a:endParaRPr lang="en-US" u="sng" dirty="0" smtClean="0"/>
          </a:p>
          <a:p>
            <a:pPr>
              <a:buNone/>
            </a:pPr>
            <a:r>
              <a:rPr lang="en-US" b="1" dirty="0" smtClean="0"/>
              <a:t>14) What is the problem on Interstate 35?</a:t>
            </a:r>
          </a:p>
          <a:p>
            <a:pPr>
              <a:buNone/>
            </a:pPr>
            <a:r>
              <a:rPr lang="en-US" dirty="0" smtClean="0"/>
              <a:t>  A. A debris spill</a:t>
            </a:r>
          </a:p>
          <a:p>
            <a:pPr>
              <a:buNone/>
            </a:pPr>
            <a:r>
              <a:rPr lang="en-US" dirty="0" smtClean="0"/>
              <a:t>  B. Off-and-on slowdowns</a:t>
            </a:r>
          </a:p>
          <a:p>
            <a:pPr>
              <a:buNone/>
            </a:pPr>
            <a:r>
              <a:rPr lang="en-US" dirty="0" smtClean="0"/>
              <a:t>  C. Heavy rain</a:t>
            </a:r>
          </a:p>
          <a:p>
            <a:pPr>
              <a:buNone/>
            </a:pPr>
            <a:r>
              <a:rPr lang="en-US" dirty="0" smtClean="0"/>
              <a:t>  D. An accident</a:t>
            </a:r>
          </a:p>
          <a:p>
            <a:pPr>
              <a:buNone/>
            </a:pPr>
            <a:endParaRPr lang="en-US" dirty="0" smtClean="0"/>
          </a:p>
          <a:p>
            <a:pPr>
              <a:buNone/>
            </a:pPr>
            <a:r>
              <a:rPr lang="en-US" b="1" dirty="0" smtClean="0"/>
              <a:t>15) What is scheduled to happen next?</a:t>
            </a:r>
          </a:p>
          <a:p>
            <a:pPr>
              <a:buNone/>
            </a:pPr>
            <a:r>
              <a:rPr lang="en-US" dirty="0" smtClean="0"/>
              <a:t>  A. An advertisement</a:t>
            </a:r>
          </a:p>
          <a:p>
            <a:pPr>
              <a:buNone/>
            </a:pPr>
            <a:r>
              <a:rPr lang="en-US" dirty="0" smtClean="0"/>
              <a:t>  B. A news report</a:t>
            </a:r>
          </a:p>
          <a:p>
            <a:pPr>
              <a:buNone/>
            </a:pPr>
            <a:r>
              <a:rPr lang="en-US" dirty="0" smtClean="0"/>
              <a:t>  C. A movie</a:t>
            </a:r>
          </a:p>
          <a:p>
            <a:pPr>
              <a:buNone/>
            </a:pPr>
            <a:r>
              <a:rPr lang="en-US" dirty="0" smtClean="0"/>
              <a:t>  D. More music</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16) Who is the speaker?</a:t>
            </a:r>
          </a:p>
          <a:p>
            <a:pPr>
              <a:buNone/>
            </a:pPr>
            <a:r>
              <a:rPr lang="en-US" dirty="0" smtClean="0"/>
              <a:t>  A. Lenny DiCardio</a:t>
            </a:r>
          </a:p>
          <a:p>
            <a:pPr>
              <a:buNone/>
            </a:pPr>
            <a:r>
              <a:rPr lang="en-US" dirty="0" smtClean="0"/>
              <a:t>  B. Miguel Soriano</a:t>
            </a:r>
          </a:p>
          <a:p>
            <a:pPr>
              <a:buNone/>
            </a:pPr>
            <a:r>
              <a:rPr lang="en-US" dirty="0" smtClean="0"/>
              <a:t>  C. Roberto Dinardo</a:t>
            </a:r>
          </a:p>
          <a:p>
            <a:pPr>
              <a:buNone/>
            </a:pPr>
            <a:r>
              <a:rPr lang="en-US" dirty="0" smtClean="0"/>
              <a:t>  D. Martin Braun</a:t>
            </a:r>
          </a:p>
          <a:p>
            <a:pPr>
              <a:buNone/>
            </a:pPr>
            <a:endParaRPr lang="en-US" u="sng" dirty="0" smtClean="0"/>
          </a:p>
          <a:p>
            <a:pPr>
              <a:buNone/>
            </a:pPr>
            <a:r>
              <a:rPr lang="en-US" b="1" dirty="0" smtClean="0"/>
              <a:t>17) Where is the introduction taking place?</a:t>
            </a:r>
          </a:p>
          <a:p>
            <a:pPr>
              <a:buNone/>
            </a:pPr>
            <a:r>
              <a:rPr lang="en-US" dirty="0" smtClean="0"/>
              <a:t>  A. In India</a:t>
            </a:r>
          </a:p>
          <a:p>
            <a:pPr>
              <a:buNone/>
            </a:pPr>
            <a:r>
              <a:rPr lang="en-US" dirty="0" smtClean="0"/>
              <a:t>  B. On the Academy Awards show</a:t>
            </a:r>
          </a:p>
          <a:p>
            <a:pPr>
              <a:buNone/>
            </a:pPr>
            <a:r>
              <a:rPr lang="en-US" dirty="0" smtClean="0"/>
              <a:t>  C. At a charity fundraiser</a:t>
            </a:r>
          </a:p>
          <a:p>
            <a:pPr>
              <a:buNone/>
            </a:pPr>
            <a:r>
              <a:rPr lang="en-US" dirty="0" smtClean="0"/>
              <a:t>  D. Outside Miguel Soriano's home</a:t>
            </a:r>
          </a:p>
          <a:p>
            <a:pPr>
              <a:buNone/>
            </a:pPr>
            <a:endParaRPr lang="en-US" dirty="0" smtClean="0"/>
          </a:p>
          <a:p>
            <a:pPr>
              <a:buNone/>
            </a:pPr>
            <a:r>
              <a:rPr lang="en-US" b="1" dirty="0" smtClean="0"/>
              <a:t>18) What is suggested about Miguel Soriano?</a:t>
            </a:r>
          </a:p>
          <a:p>
            <a:pPr>
              <a:buNone/>
            </a:pPr>
            <a:r>
              <a:rPr lang="en-US" dirty="0" smtClean="0"/>
              <a:t>  A. He is a famous movie director</a:t>
            </a:r>
          </a:p>
          <a:p>
            <a:pPr>
              <a:buNone/>
            </a:pPr>
            <a:r>
              <a:rPr lang="en-US" dirty="0" smtClean="0"/>
              <a:t>  B. He is the keynote speaker</a:t>
            </a:r>
          </a:p>
          <a:p>
            <a:pPr>
              <a:buNone/>
            </a:pPr>
            <a:r>
              <a:rPr lang="en-US" dirty="0" smtClean="0"/>
              <a:t>  C. He is very generous</a:t>
            </a:r>
          </a:p>
          <a:p>
            <a:pPr>
              <a:buNone/>
            </a:pPr>
            <a:r>
              <a:rPr lang="en-US" dirty="0" smtClean="0"/>
              <a:t>  D. He does not have children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19) What is the main purpose of the message?</a:t>
            </a:r>
          </a:p>
          <a:p>
            <a:pPr>
              <a:buNone/>
            </a:pPr>
            <a:r>
              <a:rPr lang="en-US" dirty="0" smtClean="0"/>
              <a:t>  A. To book airline tickets</a:t>
            </a:r>
          </a:p>
          <a:p>
            <a:pPr>
              <a:buNone/>
            </a:pPr>
            <a:r>
              <a:rPr lang="en-US" dirty="0" smtClean="0"/>
              <a:t>  B. To reserve a hotel room</a:t>
            </a:r>
          </a:p>
          <a:p>
            <a:pPr>
              <a:buNone/>
            </a:pPr>
            <a:r>
              <a:rPr lang="en-US" dirty="0" smtClean="0"/>
              <a:t>  C. To announce itinerary</a:t>
            </a:r>
          </a:p>
          <a:p>
            <a:pPr>
              <a:buNone/>
            </a:pPr>
            <a:r>
              <a:rPr lang="en-US" dirty="0" smtClean="0"/>
              <a:t>  D. To schedule a meeting</a:t>
            </a:r>
          </a:p>
          <a:p>
            <a:pPr>
              <a:buNone/>
            </a:pPr>
            <a:endParaRPr lang="en-US" dirty="0" smtClean="0"/>
          </a:p>
          <a:p>
            <a:pPr>
              <a:buNone/>
            </a:pPr>
            <a:r>
              <a:rPr lang="en-US" b="1" dirty="0" smtClean="0"/>
              <a:t>20) Who is speaking?</a:t>
            </a:r>
          </a:p>
          <a:p>
            <a:pPr>
              <a:buNone/>
            </a:pPr>
            <a:r>
              <a:rPr lang="en-US" dirty="0" smtClean="0"/>
              <a:t>  A. A business executive</a:t>
            </a:r>
          </a:p>
          <a:p>
            <a:pPr>
              <a:buNone/>
            </a:pPr>
            <a:r>
              <a:rPr lang="en-US" dirty="0" smtClean="0"/>
              <a:t>  B. A travel agent</a:t>
            </a:r>
          </a:p>
          <a:p>
            <a:pPr>
              <a:buNone/>
            </a:pPr>
            <a:r>
              <a:rPr lang="en-US" dirty="0" smtClean="0"/>
              <a:t>  C. A tourist</a:t>
            </a:r>
          </a:p>
          <a:p>
            <a:pPr>
              <a:buNone/>
            </a:pPr>
            <a:r>
              <a:rPr lang="en-US" dirty="0" smtClean="0"/>
              <a:t>  D. A flight attendant</a:t>
            </a:r>
          </a:p>
          <a:p>
            <a:pPr>
              <a:buNone/>
            </a:pPr>
            <a:endParaRPr lang="en-US" dirty="0" smtClean="0"/>
          </a:p>
          <a:p>
            <a:pPr>
              <a:buNone/>
            </a:pPr>
            <a:r>
              <a:rPr lang="en-US" b="1" dirty="0" smtClean="0"/>
              <a:t>21) What should the listener do after his plane lands?</a:t>
            </a:r>
          </a:p>
          <a:p>
            <a:pPr>
              <a:buNone/>
            </a:pPr>
            <a:r>
              <a:rPr lang="en-US" dirty="0" smtClean="0"/>
              <a:t>  A. Look for his chauffer</a:t>
            </a:r>
          </a:p>
          <a:p>
            <a:pPr>
              <a:buNone/>
            </a:pPr>
            <a:r>
              <a:rPr lang="en-US" dirty="0" smtClean="0"/>
              <a:t>  B. Call Sheila Lancaster</a:t>
            </a:r>
          </a:p>
          <a:p>
            <a:pPr>
              <a:buNone/>
            </a:pPr>
            <a:r>
              <a:rPr lang="en-US" dirty="0" smtClean="0"/>
              <a:t>  C. Drive to his hotel</a:t>
            </a:r>
          </a:p>
          <a:p>
            <a:pPr>
              <a:buNone/>
            </a:pPr>
            <a:r>
              <a:rPr lang="en-US" dirty="0" smtClean="0"/>
              <a:t>  D. Get tickets at check-in</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TotalTime>
  <Words>1477</Words>
  <Application>Microsoft Office PowerPoint</Application>
  <PresentationFormat>On-screen Show (4:3)</PresentationFormat>
  <Paragraphs>169</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73</cp:revision>
  <dcterms:created xsi:type="dcterms:W3CDTF">2014-01-23T11:30:05Z</dcterms:created>
  <dcterms:modified xsi:type="dcterms:W3CDTF">2015-05-21T11:19:31Z</dcterms:modified>
</cp:coreProperties>
</file>