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72" y="-3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0B722A9D-AEC7-4A0F-A1E8-E5311C7592FE}"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B85B2ED6-C062-4589-A0BD-E8BDE620425C}"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2C151823-F296-4860-A1CF-F015F257733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87162D92-E9AD-44BF-B144-9408591ACC14}"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defRPr/>
            </a:pPr>
            <a:fld id="{F23C370E-C802-4A32-8F59-9BFEE12D2614}"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defRPr/>
            </a:pPr>
            <a:fld id="{14CD8AF6-5321-4EB0-85BF-0D9BF885909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a:defRPr/>
            </a:pPr>
            <a:fld id="{5B70C4C9-1EBD-4BB7-B530-4898196D7C9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3DCAAE53-FF69-49D1-AA5A-B17B2475ED31}"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5/19/2014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271C5909-6C5B-467D-83C4-8E96DD6AAC6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F48CA583-03BF-4E4C-BF0D-DC8BC9141EED}"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5/19/2014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F163025D-FE57-4746-AFA6-1F7FC0B7B964}"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dirty="0"/>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dirty="0"/>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dirty="0"/>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5/19/2014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98F6EB86-9D46-48BA-96E4-F8F79B28F23F}" type="slidenum">
              <a:rPr lang="en-US" smtClean="0"/>
              <a:pPr>
                <a:defRPr/>
              </a:pPr>
              <a:t>‹#›</a:t>
            </a:fld>
            <a:endParaRPr lang="en-US" dirty="0"/>
          </a:p>
        </p:txBody>
      </p:sp>
      <p:pic>
        <p:nvPicPr>
          <p:cNvPr id="9" name="Picture 15" descr="logo WIJ"/>
          <p:cNvPicPr>
            <a:picLocks noChangeAspect="1" noChangeArrowheads="1"/>
          </p:cNvPicPr>
          <p:nvPr userDrawn="1"/>
        </p:nvPicPr>
        <p:blipFill>
          <a:blip r:embed="rId14" cstate="print"/>
          <a:srcRect/>
          <a:stretch>
            <a:fillRect/>
          </a:stretch>
        </p:blipFill>
        <p:spPr bwMode="auto">
          <a:xfrm>
            <a:off x="8604250" y="0"/>
            <a:ext cx="539750" cy="395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areerfaqs.com.au/careers/interview-questions-and-tips/how-to-answer-interview-questions/"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in/url?sa=i&amp;rct=j&amp;q=&amp;esrc=s&amp;source=images&amp;cd=&amp;docid=9NKdDAhtnnz-zM&amp;tbnid=NxcT_Y_P7jNEFM:&amp;ved=0CAUQjRw&amp;url=http%3A%2F%2Fintelligentexecutive.com%2Fexecutive-career-planning%2F&amp;ei=XuB5U5fOBdfs8AWT0oDADA&amp;psig=AFQjCNEOzTE3KwrBRZTcdjjSPH-HakmCUg&amp;ust=1400582232290703"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in/url?sa=i&amp;source=images&amp;cd=&amp;docid=mtgNm0dSjrZfpM&amp;tbnid=3nKtUQqpUVcp3M&amp;ved=0CAgQjRw&amp;url=http%3A%2F%2Fkerriannmatheson.com%2Fquestion-stupid%2F&amp;ei=AuJ5U-S_PMa68gWB-4GACw&amp;psig=AFQjCNHlFJH8rDxPzw-SX6PE4mgrniCgAA&amp;ust=1400583043186473"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in/url?sa=i&amp;rct=j&amp;q=&amp;esrc=s&amp;source=images&amp;cd=&amp;docid=qMOaXfbNGa7c_M&amp;tbnid=xFFwQI7ASt5xDM:&amp;ved=0CAUQjRw&amp;url=http%3A%2F%2Fwww.edukart.com%2Fblog%2Ftips-to-ace-your-job-interview%2F&amp;ei=e-J5U9fjFtLd8AWa-YK4CA&amp;psig=AFQjCNErqLf8IdwIyLDXidaYAv4Z8KzrzA&amp;ust=1400583101424559"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earnhebrewpod.com/newsletters/782"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in/url?sa=i&amp;rct=j&amp;q=&amp;esrc=s&amp;source=images&amp;cd=&amp;docid=bQdnqP5-zeQ4NM&amp;tbnid=jLhd6yF3ms9r6M:&amp;ved=0CAUQjRw&amp;url=http%3A%2F%2Fbeforeitsnews.com%2Fbusiness%2F2014%2F02%2Fcareer-tips-how-to-look-presentable-for-a-job-interview-2591264.html&amp;ei=wch5U5D4Eoz78QWT94KAAg&amp;bvm=bv.66917471,d.dGc&amp;psig=AFQjCNEOCZRW6jTp_FSE3375NpI5c3Jk5A&amp;ust=1400576327316868"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in/url?sa=i&amp;rct=j&amp;q=&amp;esrc=s&amp;source=images&amp;cd=&amp;docid=gj1OtmNm7iVAyM&amp;tbnid=E0JhvPIkdIX1XM:&amp;ved=0CAUQjRw&amp;url=http%3A%2F%2Fwww.totaljobs.com%2Fcareers-advice%2Finterviews%2Finterview-questions&amp;ei=Q8l5U6T0J8iB8gXf6IL4BQ&amp;bvm=bv.66917471,d.dGc&amp;psig=AFQjCNEOCZRW6jTp_FSE3375NpI5c3Jk5A&amp;ust=1400576327316868"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in/url?sa=i&amp;source=images&amp;cd=&amp;docid=yVfhqVnNWkMqcM&amp;tbnid=DKRTQ1LyR85L2M&amp;ved=0CAgQjRw&amp;url=http%3A%2F%2Fwww.yellowbrickroad.com%2Ffollow%2Fsecret-weapon-jo-interview%2Fnervous-interview-2%2F&amp;ei=eMl5U7GbNcfi8AXt3oIw&amp;psig=AFQjCNENimhaypnHXzAsfPgtrgYE0KbUBQ&amp;ust=1400576761049234"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in/url?sa=i&amp;rct=j&amp;q=&amp;esrc=s&amp;source=images&amp;cd=&amp;docid=fbJ0MFxrndLJOM&amp;tbnid=Ef4hWIPYpwQVeM:&amp;ved=0CAUQjRw&amp;url=http%3A%2F%2Flistden.com%2Ftop-10-things-you-must-remember-when-in-a-job-interview%2F&amp;ei=hcp5U7brK8Hq8AXPu4HYDA&amp;bvm=bv.66917471,d.dGc&amp;psig=AFQjCNEOCZRW6jTp_FSE3375NpI5c3Jk5A&amp;ust=1400576327316868"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in/url?sa=i&amp;rct=j&amp;q=&amp;esrc=s&amp;source=images&amp;cd=&amp;docid=wThZOGRbb22SNM&amp;tbnid=FSGjsl8bLZTFHM:&amp;ved=0CAUQjRw&amp;url=http%3A%2F%2Fintisari-online.com%2Fread%2Fgelar-universitas-bergengsi-tak-menjamin-anda-diterima-kerja&amp;ei=Mct5U4CIA8v78QXIkIDoDA&amp;bvm=bv.66917471,d.dGc&amp;psig=AFQjCNGG4tMElYG-0MHAblLE-BuGWpVxnw&amp;ust=1400577172526981" TargetMode="External"/><Relationship Id="rId2" Type="http://schemas.openxmlformats.org/officeDocument/2006/relationships/hyperlink" Target="https://www.google.co.in/url?sa=i&amp;rct=j&amp;q=&amp;esrc=s&amp;source=images&amp;cd=&amp;docid=wThZOGRbb22SNM&amp;tbnid=FSGjsl8bLZTFHM:&amp;ved=0CAUQjRw&amp;url=http%3A%2F%2Fintisari-online.com%2Fread%2Fgelar-universitas-bergengsi-tak-menjamin-anda-diterima-kerja&amp;ei=F8t5U8qkEpfg8AXNiYDoDg&amp;bvm=bv.66917471,d.dGc&amp;psig=AFQjCNGG4tMElYG-0MHAblLE-BuGWpVxnw&amp;ust=1400577172526981" TargetMode="Externa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hyperlink" Target="https://www.google.co.in/url?sa=i&amp;rct=j&amp;q=&amp;esrc=s&amp;source=images&amp;cd=&amp;docid=8l5wfP8HSfU10M&amp;tbnid=FSGjsl8bLZTFHM:&amp;ved=0CAUQjRw&amp;url=http%3A%2F%2Fwww.excelsiorp3.com%2Fblog%2F&amp;ei=SMt5U4uQKsz68QWSvYCgCw&amp;bvm=bv.66917471,d.dGc&amp;psig=AFQjCNEYNoJUbfPMzKv-20uMmffP5_pEAg&amp;ust=140057715732036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in/url?sa=i&amp;rct=j&amp;q=&amp;esrc=s&amp;source=images&amp;cd=&amp;docid=h6n3bM3pOZiFtM&amp;tbnid=WkK09PdkTvFWIM:&amp;ved=&amp;url=http%3A%2F%2Fwww.simplebalancehealth.com%2Fblog.html&amp;ei=uMt5U6ngFNLl8AWFr4GgDw&amp;psig=AFQjCNFRRmCV0ydKfeY1bmEg3C1Hze-Ikg&amp;ust=1400577336855559"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in/url?sa=i&amp;rct=j&amp;q=&amp;esrc=s&amp;source=images&amp;cd=&amp;docid=OlUOcEaWj3v8yM&amp;tbnid=mwYvOfOUU1gV8M:&amp;ved=0CAUQjRw&amp;url=http%3A%2F%2Fwww.cvplaza.com%2Fjob-interview-tips%2Fnegotiating-for-a-salary%2F&amp;ei=rs55U7f7JNXl8AWQn4GIAw&amp;psig=AFQjCNEv1iB4flyWaLS-iBRjufD2KKv9QA&amp;ust=1400577978752042"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31746" name="Picture 2" descr="http://www.careerfaqs.com.au/images/news_pages/interview-questions2.png">
            <a:hlinkClick r:id="rId2"/>
          </p:cNvPr>
          <p:cNvPicPr>
            <a:picLocks noChangeAspect="1" noChangeArrowheads="1"/>
          </p:cNvPicPr>
          <p:nvPr/>
        </p:nvPicPr>
        <p:blipFill>
          <a:blip r:embed="rId3" cstate="print"/>
          <a:srcRect/>
          <a:stretch>
            <a:fillRect/>
          </a:stretch>
        </p:blipFill>
        <p:spPr bwMode="auto">
          <a:xfrm>
            <a:off x="1657350" y="2133600"/>
            <a:ext cx="5829300" cy="30670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9</a:t>
            </a:r>
            <a:r>
              <a:rPr lang="en-US" sz="1600" dirty="0" smtClean="0">
                <a:solidFill>
                  <a:srgbClr val="FF0000"/>
                </a:solidFill>
                <a:latin typeface="Arial" pitchFamily="34" charset="0"/>
                <a:cs typeface="Arial" pitchFamily="34" charset="0"/>
              </a:rPr>
              <a:t>.</a:t>
            </a:r>
            <a:r>
              <a:rPr lang="en-US" sz="2000" u="sng" dirty="0" smtClean="0">
                <a:solidFill>
                  <a:srgbClr val="FF0000"/>
                </a:solidFill>
                <a:latin typeface="Arial" pitchFamily="34" charset="0"/>
                <a:cs typeface="Arial" pitchFamily="34" charset="0"/>
              </a:rPr>
              <a:t>WHAT ARE YOUR CAREER GOALS?</a:t>
            </a:r>
          </a:p>
          <a:p>
            <a:pPr>
              <a:buNone/>
            </a:pP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Short  term goal</a:t>
            </a:r>
          </a:p>
          <a:p>
            <a:pPr marL="342900" indent="-342900">
              <a:buFont typeface="+mj-lt"/>
              <a:buAutoNum type="alphaUcPeriod"/>
            </a:pPr>
            <a:r>
              <a:rPr lang="en-US" sz="1600" dirty="0" smtClean="0">
                <a:latin typeface="Arial" pitchFamily="34" charset="0"/>
                <a:cs typeface="Arial" pitchFamily="34" charset="0"/>
              </a:rPr>
              <a:t>Long term goal</a:t>
            </a:r>
          </a:p>
          <a:p>
            <a:pPr marL="342900" indent="-342900">
              <a:buFont typeface="+mj-lt"/>
              <a:buAutoNum type="alphaUcPeriod"/>
            </a:pP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E.G.</a:t>
            </a:r>
          </a:p>
          <a:p>
            <a:pPr marL="342900" indent="-342900">
              <a:buNone/>
            </a:pPr>
            <a:r>
              <a:rPr lang="en-US" sz="1600" dirty="0" smtClean="0">
                <a:solidFill>
                  <a:srgbClr val="0070C0"/>
                </a:solidFill>
                <a:latin typeface="Arial" pitchFamily="34" charset="0"/>
                <a:cs typeface="Arial" pitchFamily="34" charset="0"/>
              </a:rPr>
              <a:t>      Firstly </a:t>
            </a:r>
            <a:r>
              <a:rPr lang="en-US" sz="1600" dirty="0" smtClean="0">
                <a:solidFill>
                  <a:srgbClr val="0070C0"/>
                </a:solidFill>
                <a:latin typeface="Arial" pitchFamily="34" charset="0"/>
                <a:cs typeface="Arial" pitchFamily="34" charset="0"/>
              </a:rPr>
              <a:t>my </a:t>
            </a:r>
            <a:r>
              <a:rPr lang="en-US" sz="1600" dirty="0" smtClean="0">
                <a:solidFill>
                  <a:srgbClr val="0070C0"/>
                </a:solidFill>
                <a:latin typeface="Arial" pitchFamily="34" charset="0"/>
                <a:cs typeface="Arial" pitchFamily="34" charset="0"/>
              </a:rPr>
              <a:t>goal </a:t>
            </a:r>
            <a:r>
              <a:rPr lang="en-US" sz="1600" dirty="0" smtClean="0">
                <a:solidFill>
                  <a:srgbClr val="0070C0"/>
                </a:solidFill>
                <a:latin typeface="Arial" pitchFamily="34" charset="0"/>
                <a:cs typeface="Arial" pitchFamily="34" charset="0"/>
              </a:rPr>
              <a:t>is to get a job in reputed company where I can utilize my skills and improve my career path. </a:t>
            </a:r>
            <a:endParaRPr lang="en-US" sz="1600" dirty="0" smtClean="0">
              <a:solidFill>
                <a:srgbClr val="0070C0"/>
              </a:solidFill>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 </a:t>
            </a:r>
            <a:r>
              <a:rPr lang="en-US" sz="1600" dirty="0" smtClean="0">
                <a:solidFill>
                  <a:srgbClr val="0070C0"/>
                </a:solidFill>
                <a:latin typeface="Arial" pitchFamily="34" charset="0"/>
                <a:cs typeface="Arial" pitchFamily="34" charset="0"/>
              </a:rPr>
              <a:t>      But m</a:t>
            </a:r>
            <a:r>
              <a:rPr lang="en-US" sz="1600" dirty="0" smtClean="0">
                <a:solidFill>
                  <a:srgbClr val="0070C0"/>
                </a:solidFill>
                <a:latin typeface="Arial" pitchFamily="34" charset="0"/>
                <a:cs typeface="Arial" pitchFamily="34" charset="0"/>
              </a:rPr>
              <a:t>y  </a:t>
            </a:r>
            <a:r>
              <a:rPr lang="en-US" sz="1600" dirty="0" smtClean="0">
                <a:solidFill>
                  <a:srgbClr val="0070C0"/>
                </a:solidFill>
                <a:latin typeface="Arial" pitchFamily="34" charset="0"/>
                <a:cs typeface="Arial" pitchFamily="34" charset="0"/>
              </a:rPr>
              <a:t>long term goal is to be in respectable position in that </a:t>
            </a:r>
            <a:r>
              <a:rPr lang="en-US" sz="1600" dirty="0" smtClean="0">
                <a:solidFill>
                  <a:srgbClr val="0070C0"/>
                </a:solidFill>
                <a:latin typeface="Arial" pitchFamily="34" charset="0"/>
                <a:cs typeface="Arial" pitchFamily="34" charset="0"/>
              </a:rPr>
              <a:t>organization and  to reach the peak as per my talent and capabilities. I am very Ambitious.</a:t>
            </a:r>
            <a:endParaRPr lang="en-GB" sz="1600" dirty="0">
              <a:solidFill>
                <a:srgbClr val="0070C0"/>
              </a:solidFill>
              <a:latin typeface="Arial" pitchFamily="34" charset="0"/>
              <a:cs typeface="Arial" pitchFamily="34" charset="0"/>
            </a:endParaRPr>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6" name="Picture 2" descr="http://intelligentexecutive.com/wp-content/uploads/2013/06/capture.jpg">
            <a:hlinkClick r:id="rId2"/>
          </p:cNvPr>
          <p:cNvPicPr>
            <a:picLocks noChangeAspect="1" noChangeArrowheads="1"/>
          </p:cNvPicPr>
          <p:nvPr/>
        </p:nvPicPr>
        <p:blipFill>
          <a:blip r:embed="rId3" cstate="print"/>
          <a:srcRect/>
          <a:stretch>
            <a:fillRect/>
          </a:stretch>
        </p:blipFill>
        <p:spPr bwMode="auto">
          <a:xfrm>
            <a:off x="5500688" y="1676400"/>
            <a:ext cx="3262312"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10. </a:t>
            </a:r>
            <a:r>
              <a:rPr lang="en-US" sz="2000" u="sng" dirty="0" smtClean="0">
                <a:solidFill>
                  <a:srgbClr val="FF0000"/>
                </a:solidFill>
                <a:latin typeface="Arial" pitchFamily="34" charset="0"/>
                <a:cs typeface="Arial" pitchFamily="34" charset="0"/>
              </a:rPr>
              <a:t>DO YOU HAVE ANY QUESTIONS</a:t>
            </a:r>
            <a:endParaRPr lang="en-US" sz="2000" u="sng" dirty="0" smtClean="0">
              <a:solidFill>
                <a:srgbClr val="FF0000"/>
              </a:solidFill>
              <a:latin typeface="Arial" pitchFamily="34" charset="0"/>
              <a:cs typeface="Arial" pitchFamily="34" charset="0"/>
            </a:endParaRPr>
          </a:p>
          <a:p>
            <a:pPr>
              <a:buNone/>
            </a:pP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Appreciate the opportunity</a:t>
            </a:r>
          </a:p>
          <a:p>
            <a:pPr marL="342900" indent="-342900">
              <a:buFont typeface="+mj-lt"/>
              <a:buAutoNum type="alphaUcPeriod"/>
            </a:pPr>
            <a:r>
              <a:rPr lang="en-US" sz="1600" dirty="0" smtClean="0">
                <a:latin typeface="Arial" pitchFamily="34" charset="0"/>
                <a:cs typeface="Arial" pitchFamily="34" charset="0"/>
              </a:rPr>
              <a:t>Leaves/holidays</a:t>
            </a: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Discuss about Salary/ incentives/perks</a:t>
            </a: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appraisals</a:t>
            </a: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Training </a:t>
            </a:r>
            <a:r>
              <a:rPr lang="en-US" sz="1600" dirty="0" smtClean="0">
                <a:latin typeface="Arial" pitchFamily="34" charset="0"/>
                <a:cs typeface="Arial" pitchFamily="34" charset="0"/>
              </a:rPr>
              <a:t>period</a:t>
            </a:r>
          </a:p>
          <a:p>
            <a:pPr marL="342900" indent="-342900">
              <a:buFont typeface="+mj-lt"/>
              <a:buAutoNum type="alphaUcPeriod"/>
            </a:pPr>
            <a:endParaRPr lang="en-US" sz="1600" dirty="0" smtClean="0">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E.G.</a:t>
            </a:r>
          </a:p>
          <a:p>
            <a:pPr marL="342900" indent="-342900">
              <a:buNone/>
            </a:pPr>
            <a:r>
              <a:rPr lang="en-US" sz="1600" dirty="0" smtClean="0">
                <a:solidFill>
                  <a:srgbClr val="0070C0"/>
                </a:solidFill>
                <a:latin typeface="Arial" pitchFamily="34" charset="0"/>
                <a:cs typeface="Arial" pitchFamily="34" charset="0"/>
              </a:rPr>
              <a:t>      Thank </a:t>
            </a:r>
            <a:r>
              <a:rPr lang="en-US" sz="1600" dirty="0" smtClean="0">
                <a:solidFill>
                  <a:srgbClr val="0070C0"/>
                </a:solidFill>
                <a:latin typeface="Arial" pitchFamily="34" charset="0"/>
                <a:cs typeface="Arial" pitchFamily="34" charset="0"/>
              </a:rPr>
              <a:t>you for giving me this opportunity. Sir I would like  to know about </a:t>
            </a:r>
            <a:r>
              <a:rPr lang="en-US" sz="1600" dirty="0" smtClean="0">
                <a:solidFill>
                  <a:srgbClr val="0070C0"/>
                </a:solidFill>
                <a:latin typeface="Arial" pitchFamily="34" charset="0"/>
                <a:cs typeface="Arial" pitchFamily="34" charset="0"/>
              </a:rPr>
              <a:t>salary </a:t>
            </a:r>
            <a:r>
              <a:rPr lang="en-US" sz="1600" dirty="0" smtClean="0">
                <a:solidFill>
                  <a:srgbClr val="0070C0"/>
                </a:solidFill>
                <a:latin typeface="Arial" pitchFamily="34" charset="0"/>
                <a:cs typeface="Arial" pitchFamily="34" charset="0"/>
              </a:rPr>
              <a:t>scale for this job in your organization </a:t>
            </a:r>
            <a:r>
              <a:rPr lang="en-US" sz="1600" dirty="0" smtClean="0">
                <a:solidFill>
                  <a:srgbClr val="0070C0"/>
                </a:solidFill>
                <a:latin typeface="Arial" pitchFamily="34" charset="0"/>
                <a:cs typeface="Arial" pitchFamily="34" charset="0"/>
              </a:rPr>
              <a:t>. What  are the motivating factors(perks/ incentives/ commission). Proposed appraisal plans. </a:t>
            </a:r>
            <a:r>
              <a:rPr lang="en-US" sz="1600" dirty="0" smtClean="0">
                <a:solidFill>
                  <a:srgbClr val="0070C0"/>
                </a:solidFill>
                <a:latin typeface="Arial" pitchFamily="34" charset="0"/>
                <a:cs typeface="Arial" pitchFamily="34" charset="0"/>
              </a:rPr>
              <a:t>Duration of training period, notice period</a:t>
            </a:r>
            <a:endParaRPr lang="en-GB" sz="1600" dirty="0">
              <a:solidFill>
                <a:srgbClr val="0070C0"/>
              </a:solidFill>
              <a:latin typeface="Arial" pitchFamily="34" charset="0"/>
              <a:cs typeface="Arial" pitchFamily="34" charset="0"/>
            </a:endParaRPr>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a:t>
            </a:r>
            <a:r>
              <a:rPr lang="en-US" sz="2800" dirty="0" smtClean="0">
                <a:solidFill>
                  <a:schemeClr val="bg1"/>
                </a:solidFill>
                <a:latin typeface="Arial" pitchFamily="34" charset="0"/>
                <a:cs typeface="Arial" pitchFamily="34" charset="0"/>
              </a:rPr>
              <a:t>questions</a:t>
            </a:r>
            <a:endParaRPr lang="en-GB" sz="2800" dirty="0">
              <a:solidFill>
                <a:schemeClr val="bg1"/>
              </a:solidFill>
              <a:latin typeface="Arial" pitchFamily="34" charset="0"/>
              <a:cs typeface="Arial" pitchFamily="34" charset="0"/>
            </a:endParaRPr>
          </a:p>
        </p:txBody>
      </p:sp>
      <p:pic>
        <p:nvPicPr>
          <p:cNvPr id="21506" name="Picture 2" descr="http://kerriannmatheson.com/wp-content/uploads/2014/04/Asking-Questions1.jpg">
            <a:hlinkClick r:id="rId2"/>
          </p:cNvPr>
          <p:cNvPicPr>
            <a:picLocks noChangeAspect="1" noChangeArrowheads="1"/>
          </p:cNvPicPr>
          <p:nvPr/>
        </p:nvPicPr>
        <p:blipFill>
          <a:blip r:embed="rId3" cstate="print"/>
          <a:srcRect/>
          <a:stretch>
            <a:fillRect/>
          </a:stretch>
        </p:blipFill>
        <p:spPr bwMode="auto">
          <a:xfrm>
            <a:off x="5638800" y="1782762"/>
            <a:ext cx="2696897" cy="228816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smtClean="0">
                <a:solidFill>
                  <a:schemeClr val="bg1"/>
                </a:solidFill>
              </a:rPr>
              <a:t/>
            </a:r>
            <a:br>
              <a:rPr lang="en-US" sz="2800" dirty="0" smtClean="0">
                <a:solidFill>
                  <a:schemeClr val="bg1"/>
                </a:solidFill>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20484" name="Picture 4" descr="http://www.edukart.com/blog/wp-content/uploads/2012/08/job-interview-answers-questions.jpg">
            <a:hlinkClick r:id="rId2"/>
          </p:cNvPr>
          <p:cNvPicPr>
            <a:picLocks noChangeAspect="1" noChangeArrowheads="1"/>
          </p:cNvPicPr>
          <p:nvPr/>
        </p:nvPicPr>
        <p:blipFill>
          <a:blip r:embed="rId3" cstate="print"/>
          <a:srcRect/>
          <a:stretch>
            <a:fillRect/>
          </a:stretch>
        </p:blipFill>
        <p:spPr bwMode="auto">
          <a:xfrm>
            <a:off x="2133600" y="2362199"/>
            <a:ext cx="4876800" cy="32004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1</a:t>
            </a:r>
            <a:r>
              <a:rPr lang="en-US" sz="2000" dirty="0" smtClean="0">
                <a:solidFill>
                  <a:srgbClr val="FF0000"/>
                </a:solidFill>
                <a:latin typeface="Arial" pitchFamily="34" charset="0"/>
                <a:cs typeface="Arial" pitchFamily="34" charset="0"/>
              </a:rPr>
              <a:t>.</a:t>
            </a:r>
            <a:r>
              <a:rPr lang="en-US" sz="2000" u="sng" dirty="0" smtClean="0">
                <a:solidFill>
                  <a:srgbClr val="FF0000"/>
                </a:solidFill>
                <a:latin typeface="Arial" pitchFamily="34" charset="0"/>
                <a:cs typeface="Arial" pitchFamily="34" charset="0"/>
              </a:rPr>
              <a:t>TELL </a:t>
            </a:r>
            <a:r>
              <a:rPr lang="en-US" sz="2000" u="sng" dirty="0" smtClean="0">
                <a:solidFill>
                  <a:srgbClr val="FF0000"/>
                </a:solidFill>
                <a:latin typeface="Arial" pitchFamily="34" charset="0"/>
                <a:cs typeface="Arial" pitchFamily="34" charset="0"/>
              </a:rPr>
              <a:t>ME  ABOUT </a:t>
            </a:r>
            <a:r>
              <a:rPr lang="en-US" sz="2000" u="sng" dirty="0" smtClean="0">
                <a:solidFill>
                  <a:srgbClr val="FF0000"/>
                </a:solidFill>
                <a:latin typeface="Arial" pitchFamily="34" charset="0"/>
                <a:cs typeface="Arial" pitchFamily="34" charset="0"/>
              </a:rPr>
              <a:t>YOURSELF</a:t>
            </a:r>
            <a:endParaRPr lang="en-US" sz="2000" u="sng" dirty="0" smtClean="0">
              <a:solidFill>
                <a:srgbClr val="FF0000"/>
              </a:solidFill>
              <a:latin typeface="Arial" pitchFamily="34" charset="0"/>
              <a:cs typeface="Arial" pitchFamily="34" charset="0"/>
            </a:endParaRPr>
          </a:p>
          <a:p>
            <a:endParaRPr lang="en-US" sz="1600" b="1" u="sng" dirty="0" smtClean="0">
              <a:solidFill>
                <a:srgbClr val="FF0000"/>
              </a:solidFill>
              <a:latin typeface="Arial" pitchFamily="34" charset="0"/>
              <a:cs typeface="Arial" pitchFamily="34" charset="0"/>
            </a:endParaRPr>
          </a:p>
          <a:p>
            <a:pPr marL="342900" indent="-342900">
              <a:buFont typeface="+mj-lt"/>
              <a:buAutoNum type="alphaUcPeriod"/>
            </a:pPr>
            <a:r>
              <a:rPr lang="en-US" sz="1600" b="1" dirty="0" smtClean="0">
                <a:solidFill>
                  <a:schemeClr val="tx1"/>
                </a:solidFill>
                <a:latin typeface="Arial" pitchFamily="34" charset="0"/>
                <a:cs typeface="Arial" pitchFamily="34" charset="0"/>
              </a:rPr>
              <a:t>Start </a:t>
            </a:r>
            <a:r>
              <a:rPr lang="en-US" sz="1600" b="1" dirty="0" smtClean="0">
                <a:solidFill>
                  <a:schemeClr val="tx1"/>
                </a:solidFill>
                <a:latin typeface="Arial" pitchFamily="34" charset="0"/>
                <a:cs typeface="Arial" pitchFamily="34" charset="0"/>
              </a:rPr>
              <a:t>with your </a:t>
            </a:r>
            <a:r>
              <a:rPr lang="en-US" sz="1600" b="1" dirty="0" smtClean="0">
                <a:solidFill>
                  <a:schemeClr val="tx1"/>
                </a:solidFill>
                <a:latin typeface="Arial" pitchFamily="34" charset="0"/>
                <a:cs typeface="Arial" pitchFamily="34" charset="0"/>
              </a:rPr>
              <a:t>name</a:t>
            </a:r>
            <a:endParaRPr lang="en-US" sz="1600" b="1" dirty="0" smtClean="0">
              <a:latin typeface="Arial" pitchFamily="34" charset="0"/>
              <a:cs typeface="Arial" pitchFamily="34" charset="0"/>
            </a:endParaRPr>
          </a:p>
          <a:p>
            <a:pPr marL="342900" indent="-342900">
              <a:buFont typeface="+mj-lt"/>
              <a:buAutoNum type="alphaUcPeriod"/>
            </a:pPr>
            <a:r>
              <a:rPr lang="en-US" sz="1600" b="1" dirty="0" smtClean="0">
                <a:solidFill>
                  <a:schemeClr val="tx1"/>
                </a:solidFill>
                <a:latin typeface="Arial" pitchFamily="34" charset="0"/>
                <a:cs typeface="Arial" pitchFamily="34" charset="0"/>
              </a:rPr>
              <a:t>Where  are you from</a:t>
            </a:r>
            <a:endParaRPr lang="en-US" sz="1600" b="1" dirty="0" smtClean="0">
              <a:solidFill>
                <a:schemeClr val="tx1"/>
              </a:solidFill>
              <a:latin typeface="Arial" pitchFamily="34" charset="0"/>
              <a:cs typeface="Arial" pitchFamily="34" charset="0"/>
            </a:endParaRPr>
          </a:p>
          <a:p>
            <a:pPr marL="342900" indent="-342900">
              <a:buFont typeface="+mj-lt"/>
              <a:buAutoNum type="alphaUcPeriod"/>
            </a:pPr>
            <a:r>
              <a:rPr lang="en-US" sz="1600" b="1" dirty="0" smtClean="0">
                <a:solidFill>
                  <a:schemeClr val="tx1"/>
                </a:solidFill>
                <a:latin typeface="Arial" pitchFamily="34" charset="0"/>
                <a:cs typeface="Arial" pitchFamily="34" charset="0"/>
              </a:rPr>
              <a:t>Education/ qualification</a:t>
            </a:r>
            <a:endParaRPr lang="en-US" sz="1600" b="1" dirty="0" smtClean="0">
              <a:solidFill>
                <a:schemeClr val="tx1"/>
              </a:solidFill>
              <a:latin typeface="Arial" pitchFamily="34" charset="0"/>
              <a:cs typeface="Arial" pitchFamily="34" charset="0"/>
            </a:endParaRPr>
          </a:p>
          <a:p>
            <a:pPr marL="342900" indent="-342900">
              <a:buFont typeface="+mj-lt"/>
              <a:buAutoNum type="alphaUcPeriod"/>
            </a:pPr>
            <a:r>
              <a:rPr lang="en-US" sz="1600" b="1" dirty="0" smtClean="0">
                <a:solidFill>
                  <a:schemeClr val="tx1"/>
                </a:solidFill>
                <a:latin typeface="Arial" pitchFamily="34" charset="0"/>
                <a:cs typeface="Arial" pitchFamily="34" charset="0"/>
              </a:rPr>
              <a:t>Job experience </a:t>
            </a:r>
          </a:p>
          <a:p>
            <a:pPr marL="342900" indent="-342900">
              <a:buFont typeface="+mj-lt"/>
              <a:buAutoNum type="alphaUcPeriod"/>
            </a:pPr>
            <a:r>
              <a:rPr lang="en-US" sz="1600" b="1" dirty="0" smtClean="0">
                <a:latin typeface="Arial" pitchFamily="34" charset="0"/>
                <a:cs typeface="Arial" pitchFamily="34" charset="0"/>
              </a:rPr>
              <a:t>Personal information(brief)</a:t>
            </a:r>
            <a:endParaRPr lang="en-US" sz="1600" b="1" dirty="0" smtClean="0">
              <a:solidFill>
                <a:schemeClr val="tx1"/>
              </a:solidFill>
              <a:latin typeface="Arial" pitchFamily="34" charset="0"/>
              <a:cs typeface="Arial" pitchFamily="34" charset="0"/>
            </a:endParaRPr>
          </a:p>
          <a:p>
            <a:pPr marL="342900" indent="-342900">
              <a:buAutoNum type="arabicPeriod"/>
            </a:pPr>
            <a:endParaRPr lang="en-US" sz="1600" b="1" u="sng" dirty="0" smtClean="0">
              <a:solidFill>
                <a:srgbClr val="FF0000"/>
              </a:solidFill>
              <a:latin typeface="Arial" pitchFamily="34" charset="0"/>
              <a:cs typeface="Arial" pitchFamily="34" charset="0"/>
            </a:endParaRPr>
          </a:p>
          <a:p>
            <a:pPr marL="342900" indent="-342900">
              <a:buAutoNum type="arabicPeriod"/>
            </a:pPr>
            <a:endParaRPr lang="en-US" sz="1600" b="1" u="sng" dirty="0" smtClean="0">
              <a:solidFill>
                <a:srgbClr val="FF0000"/>
              </a:solidFill>
              <a:latin typeface="Arial" pitchFamily="34" charset="0"/>
              <a:cs typeface="Arial" pitchFamily="34" charset="0"/>
            </a:endParaRPr>
          </a:p>
          <a:p>
            <a:pPr marL="342900" indent="-342900">
              <a:buNone/>
            </a:pPr>
            <a:r>
              <a:rPr lang="en-US" sz="1600" b="1" dirty="0" smtClean="0">
                <a:solidFill>
                  <a:srgbClr val="0070C0"/>
                </a:solidFill>
                <a:latin typeface="Arial" pitchFamily="34" charset="0"/>
                <a:cs typeface="Arial" pitchFamily="34" charset="0"/>
              </a:rPr>
              <a:t>E.G.</a:t>
            </a:r>
            <a:endParaRPr lang="en-US" sz="1600" b="1" dirty="0" smtClean="0">
              <a:solidFill>
                <a:srgbClr val="0070C0"/>
              </a:solidFill>
              <a:latin typeface="Arial" pitchFamily="34" charset="0"/>
              <a:cs typeface="Arial" pitchFamily="34" charset="0"/>
            </a:endParaRPr>
          </a:p>
          <a:p>
            <a:pPr marL="342900" indent="-342900">
              <a:buNone/>
            </a:pPr>
            <a:r>
              <a:rPr lang="en-US" sz="1600" b="1" dirty="0" smtClean="0">
                <a:solidFill>
                  <a:srgbClr val="0070C0"/>
                </a:solidFill>
                <a:latin typeface="Arial" pitchFamily="34" charset="0"/>
                <a:cs typeface="Arial" pitchFamily="34" charset="0"/>
              </a:rPr>
              <a:t>        My </a:t>
            </a:r>
            <a:r>
              <a:rPr lang="en-US" sz="1600" b="1" dirty="0" smtClean="0">
                <a:solidFill>
                  <a:srgbClr val="0070C0"/>
                </a:solidFill>
                <a:latin typeface="Arial" pitchFamily="34" charset="0"/>
                <a:cs typeface="Arial" pitchFamily="34" charset="0"/>
              </a:rPr>
              <a:t>Name </a:t>
            </a:r>
            <a:r>
              <a:rPr lang="en-US" sz="1600" b="1" dirty="0" smtClean="0">
                <a:solidFill>
                  <a:srgbClr val="0070C0"/>
                </a:solidFill>
                <a:latin typeface="Arial" pitchFamily="34" charset="0"/>
                <a:cs typeface="Arial" pitchFamily="34" charset="0"/>
              </a:rPr>
              <a:t>is Jenny. </a:t>
            </a:r>
            <a:r>
              <a:rPr lang="en-US" sz="1600" b="1" dirty="0" smtClean="0">
                <a:solidFill>
                  <a:srgbClr val="0070C0"/>
                </a:solidFill>
                <a:latin typeface="Arial" pitchFamily="34" charset="0"/>
                <a:cs typeface="Arial" pitchFamily="34" charset="0"/>
              </a:rPr>
              <a:t>I </a:t>
            </a:r>
            <a:r>
              <a:rPr lang="en-US" sz="1600" b="1" dirty="0" smtClean="0">
                <a:solidFill>
                  <a:srgbClr val="0070C0"/>
                </a:solidFill>
                <a:latin typeface="Arial" pitchFamily="34" charset="0"/>
                <a:cs typeface="Arial" pitchFamily="34" charset="0"/>
              </a:rPr>
              <a:t>am from Paris</a:t>
            </a:r>
            <a:r>
              <a:rPr lang="en-US" sz="1600" b="1" dirty="0" smtClean="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I have </a:t>
            </a:r>
            <a:r>
              <a:rPr lang="en-US" sz="1600" b="1" dirty="0" smtClean="0">
                <a:solidFill>
                  <a:srgbClr val="0070C0"/>
                </a:solidFill>
                <a:latin typeface="Arial" pitchFamily="34" charset="0"/>
                <a:cs typeface="Arial" pitchFamily="34" charset="0"/>
              </a:rPr>
              <a:t>a degree in IT</a:t>
            </a:r>
            <a:r>
              <a:rPr lang="en-US" sz="1600" b="1" dirty="0" smtClean="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and </a:t>
            </a:r>
            <a:r>
              <a:rPr lang="en-US" sz="1600" b="1" dirty="0" smtClean="0">
                <a:solidFill>
                  <a:srgbClr val="0070C0"/>
                </a:solidFill>
                <a:latin typeface="Arial" pitchFamily="34" charset="0"/>
                <a:cs typeface="Arial" pitchFamily="34" charset="0"/>
              </a:rPr>
              <a:t>MBA </a:t>
            </a:r>
            <a:r>
              <a:rPr lang="en-US" sz="1600" b="1" dirty="0" smtClean="0">
                <a:solidFill>
                  <a:srgbClr val="0070C0"/>
                </a:solidFill>
                <a:latin typeface="Arial" pitchFamily="34" charset="0"/>
                <a:cs typeface="Arial" pitchFamily="34" charset="0"/>
              </a:rPr>
              <a:t>In HR. I have 2 years experience </a:t>
            </a:r>
            <a:r>
              <a:rPr lang="en-US" sz="1600" b="1" dirty="0" smtClean="0">
                <a:solidFill>
                  <a:srgbClr val="0070C0"/>
                </a:solidFill>
                <a:latin typeface="Arial" pitchFamily="34" charset="0"/>
                <a:cs typeface="Arial" pitchFamily="34" charset="0"/>
              </a:rPr>
              <a:t>in Infosys </a:t>
            </a:r>
            <a:r>
              <a:rPr lang="en-US" sz="1600" b="1" dirty="0" smtClean="0">
                <a:solidFill>
                  <a:srgbClr val="0070C0"/>
                </a:solidFill>
                <a:latin typeface="Arial" pitchFamily="34" charset="0"/>
                <a:cs typeface="Arial" pitchFamily="34" charset="0"/>
              </a:rPr>
              <a:t>and </a:t>
            </a:r>
            <a:r>
              <a:rPr lang="en-US" sz="1600" b="1" dirty="0" smtClean="0">
                <a:solidFill>
                  <a:srgbClr val="0070C0"/>
                </a:solidFill>
                <a:latin typeface="Arial" pitchFamily="34" charset="0"/>
                <a:cs typeface="Arial" pitchFamily="34" charset="0"/>
              </a:rPr>
              <a:t>I am </a:t>
            </a:r>
            <a:r>
              <a:rPr lang="en-US" sz="1600" b="1" dirty="0" smtClean="0">
                <a:solidFill>
                  <a:srgbClr val="0070C0"/>
                </a:solidFill>
                <a:latin typeface="Arial" pitchFamily="34" charset="0"/>
                <a:cs typeface="Arial" pitchFamily="34" charset="0"/>
              </a:rPr>
              <a:t>28 and I Like travelling and music.</a:t>
            </a:r>
            <a:endParaRPr lang="en-GB" sz="1600" b="1" dirty="0">
              <a:solidFill>
                <a:srgbClr val="0070C0"/>
              </a:solidFill>
              <a:latin typeface="Arial" pitchFamily="34" charset="0"/>
              <a:cs typeface="Arial" pitchFamily="34" charset="0"/>
            </a:endParaRPr>
          </a:p>
        </p:txBody>
      </p:sp>
      <p:sp>
        <p:nvSpPr>
          <p:cNvPr id="6"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30722" name="Picture 2" descr="http://www.learnhebrewpod.com/images/library/job-interview.jpg">
            <a:hlinkClick r:id="rId2"/>
          </p:cNvPr>
          <p:cNvPicPr>
            <a:picLocks noChangeAspect="1" noChangeArrowheads="1"/>
          </p:cNvPicPr>
          <p:nvPr/>
        </p:nvPicPr>
        <p:blipFill>
          <a:blip r:embed="rId3" cstate="print"/>
          <a:srcRect/>
          <a:stretch>
            <a:fillRect/>
          </a:stretch>
        </p:blipFill>
        <p:spPr bwMode="auto">
          <a:xfrm>
            <a:off x="4953000" y="1752031"/>
            <a:ext cx="3600450" cy="23913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2.</a:t>
            </a:r>
            <a:r>
              <a:rPr lang="en-US" sz="2000" u="sng" dirty="0" smtClean="0">
                <a:solidFill>
                  <a:srgbClr val="FF0000"/>
                </a:solidFill>
                <a:latin typeface="Arial" pitchFamily="34" charset="0"/>
                <a:cs typeface="Arial" pitchFamily="34" charset="0"/>
              </a:rPr>
              <a:t>WHY DO YOU WANT TO WORK IN OUR COMPANY?</a:t>
            </a:r>
          </a:p>
          <a:p>
            <a:endParaRPr lang="en-US" dirty="0" smtClean="0">
              <a:latin typeface="Arial" pitchFamily="34" charset="0"/>
              <a:cs typeface="Arial" pitchFamily="34" charset="0"/>
            </a:endParaRPr>
          </a:p>
          <a:p>
            <a:pPr marL="342900" indent="-342900">
              <a:buAutoNum type="arabicPeriod"/>
            </a:pPr>
            <a:r>
              <a:rPr lang="en-US" sz="1600" dirty="0" smtClean="0">
                <a:latin typeface="Arial" pitchFamily="34" charset="0"/>
                <a:cs typeface="Arial" pitchFamily="34" charset="0"/>
              </a:rPr>
              <a:t>W</a:t>
            </a:r>
            <a:r>
              <a:rPr lang="en-US" sz="1600" dirty="0" smtClean="0">
                <a:latin typeface="Arial" pitchFamily="34" charset="0"/>
                <a:cs typeface="Arial" pitchFamily="34" charset="0"/>
              </a:rPr>
              <a:t>hat </a:t>
            </a:r>
            <a:r>
              <a:rPr lang="en-US" sz="1600" dirty="0" smtClean="0">
                <a:latin typeface="Arial" pitchFamily="34" charset="0"/>
                <a:cs typeface="Arial" pitchFamily="34" charset="0"/>
              </a:rPr>
              <a:t>you like about  their </a:t>
            </a:r>
            <a:r>
              <a:rPr lang="en-US" sz="1600" dirty="0" smtClean="0">
                <a:latin typeface="Arial" pitchFamily="34" charset="0"/>
                <a:cs typeface="Arial" pitchFamily="34" charset="0"/>
              </a:rPr>
              <a:t>company</a:t>
            </a:r>
            <a:endParaRPr lang="en-US" sz="1600" dirty="0" smtClean="0">
              <a:latin typeface="Arial" pitchFamily="34" charset="0"/>
              <a:cs typeface="Arial" pitchFamily="34" charset="0"/>
            </a:endParaRPr>
          </a:p>
          <a:p>
            <a:pPr marL="342900" indent="-342900">
              <a:buAutoNum type="arabicPeriod"/>
            </a:pPr>
            <a:r>
              <a:rPr lang="en-US" sz="1600" dirty="0" smtClean="0">
                <a:latin typeface="Arial" pitchFamily="34" charset="0"/>
                <a:cs typeface="Arial" pitchFamily="34" charset="0"/>
              </a:rPr>
              <a:t>Relate it to your long term career </a:t>
            </a:r>
            <a:r>
              <a:rPr lang="en-US" sz="1600" dirty="0" smtClean="0">
                <a:latin typeface="Arial" pitchFamily="34" charset="0"/>
                <a:cs typeface="Arial" pitchFamily="34" charset="0"/>
              </a:rPr>
              <a:t>goals</a:t>
            </a:r>
            <a:endParaRPr lang="en-US" sz="1600" dirty="0" smtClean="0">
              <a:latin typeface="Arial" pitchFamily="34" charset="0"/>
              <a:cs typeface="Arial" pitchFamily="34" charset="0"/>
            </a:endParaRPr>
          </a:p>
          <a:p>
            <a:pPr marL="342900" indent="-342900">
              <a:buNone/>
            </a:pPr>
            <a:endParaRPr lang="en-US" dirty="0" smtClean="0">
              <a:latin typeface="Arial" pitchFamily="34" charset="0"/>
              <a:cs typeface="Arial" pitchFamily="34" charset="0"/>
            </a:endParaRPr>
          </a:p>
          <a:p>
            <a:pPr marL="342900" indent="-342900">
              <a:buNone/>
            </a:pPr>
            <a:endParaRPr lang="en-US" sz="1900" dirty="0" smtClean="0">
              <a:solidFill>
                <a:srgbClr val="0070C0"/>
              </a:solidFill>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E.G</a:t>
            </a:r>
            <a:r>
              <a:rPr lang="en-US" sz="1600" dirty="0" smtClean="0">
                <a:solidFill>
                  <a:srgbClr val="0070C0"/>
                </a:solidFill>
                <a:latin typeface="Arial" pitchFamily="34" charset="0"/>
                <a:cs typeface="Arial" pitchFamily="34" charset="0"/>
              </a:rPr>
              <a:t>.</a:t>
            </a:r>
          </a:p>
          <a:p>
            <a:pPr marL="342900" indent="-342900">
              <a:buNone/>
            </a:pPr>
            <a:r>
              <a:rPr lang="en-US" sz="1600" dirty="0" smtClean="0">
                <a:solidFill>
                  <a:srgbClr val="0070C0"/>
                </a:solidFill>
                <a:latin typeface="Arial" pitchFamily="34" charset="0"/>
                <a:cs typeface="Arial" pitchFamily="34" charset="0"/>
              </a:rPr>
              <a:t>Sir/madam,</a:t>
            </a:r>
          </a:p>
          <a:p>
            <a:pPr marL="342900" indent="-342900">
              <a:buNone/>
            </a:pPr>
            <a:r>
              <a:rPr lang="en-US" sz="1600" dirty="0" smtClean="0">
                <a:solidFill>
                  <a:srgbClr val="0070C0"/>
                </a:solidFill>
                <a:latin typeface="Arial" pitchFamily="34" charset="0"/>
                <a:cs typeface="Arial" pitchFamily="34" charset="0"/>
              </a:rPr>
              <a:t>      It’s </a:t>
            </a:r>
            <a:r>
              <a:rPr lang="en-US" sz="1600" dirty="0" smtClean="0">
                <a:solidFill>
                  <a:srgbClr val="0070C0"/>
                </a:solidFill>
                <a:latin typeface="Arial" pitchFamily="34" charset="0"/>
                <a:cs typeface="Arial" pitchFamily="34" charset="0"/>
              </a:rPr>
              <a:t>a great privilege for anyone to work in a reputed company like yours. When I read about the  job profile I felt that my skills are matching your requirements. Here I can showcase my technical skills to contribute to the company growth</a:t>
            </a:r>
            <a:r>
              <a:rPr lang="en-US" sz="1600" dirty="0" smtClean="0">
                <a:latin typeface="Arial" pitchFamily="34" charset="0"/>
                <a:cs typeface="Arial" pitchFamily="34" charset="0"/>
              </a:rPr>
              <a:t>.</a:t>
            </a:r>
          </a:p>
        </p:txBody>
      </p:sp>
      <p:sp>
        <p:nvSpPr>
          <p:cNvPr id="6"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29698" name="Picture 2" descr="http://www.prospectpersonnel.co.uk/wp-content/uploads/2013/11/a1ce37ca63e38c0a1bbf08137e00a346.jpg">
            <a:hlinkClick r:id="rId2"/>
          </p:cNvPr>
          <p:cNvPicPr>
            <a:picLocks noChangeAspect="1" noChangeArrowheads="1"/>
          </p:cNvPicPr>
          <p:nvPr/>
        </p:nvPicPr>
        <p:blipFill>
          <a:blip r:embed="rId3" cstate="print"/>
          <a:srcRect/>
          <a:stretch>
            <a:fillRect/>
          </a:stretch>
        </p:blipFill>
        <p:spPr bwMode="auto">
          <a:xfrm>
            <a:off x="5715001" y="2209800"/>
            <a:ext cx="2971800" cy="1981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200" dirty="0" smtClean="0">
                <a:solidFill>
                  <a:srgbClr val="FF0000"/>
                </a:solidFill>
                <a:latin typeface="Arial" pitchFamily="34" charset="0"/>
                <a:cs typeface="Arial" pitchFamily="34" charset="0"/>
              </a:rPr>
              <a:t>3.</a:t>
            </a:r>
            <a:r>
              <a:rPr lang="en-US" sz="2200" u="sng" dirty="0" smtClean="0">
                <a:solidFill>
                  <a:srgbClr val="FF0000"/>
                </a:solidFill>
                <a:latin typeface="Arial" pitchFamily="34" charset="0"/>
                <a:cs typeface="Arial" pitchFamily="34" charset="0"/>
              </a:rPr>
              <a:t>WHAT ARE YOUR STRENGTHS</a:t>
            </a:r>
            <a:r>
              <a:rPr lang="en-US" sz="2200" u="sng" dirty="0" smtClean="0">
                <a:solidFill>
                  <a:srgbClr val="FF0000"/>
                </a:solidFill>
                <a:latin typeface="Arial" pitchFamily="34" charset="0"/>
                <a:cs typeface="Arial" pitchFamily="34" charset="0"/>
              </a:rPr>
              <a:t>?</a:t>
            </a:r>
          </a:p>
          <a:p>
            <a:pPr>
              <a:buNone/>
            </a:pPr>
            <a:endParaRPr lang="en-US" dirty="0" smtClean="0"/>
          </a:p>
          <a:p>
            <a:pPr marL="576072" indent="-457200">
              <a:buFont typeface="+mj-lt"/>
              <a:buAutoNum type="alphaUcPeriod"/>
            </a:pPr>
            <a:r>
              <a:rPr lang="en-US" sz="1600" dirty="0" smtClean="0">
                <a:latin typeface="Arial" pitchFamily="34" charset="0"/>
                <a:cs typeface="Arial" pitchFamily="34" charset="0"/>
              </a:rPr>
              <a:t>Adaptability</a:t>
            </a:r>
            <a:endParaRPr lang="en-US" sz="1600" dirty="0" smtClean="0">
              <a:latin typeface="Arial" pitchFamily="34" charset="0"/>
              <a:cs typeface="Arial" pitchFamily="34" charset="0"/>
            </a:endParaRPr>
          </a:p>
          <a:p>
            <a:pPr marL="576072" indent="-457200">
              <a:buFont typeface="+mj-lt"/>
              <a:buAutoNum type="alphaUcPeriod"/>
            </a:pPr>
            <a:r>
              <a:rPr lang="en-US" sz="1600" dirty="0" smtClean="0">
                <a:latin typeface="Arial" pitchFamily="34" charset="0"/>
                <a:cs typeface="Arial" pitchFamily="34" charset="0"/>
              </a:rPr>
              <a:t>Hard working</a:t>
            </a:r>
          </a:p>
          <a:p>
            <a:pPr marL="576072" indent="-457200">
              <a:buFont typeface="+mj-lt"/>
              <a:buAutoNum type="alphaUcPeriod"/>
            </a:pPr>
            <a:r>
              <a:rPr lang="en-US" sz="1600" dirty="0" smtClean="0">
                <a:latin typeface="Arial" pitchFamily="34" charset="0"/>
                <a:cs typeface="Arial" pitchFamily="34" charset="0"/>
              </a:rPr>
              <a:t>Honest</a:t>
            </a:r>
          </a:p>
          <a:p>
            <a:pPr marL="576072" indent="-457200">
              <a:buFont typeface="+mj-lt"/>
              <a:buAutoNum type="alphaUcPeriod"/>
            </a:pPr>
            <a:r>
              <a:rPr lang="en-US" sz="1600" dirty="0" smtClean="0">
                <a:latin typeface="Arial" pitchFamily="34" charset="0"/>
                <a:cs typeface="Arial" pitchFamily="34" charset="0"/>
              </a:rPr>
              <a:t>Flexibility</a:t>
            </a:r>
          </a:p>
          <a:p>
            <a:pPr marL="576072" indent="-457200">
              <a:buFont typeface="+mj-lt"/>
              <a:buAutoNum type="alphaUcPeriod"/>
            </a:pPr>
            <a:r>
              <a:rPr lang="en-US" sz="1600" dirty="0" smtClean="0">
                <a:latin typeface="Arial" pitchFamily="34" charset="0"/>
                <a:cs typeface="Arial" pitchFamily="34" charset="0"/>
              </a:rPr>
              <a:t>Optimistic</a:t>
            </a:r>
          </a:p>
          <a:p>
            <a:pPr marL="576072" indent="-457200">
              <a:buFont typeface="+mj-lt"/>
              <a:buAutoNum type="alphaUcPeriod"/>
            </a:pPr>
            <a:r>
              <a:rPr lang="en-US" sz="1600" dirty="0" smtClean="0">
                <a:latin typeface="Arial" pitchFamily="34" charset="0"/>
                <a:cs typeface="Arial" pitchFamily="34" charset="0"/>
              </a:rPr>
              <a:t>Fast decision making</a:t>
            </a:r>
          </a:p>
          <a:p>
            <a:pPr marL="576072" indent="-457200">
              <a:buFont typeface="+mj-lt"/>
              <a:buAutoNum type="alphaUcPeriod"/>
            </a:pPr>
            <a:r>
              <a:rPr lang="en-US" sz="1600" dirty="0" smtClean="0">
                <a:latin typeface="Arial" pitchFamily="34" charset="0"/>
                <a:cs typeface="Arial" pitchFamily="34" charset="0"/>
              </a:rPr>
              <a:t>Persistence</a:t>
            </a:r>
          </a:p>
          <a:p>
            <a:pPr marL="576072" indent="-457200">
              <a:buFont typeface="+mj-lt"/>
              <a:buAutoNum type="alphaUcPeriod"/>
            </a:pPr>
            <a:r>
              <a:rPr lang="en-US" sz="1600" dirty="0" smtClean="0">
                <a:latin typeface="Arial" pitchFamily="34" charset="0"/>
                <a:cs typeface="Arial" pitchFamily="34" charset="0"/>
              </a:rPr>
              <a:t>Self motivated</a:t>
            </a:r>
          </a:p>
          <a:p>
            <a:pPr>
              <a:buNone/>
            </a:pPr>
            <a:endParaRPr lang="en-GB" dirty="0"/>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28674" name="Picture 2" descr="http://www.totaljobs.com/careers-advice/interviews/~/media/tj/jobseekers/careers-advice/Interviews/common-interview-questions.ashx">
            <a:hlinkClick r:id="rId2"/>
          </p:cNvPr>
          <p:cNvPicPr>
            <a:picLocks noChangeAspect="1" noChangeArrowheads="1"/>
          </p:cNvPicPr>
          <p:nvPr/>
        </p:nvPicPr>
        <p:blipFill>
          <a:blip r:embed="rId3" cstate="print"/>
          <a:srcRect/>
          <a:stretch>
            <a:fillRect/>
          </a:stretch>
        </p:blipFill>
        <p:spPr bwMode="auto">
          <a:xfrm>
            <a:off x="4572000" y="2286000"/>
            <a:ext cx="3429000" cy="23336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4.</a:t>
            </a:r>
            <a:r>
              <a:rPr lang="en-US" sz="2000" u="sng" dirty="0" smtClean="0">
                <a:solidFill>
                  <a:srgbClr val="FF0000"/>
                </a:solidFill>
                <a:latin typeface="Arial" pitchFamily="34" charset="0"/>
                <a:cs typeface="Arial" pitchFamily="34" charset="0"/>
              </a:rPr>
              <a:t>WHAT ARE YOUR WEAKNESS</a:t>
            </a:r>
            <a:r>
              <a:rPr lang="en-US" sz="2000" u="sng" dirty="0" smtClean="0">
                <a:solidFill>
                  <a:srgbClr val="FF0000"/>
                </a:solidFill>
                <a:latin typeface="Arial" pitchFamily="34" charset="0"/>
                <a:cs typeface="Arial" pitchFamily="34" charset="0"/>
              </a:rPr>
              <a:t>?</a:t>
            </a:r>
            <a:endParaRPr lang="en-US" sz="2000" u="sng" dirty="0" smtClean="0">
              <a:solidFill>
                <a:srgbClr val="FF0000"/>
              </a:solidFill>
              <a:latin typeface="Arial" pitchFamily="34" charset="0"/>
              <a:cs typeface="Arial" pitchFamily="34" charset="0"/>
            </a:endParaRPr>
          </a:p>
          <a:p>
            <a:pPr>
              <a:buNone/>
            </a:pPr>
            <a:endParaRPr lang="en-US" sz="1700" dirty="0" smtClean="0">
              <a:latin typeface="Arial" pitchFamily="34" charset="0"/>
              <a:cs typeface="Arial" pitchFamily="34" charset="0"/>
            </a:endParaRPr>
          </a:p>
          <a:p>
            <a:pPr marL="342900" indent="-342900">
              <a:buFont typeface="+mj-lt"/>
              <a:buAutoNum type="alphaUcPeriod"/>
            </a:pPr>
            <a:r>
              <a:rPr lang="en-US" sz="1700" dirty="0" smtClean="0">
                <a:latin typeface="Arial" pitchFamily="34" charset="0"/>
                <a:cs typeface="Arial" pitchFamily="34" charset="0"/>
              </a:rPr>
              <a:t>Impatient</a:t>
            </a:r>
          </a:p>
          <a:p>
            <a:pPr marL="342900" indent="-342900">
              <a:buFont typeface="+mj-lt"/>
              <a:buAutoNum type="alphaUcPeriod"/>
            </a:pPr>
            <a:r>
              <a:rPr lang="en-US" sz="1700" dirty="0" smtClean="0">
                <a:latin typeface="Arial" pitchFamily="34" charset="0"/>
                <a:cs typeface="Arial" pitchFamily="34" charset="0"/>
              </a:rPr>
              <a:t>Sensitive</a:t>
            </a:r>
            <a:endParaRPr lang="en-US" sz="1700" dirty="0" smtClean="0">
              <a:latin typeface="Arial" pitchFamily="34" charset="0"/>
              <a:cs typeface="Arial" pitchFamily="34" charset="0"/>
            </a:endParaRPr>
          </a:p>
          <a:p>
            <a:pPr marL="342900" indent="-342900">
              <a:buFont typeface="+mj-lt"/>
              <a:buAutoNum type="alphaUcPeriod"/>
            </a:pPr>
            <a:r>
              <a:rPr lang="en-US" sz="1700" dirty="0" smtClean="0">
                <a:latin typeface="Arial" pitchFamily="34" charset="0"/>
                <a:cs typeface="Arial" pitchFamily="34" charset="0"/>
              </a:rPr>
              <a:t>More </a:t>
            </a:r>
            <a:r>
              <a:rPr lang="en-US" sz="1700" dirty="0" smtClean="0">
                <a:latin typeface="Arial" pitchFamily="34" charset="0"/>
                <a:cs typeface="Arial" pitchFamily="34" charset="0"/>
              </a:rPr>
              <a:t>talkative</a:t>
            </a:r>
            <a:endParaRPr lang="en-US" sz="1700" dirty="0" smtClean="0">
              <a:latin typeface="Arial" pitchFamily="34" charset="0"/>
              <a:cs typeface="Arial" pitchFamily="34" charset="0"/>
            </a:endParaRPr>
          </a:p>
          <a:p>
            <a:pPr marL="342900" indent="-342900">
              <a:buFont typeface="+mj-lt"/>
              <a:buAutoNum type="alphaUcPeriod"/>
            </a:pPr>
            <a:r>
              <a:rPr lang="en-US" sz="1700" dirty="0" smtClean="0">
                <a:latin typeface="Arial" pitchFamily="34" charset="0"/>
                <a:cs typeface="Arial" pitchFamily="34" charset="0"/>
              </a:rPr>
              <a:t>Trust people very quickly</a:t>
            </a:r>
          </a:p>
          <a:p>
            <a:pPr marL="342900" indent="-342900">
              <a:buFont typeface="+mj-lt"/>
              <a:buAutoNum type="alphaUcPeriod"/>
            </a:pPr>
            <a:r>
              <a:rPr lang="en-US" sz="1700" dirty="0" smtClean="0">
                <a:latin typeface="Arial" pitchFamily="34" charset="0"/>
                <a:cs typeface="Arial" pitchFamily="34" charset="0"/>
              </a:rPr>
              <a:t>I can’t say no when someone ask for help</a:t>
            </a:r>
          </a:p>
          <a:p>
            <a:pPr marL="342900" indent="-342900">
              <a:buFont typeface="+mj-lt"/>
              <a:buAutoNum type="alphaUcPeriod"/>
            </a:pPr>
            <a:r>
              <a:rPr lang="en-US" sz="1700" dirty="0" smtClean="0">
                <a:latin typeface="Arial" pitchFamily="34" charset="0"/>
                <a:cs typeface="Arial" pitchFamily="34" charset="0"/>
              </a:rPr>
              <a:t>Take decision very quickly</a:t>
            </a:r>
          </a:p>
          <a:p>
            <a:pPr marL="342900" indent="-342900">
              <a:buFont typeface="+mj-lt"/>
              <a:buAutoNum type="alphaUcPeriod"/>
            </a:pPr>
            <a:r>
              <a:rPr lang="en-US" sz="1700" dirty="0" smtClean="0">
                <a:latin typeface="Arial" pitchFamily="34" charset="0"/>
                <a:cs typeface="Arial" pitchFamily="34" charset="0"/>
              </a:rPr>
              <a:t>Gets nervous when talk to </a:t>
            </a:r>
            <a:r>
              <a:rPr lang="en-US" sz="1700" dirty="0" smtClean="0">
                <a:latin typeface="Arial" pitchFamily="34" charset="0"/>
                <a:cs typeface="Arial" pitchFamily="34" charset="0"/>
              </a:rPr>
              <a:t>strangers</a:t>
            </a:r>
            <a:endParaRPr lang="en-US" sz="1700" dirty="0" smtClean="0">
              <a:latin typeface="Arial" pitchFamily="34" charset="0"/>
              <a:cs typeface="Arial" pitchFamily="34" charset="0"/>
            </a:endParaRPr>
          </a:p>
          <a:p>
            <a:pPr marL="342900" indent="-342900">
              <a:buFont typeface="+mj-lt"/>
              <a:buAutoNum type="alphaUcPeriod"/>
            </a:pPr>
            <a:r>
              <a:rPr lang="en-US" sz="1700" dirty="0" smtClean="0">
                <a:latin typeface="Arial" pitchFamily="34" charset="0"/>
                <a:cs typeface="Arial" pitchFamily="34" charset="0"/>
              </a:rPr>
              <a:t>To speak lie is difficult for me</a:t>
            </a:r>
          </a:p>
          <a:p>
            <a:pPr marL="342900" indent="-342900">
              <a:buFont typeface="+mj-lt"/>
              <a:buAutoNum type="alphaUcPeriod"/>
            </a:pPr>
            <a:r>
              <a:rPr lang="en-US" sz="1700" dirty="0" smtClean="0">
                <a:latin typeface="Arial" pitchFamily="34" charset="0"/>
                <a:cs typeface="Arial" pitchFamily="34" charset="0"/>
              </a:rPr>
              <a:t>I am bit lazy about which I am not Interested.</a:t>
            </a:r>
          </a:p>
          <a:p>
            <a:pPr marL="514350" indent="-514350">
              <a:buFont typeface="+mj-lt"/>
              <a:buAutoNum type="alphaUcPeriod"/>
            </a:pPr>
            <a:endParaRPr lang="en-US" dirty="0" smtClean="0"/>
          </a:p>
          <a:p>
            <a:pPr marL="514350" indent="-514350">
              <a:buNone/>
            </a:pPr>
            <a:r>
              <a:rPr lang="en-US" sz="1600" dirty="0" smtClean="0">
                <a:solidFill>
                  <a:srgbClr val="0070C0"/>
                </a:solidFill>
                <a:latin typeface="Arial" pitchFamily="34" charset="0"/>
                <a:cs typeface="Arial" pitchFamily="34" charset="0"/>
              </a:rPr>
              <a:t>E.G.</a:t>
            </a:r>
          </a:p>
          <a:p>
            <a:pPr marL="342900" indent="-342900">
              <a:buNone/>
            </a:pPr>
            <a:r>
              <a:rPr lang="en-US" sz="1600" dirty="0" smtClean="0">
                <a:solidFill>
                  <a:srgbClr val="0070C0"/>
                </a:solidFill>
                <a:latin typeface="Arial" pitchFamily="34" charset="0"/>
                <a:cs typeface="Arial" pitchFamily="34" charset="0"/>
              </a:rPr>
              <a:t>I can’t say no when someone ask for help and I am a bit lazy about which I am not interested</a:t>
            </a:r>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27650" name="Picture 2" descr="http://www.yellowbrickroad.com/follow/wp-content/uploads/2011/04/nervous-interview1.jpg">
            <a:hlinkClick r:id="rId2"/>
          </p:cNvPr>
          <p:cNvPicPr>
            <a:picLocks noChangeAspect="1" noChangeArrowheads="1"/>
          </p:cNvPicPr>
          <p:nvPr/>
        </p:nvPicPr>
        <p:blipFill>
          <a:blip r:embed="rId3" cstate="print"/>
          <a:srcRect/>
          <a:stretch>
            <a:fillRect/>
          </a:stretch>
        </p:blipFill>
        <p:spPr bwMode="auto">
          <a:xfrm>
            <a:off x="5486400" y="1600201"/>
            <a:ext cx="2743200" cy="3733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5.</a:t>
            </a:r>
            <a:r>
              <a:rPr lang="en-US" sz="2000" u="sng" dirty="0" smtClean="0">
                <a:solidFill>
                  <a:srgbClr val="FF0000"/>
                </a:solidFill>
                <a:latin typeface="Arial" pitchFamily="34" charset="0"/>
                <a:cs typeface="Arial" pitchFamily="34" charset="0"/>
              </a:rPr>
              <a:t>WHY SHOULD I HIRE YOU?</a:t>
            </a:r>
          </a:p>
          <a:p>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share your knowledge</a:t>
            </a:r>
          </a:p>
          <a:p>
            <a:pPr marL="342900" indent="-342900">
              <a:buFont typeface="+mj-lt"/>
              <a:buAutoNum type="alphaUcPeriod"/>
            </a:pPr>
            <a:r>
              <a:rPr lang="en-US" sz="1600" dirty="0" smtClean="0">
                <a:latin typeface="Arial" pitchFamily="34" charset="0"/>
                <a:cs typeface="Arial" pitchFamily="34" charset="0"/>
              </a:rPr>
              <a:t>work experience</a:t>
            </a:r>
          </a:p>
          <a:p>
            <a:pPr marL="342900" indent="-342900">
              <a:buFont typeface="+mj-lt"/>
              <a:buAutoNum type="alphaUcPeriod"/>
            </a:pPr>
            <a:r>
              <a:rPr lang="en-US" sz="1600" dirty="0" smtClean="0">
                <a:latin typeface="Arial" pitchFamily="34" charset="0"/>
                <a:cs typeface="Arial" pitchFamily="34" charset="0"/>
              </a:rPr>
              <a:t>skills related to job</a:t>
            </a:r>
          </a:p>
          <a:p>
            <a:pPr marL="342900" indent="-342900">
              <a:buFont typeface="+mj-lt"/>
              <a:buAutoNum type="alphaUcPeriod"/>
            </a:pP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E.G.</a:t>
            </a:r>
          </a:p>
          <a:p>
            <a:pPr marL="342900" indent="-342900">
              <a:buNone/>
            </a:pPr>
            <a:r>
              <a:rPr lang="en-US" sz="1600" dirty="0" smtClean="0">
                <a:solidFill>
                  <a:srgbClr val="0070C0"/>
                </a:solidFill>
                <a:latin typeface="Arial" pitchFamily="34" charset="0"/>
                <a:cs typeface="Arial" pitchFamily="34" charset="0"/>
              </a:rPr>
              <a:t>Sir /Madam,</a:t>
            </a:r>
          </a:p>
          <a:p>
            <a:pPr marL="342900" indent="-342900">
              <a:buNone/>
            </a:pPr>
            <a:r>
              <a:rPr lang="en-US" sz="1600" dirty="0" smtClean="0">
                <a:solidFill>
                  <a:srgbClr val="0070C0"/>
                </a:solidFill>
                <a:latin typeface="Arial" pitchFamily="34" charset="0"/>
                <a:cs typeface="Arial" pitchFamily="34" charset="0"/>
              </a:rPr>
              <a:t>1.As I am a </a:t>
            </a:r>
            <a:r>
              <a:rPr lang="en-US" sz="1600" u="sng" dirty="0" smtClean="0">
                <a:solidFill>
                  <a:srgbClr val="0070C0"/>
                </a:solidFill>
                <a:latin typeface="Arial" pitchFamily="34" charset="0"/>
                <a:cs typeface="Arial" pitchFamily="34" charset="0"/>
              </a:rPr>
              <a:t>fresher</a:t>
            </a:r>
            <a:r>
              <a:rPr lang="en-US" sz="1600" dirty="0" smtClean="0">
                <a:solidFill>
                  <a:srgbClr val="0070C0"/>
                </a:solidFill>
                <a:latin typeface="Arial" pitchFamily="34" charset="0"/>
                <a:cs typeface="Arial" pitchFamily="34" charset="0"/>
              </a:rPr>
              <a:t>, I have </a:t>
            </a:r>
            <a:r>
              <a:rPr lang="en-US" sz="1600" dirty="0" smtClean="0">
                <a:solidFill>
                  <a:srgbClr val="0070C0"/>
                </a:solidFill>
                <a:latin typeface="Arial" pitchFamily="34" charset="0"/>
                <a:cs typeface="Arial" pitchFamily="34" charset="0"/>
              </a:rPr>
              <a:t>theoretical </a:t>
            </a:r>
            <a:r>
              <a:rPr lang="en-US" sz="1600" dirty="0" smtClean="0">
                <a:solidFill>
                  <a:srgbClr val="0070C0"/>
                </a:solidFill>
                <a:latin typeface="Arial" pitchFamily="34" charset="0"/>
                <a:cs typeface="Arial" pitchFamily="34" charset="0"/>
              </a:rPr>
              <a:t>knowledge but I can do hard work for my </a:t>
            </a:r>
            <a:r>
              <a:rPr lang="en-US" sz="1600" dirty="0" smtClean="0">
                <a:solidFill>
                  <a:srgbClr val="0070C0"/>
                </a:solidFill>
                <a:latin typeface="Arial" pitchFamily="34" charset="0"/>
                <a:cs typeface="Arial" pitchFamily="34" charset="0"/>
              </a:rPr>
              <a:t>organization. </a:t>
            </a:r>
            <a:r>
              <a:rPr lang="en-US" sz="1600" dirty="0" smtClean="0">
                <a:solidFill>
                  <a:srgbClr val="0070C0"/>
                </a:solidFill>
                <a:latin typeface="Arial" pitchFamily="34" charset="0"/>
                <a:cs typeface="Arial" pitchFamily="34" charset="0"/>
              </a:rPr>
              <a:t>And I will put all my efforts for the good progress of </a:t>
            </a:r>
            <a:r>
              <a:rPr lang="en-US" sz="1600" dirty="0" smtClean="0">
                <a:solidFill>
                  <a:srgbClr val="0070C0"/>
                </a:solidFill>
                <a:latin typeface="Arial" pitchFamily="34" charset="0"/>
                <a:cs typeface="Arial" pitchFamily="34" charset="0"/>
              </a:rPr>
              <a:t>organization. </a:t>
            </a:r>
            <a:r>
              <a:rPr lang="en-US" sz="1600" dirty="0" smtClean="0">
                <a:solidFill>
                  <a:srgbClr val="0070C0"/>
                </a:solidFill>
                <a:latin typeface="Arial" pitchFamily="34" charset="0"/>
                <a:cs typeface="Arial" pitchFamily="34" charset="0"/>
              </a:rPr>
              <a:t>Being </a:t>
            </a:r>
            <a:r>
              <a:rPr lang="en-US" sz="1600" dirty="0" smtClean="0">
                <a:solidFill>
                  <a:srgbClr val="0070C0"/>
                </a:solidFill>
                <a:latin typeface="Arial" pitchFamily="34" charset="0"/>
                <a:cs typeface="Arial" pitchFamily="34" charset="0"/>
              </a:rPr>
              <a:t>punctual </a:t>
            </a:r>
            <a:r>
              <a:rPr lang="en-US" sz="1600" dirty="0" smtClean="0">
                <a:solidFill>
                  <a:srgbClr val="0070C0"/>
                </a:solidFill>
                <a:latin typeface="Arial" pitchFamily="34" charset="0"/>
                <a:cs typeface="Arial" pitchFamily="34" charset="0"/>
              </a:rPr>
              <a:t>and sincere, I can finish the work given to me on time and try my best to </a:t>
            </a:r>
            <a:r>
              <a:rPr lang="en-US" sz="1600" dirty="0" smtClean="0">
                <a:solidFill>
                  <a:srgbClr val="0070C0"/>
                </a:solidFill>
                <a:latin typeface="Arial" pitchFamily="34" charset="0"/>
                <a:cs typeface="Arial" pitchFamily="34" charset="0"/>
              </a:rPr>
              <a:t>fulfill </a:t>
            </a:r>
            <a:r>
              <a:rPr lang="en-US" sz="1600" dirty="0" smtClean="0">
                <a:solidFill>
                  <a:srgbClr val="0070C0"/>
                </a:solidFill>
                <a:latin typeface="Arial" pitchFamily="34" charset="0"/>
                <a:cs typeface="Arial" pitchFamily="34" charset="0"/>
              </a:rPr>
              <a:t>all the needs of </a:t>
            </a:r>
            <a:r>
              <a:rPr lang="en-US" sz="1600" dirty="0" smtClean="0">
                <a:solidFill>
                  <a:srgbClr val="0070C0"/>
                </a:solidFill>
                <a:latin typeface="Arial" pitchFamily="34" charset="0"/>
                <a:cs typeface="Arial" pitchFamily="34" charset="0"/>
              </a:rPr>
              <a:t>company </a:t>
            </a:r>
            <a:r>
              <a:rPr lang="en-US" sz="1600" dirty="0" smtClean="0">
                <a:solidFill>
                  <a:srgbClr val="0070C0"/>
                </a:solidFill>
                <a:latin typeface="Arial" pitchFamily="34" charset="0"/>
                <a:cs typeface="Arial" pitchFamily="34" charset="0"/>
              </a:rPr>
              <a:t>from me</a:t>
            </a:r>
            <a:r>
              <a:rPr lang="en-US" sz="1600" dirty="0" smtClean="0">
                <a:solidFill>
                  <a:srgbClr val="0070C0"/>
                </a:solidFill>
                <a:latin typeface="Arial" pitchFamily="34" charset="0"/>
                <a:cs typeface="Arial" pitchFamily="34" charset="0"/>
              </a:rPr>
              <a:t>.</a:t>
            </a:r>
          </a:p>
          <a:p>
            <a:pPr marL="342900" indent="-342900">
              <a:buNone/>
            </a:pPr>
            <a:endParaRPr lang="en-US" sz="1600" dirty="0" smtClean="0">
              <a:solidFill>
                <a:srgbClr val="0070C0"/>
              </a:solidFill>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2.With reference to my work </a:t>
            </a:r>
            <a:r>
              <a:rPr lang="en-US" sz="1600" u="sng" dirty="0" smtClean="0">
                <a:solidFill>
                  <a:srgbClr val="0070C0"/>
                </a:solidFill>
                <a:latin typeface="Arial" pitchFamily="34" charset="0"/>
                <a:cs typeface="Arial" pitchFamily="34" charset="0"/>
              </a:rPr>
              <a:t>experience</a:t>
            </a:r>
            <a:r>
              <a:rPr lang="en-US" sz="1600" dirty="0" smtClean="0">
                <a:solidFill>
                  <a:srgbClr val="0070C0"/>
                </a:solidFill>
                <a:latin typeface="Arial" pitchFamily="34" charset="0"/>
                <a:cs typeface="Arial" pitchFamily="34" charset="0"/>
              </a:rPr>
              <a:t>, I satisfy all the requirements for this job. I am sincere with my work and would never let you down in anyway. I promise you will never regret for decision to appoint me in your </a:t>
            </a:r>
            <a:r>
              <a:rPr lang="en-US" sz="1600" dirty="0" smtClean="0">
                <a:solidFill>
                  <a:srgbClr val="0070C0"/>
                </a:solidFill>
                <a:latin typeface="Arial" pitchFamily="34" charset="0"/>
                <a:cs typeface="Arial" pitchFamily="34" charset="0"/>
              </a:rPr>
              <a:t>organization.</a:t>
            </a:r>
            <a:endParaRPr lang="en-US" sz="1600" dirty="0" smtClean="0">
              <a:solidFill>
                <a:srgbClr val="0070C0"/>
              </a:solidFill>
              <a:latin typeface="Arial" pitchFamily="34" charset="0"/>
              <a:cs typeface="Arial" pitchFamily="34" charset="0"/>
            </a:endParaRPr>
          </a:p>
          <a:p>
            <a:pPr marL="342900" indent="-342900">
              <a:buNone/>
            </a:pPr>
            <a:endParaRPr lang="en-US" sz="1600" dirty="0" smtClean="0">
              <a:solidFill>
                <a:srgbClr val="0070C0"/>
              </a:solidFill>
              <a:latin typeface="Arial" pitchFamily="34" charset="0"/>
              <a:cs typeface="Arial" pitchFamily="34" charset="0"/>
            </a:endParaRPr>
          </a:p>
          <a:p>
            <a:pPr marL="342900" indent="-342900">
              <a:buNone/>
            </a:pPr>
            <a:endParaRPr lang="en-GB" sz="1600" dirty="0">
              <a:solidFill>
                <a:srgbClr val="0070C0"/>
              </a:solidFill>
              <a:latin typeface="Arial" pitchFamily="34" charset="0"/>
              <a:cs typeface="Arial" pitchFamily="34" charset="0"/>
            </a:endParaRPr>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26626" name="Picture 2" descr="https://encrypted-tbn1.gstatic.com/images?q=tbn:ANd9GcS2g7dYaQUIDLoBKeYF6wfD0k3zuHu3Ri7Fxl5SBVyNSaK97V4q">
            <a:hlinkClick r:id="rId2"/>
          </p:cNvPr>
          <p:cNvPicPr>
            <a:picLocks noChangeAspect="1" noChangeArrowheads="1"/>
          </p:cNvPicPr>
          <p:nvPr/>
        </p:nvPicPr>
        <p:blipFill>
          <a:blip r:embed="rId3" cstate="print"/>
          <a:srcRect/>
          <a:stretch>
            <a:fillRect/>
          </a:stretch>
        </p:blipFill>
        <p:spPr bwMode="auto">
          <a:xfrm>
            <a:off x="4648201" y="1701800"/>
            <a:ext cx="3505200" cy="2336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6.</a:t>
            </a:r>
            <a:r>
              <a:rPr lang="en-US" sz="2000" u="sng" dirty="0" smtClean="0">
                <a:solidFill>
                  <a:srgbClr val="FF0000"/>
                </a:solidFill>
                <a:latin typeface="Arial" pitchFamily="34" charset="0"/>
                <a:cs typeface="Arial" pitchFamily="34" charset="0"/>
              </a:rPr>
              <a:t>TELL ME WHAT  YOU KNOW ABOUT THIS COMPANY?</a:t>
            </a:r>
          </a:p>
          <a:p>
            <a:pPr>
              <a:buNone/>
            </a:pP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Introduce yourself to company details</a:t>
            </a:r>
          </a:p>
          <a:p>
            <a:pPr marL="342900" indent="-342900">
              <a:buFont typeface="+mj-lt"/>
              <a:buAutoNum type="alphaUcPeriod"/>
            </a:pPr>
            <a:r>
              <a:rPr lang="en-US" sz="1600" dirty="0" smtClean="0">
                <a:latin typeface="Arial" pitchFamily="34" charset="0"/>
                <a:cs typeface="Arial" pitchFamily="34" charset="0"/>
              </a:rPr>
              <a:t> </a:t>
            </a:r>
            <a:r>
              <a:rPr lang="en-US" sz="1600" dirty="0" smtClean="0">
                <a:latin typeface="Arial" pitchFamily="34" charset="0"/>
                <a:cs typeface="Arial" pitchFamily="34" charset="0"/>
              </a:rPr>
              <a:t>new projects</a:t>
            </a:r>
            <a:r>
              <a:rPr lang="en-US" sz="1600" dirty="0" smtClean="0">
                <a:latin typeface="Arial" pitchFamily="34" charset="0"/>
                <a:cs typeface="Arial" pitchFamily="34" charset="0"/>
              </a:rPr>
              <a:t> </a:t>
            </a:r>
          </a:p>
          <a:p>
            <a:pPr marL="342900" indent="-342900">
              <a:buFont typeface="+mj-lt"/>
              <a:buAutoNum type="alphaUcPeriod"/>
            </a:pPr>
            <a:r>
              <a:rPr lang="en-US" sz="1600" dirty="0" smtClean="0">
                <a:latin typeface="Arial" pitchFamily="34" charset="0"/>
                <a:cs typeface="Arial" pitchFamily="34" charset="0"/>
              </a:rPr>
              <a:t>Awareness about management officials names</a:t>
            </a: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Company’s </a:t>
            </a:r>
            <a:r>
              <a:rPr lang="en-US" sz="1600" dirty="0" smtClean="0">
                <a:latin typeface="Arial" pitchFamily="34" charset="0"/>
                <a:cs typeface="Arial" pitchFamily="34" charset="0"/>
              </a:rPr>
              <a:t>current issues</a:t>
            </a:r>
          </a:p>
          <a:p>
            <a:pPr marL="342900" indent="-342900">
              <a:buFont typeface="+mj-lt"/>
              <a:buAutoNum type="alphaUcPeriod"/>
            </a:pPr>
            <a:r>
              <a:rPr lang="en-US" sz="1600" dirty="0" smtClean="0">
                <a:latin typeface="Arial" pitchFamily="34" charset="0"/>
                <a:cs typeface="Arial" pitchFamily="34" charset="0"/>
              </a:rPr>
              <a:t>Information  of competitors</a:t>
            </a: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E.G.</a:t>
            </a:r>
          </a:p>
          <a:p>
            <a:pPr marL="342900" indent="-342900">
              <a:buNone/>
            </a:pPr>
            <a:r>
              <a:rPr lang="en-US" sz="1600" dirty="0" smtClean="0">
                <a:solidFill>
                  <a:srgbClr val="0070C0"/>
                </a:solidFill>
                <a:latin typeface="Arial" pitchFamily="34" charset="0"/>
                <a:cs typeface="Arial" pitchFamily="34" charset="0"/>
              </a:rPr>
              <a:t>      It </a:t>
            </a:r>
            <a:r>
              <a:rPr lang="en-US" sz="1600" dirty="0" smtClean="0">
                <a:solidFill>
                  <a:srgbClr val="0070C0"/>
                </a:solidFill>
                <a:latin typeface="Arial" pitchFamily="34" charset="0"/>
                <a:cs typeface="Arial" pitchFamily="34" charset="0"/>
              </a:rPr>
              <a:t>is one of the best fastest growing company in France. The work environment of the company is very good. Employees feel proud to be part of the company as company provides full support to their employees in professional front . It has many branches across the world so I have a good opportunity to show my talent.</a:t>
            </a:r>
            <a:endParaRPr lang="en-GB" sz="1600" dirty="0">
              <a:solidFill>
                <a:srgbClr val="0070C0"/>
              </a:solidFill>
              <a:latin typeface="Arial" pitchFamily="34" charset="0"/>
              <a:cs typeface="Arial" pitchFamily="34" charset="0"/>
            </a:endParaRPr>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sp>
        <p:nvSpPr>
          <p:cNvPr id="25602" name="AutoShape 2" descr="data:image/jpeg;base64,/9j/4AAQSkZJRgABAQAAAQABAAD/2wCEAAkGBxQSEBUUExAVFRQWFBQWFRQVFBQUFRQVFBQXFhQUFBQYHCggGBolHBQUITEhJSkrLi4uFx8zODMsNygtLisBCgoKDg0OGxAQGiwkHCQsLCwsLCwsLCwsLCwsLCwsLCwsLCwsLCwsLCwsLCwsLCwsLCwsLCwsLCwsLCwsLCwsLP/AABEIALcBEwMBIgACEQEDEQH/xAAcAAAABwEBAAAAAAAAAAAAAAAAAQIDBAUGBwj/xABFEAABAwIDBQQGBggFBAMAAAABAAIDBBESITEFBkFhcVGBkaEHEyIyscEjQlJy0fAkM2JzkrLC4RRDU4LxF0RjohUWNP/EABkBAAMBAQEAAAAAAAAAAAAAAAABAgMEBf/EACQRAQEAAgMAAgIDAAMAAAAAAAABAhEDITESQRNRIjJhM4Gx/9oADAMBAAIRAxEAPwDXsYpDGJTI0+xizkXshrE82NLaxOtanotksYnWtRtanAFWkkhqWGpQCUAmCQ1KDUoBKAQDdk1KFJsmZhkgKycHEOvNXFEFUubn38lcUgUhLQQRqgCCCNABBBBABBBBABM1XuO6FPJqq9x3QoCosrOkHsBV1lZ0o9kJQU4gjQTAkCgjKAShZGgmWibJJH5uUuyFkEat080E5b83RJ7DOManWtRNCdaFCxtanGhABLaEyG0JYCACWAgAAlAIAJQCAACOyMBHZMhWTEwyUgpmbRI0C3xVlA4AXJAAGZOQHUqi2vtOOmhdNKbNbw4uPBrRxJXD96d7p6159Y8tjB9mFpOBvZcfWPM+WilUm3oCXeuia7Ca2C/Z61p8bFWNHXRSi8UrJB+w5rvgV5RbOQn6ete1wc1zg4aFri0joQns/jHq9GuY+jHfaSVwp6l5eT+rkcQXXH1HnU34E5rpyabNAgggggQQQQATVV7h6J1NVXuHogK2ysaf3QoFkja28FPRxh08oZcZN1c77rRmUQLZBck2/wClskEU0WDWz5LF3UNGQ77rKw+kGsxXM3kPFHSvjXoVAriVJ6RKrUTBxH1XNFjyyF1rt1PSVFVOEco9VLprdrjyPBO9Fqt+iTYkQEiRHEEQclIBNvzZBGgmWlC0J1oSWhONCDKASwEQCWAgDASwEQCWAggASggEYQBoI0aASUzNonyqzb9cIKaWU/5cbnDmQMh42QbjPpQ28ZqoxNP0cJLbcDJ9d3d7vce1YMqVUPLiSTckkk9pJuSntj0XrZ2MIycc+mp8lH+tf8hmlhdI2zWOJ5AlWuz90qmT/LLfvZLo1DTsibZkYHIYW+ZVhRV7XPDSCx/AO+t91wyPcVl+TfjT8cnrJ7E3aqKZ7ZnNwiN7HOINzhDhiyGuS7mCs1HB6xjmfaaW/wAQstHC2zQOwAeAW0u2GRaCCCaQQQQQATVT7hTqaqfdKAy+9W3WUVO6V5z0Y3i5x0AXBdqbUknkdLK8ue7t0A4Nb2ALp3pT2c+d8QHuNa53eDn8lyCqNiR3Kd96aSdbE6S6S1NEEagjqnoigJFM4g+KELi1we3VpB/FG0Zp+mbcOHJBvQO5G1f8RStJNyAAr9zVzX0QznAWnsJHS66YHJzuM8pqktNk81yQSiLrW0TSeQTYkQQaoanWplsg7U4147VRHglhNNeO1ONcEA4EoJISggFBKASQlBAGAjRhCyQJKwXpe2h6uhMYOcr2j/a04j8At5IVxX0x1mKZjMVyAbjgOQ5pXxWPrnWK6v8AciPFVjk1x87LNNWp3CdapPNhH58FGf8AWteP+0dJdQMeLPAcD2gFR6HY0UUt2aEi4vcXuTi65/BNSesElrjAfdGItzGoJsRfsvbVSIJfV3Mg9WBo1+Tn2zIj4PPK/FYSXTpulvsKmq3V13kNgbi9kON/Ztgvwdc3utyqTdV73xese3CXXsDra9/wV2unHxxZ+ggggmkEEEEAE1U+6U6mqr3SgMzvNEXQZNvZwvyHFcmr918VYx7B7NwXdmS7Bt2XDA7nYeJWWiYuflusunXwzeHbC790rA2PC0XFwbdixrdV0reHZL5sYtYgexzK5xWROikcxwzbkVXFetDnnezmLs1UilcTlzUOK/HVWlFFeTDbMhaVjHUfRVFfGeAAH8R/suirMej3ZJp6W7vekOI9NGrTlLHxGd7AonjRBKdwVJN2QR2QRsII6Jxjb8AnHEAXOSxm8u+7Y7x09nyaX+q3v4ok2Gh23tmClZikcB2N4k9gCyGwd6JKqqJDcLBk1nE8ysBX1EsshfK5znHrYcgOC1Ho3cBUOLiAM8ybDh2qtFt0sVT/ALKWKt/2U+wgjIg9DdLDUvj/AKezArHfZSxVu+yncKDyACSQAASSdABmSj439jZDax3YotXvHDF+smjaewvbf+HVcb3g3nmqpXn1rxFchkYJa0Mv7NwNXWsSTfNUzWXSNut8PSHJ6wikkAjw2JewZuzuWg5201HBcprNoSTSGSRxc46k5dwHAK4qIMu8eZVdNQm973TOUdFTF7gO1bLYWzXRvxgX4W7eiq9x42vqMBGg+efyXSKaFsYJdYAdvYsuTe9NsNa2XBhlGF1wTYEHI8iqffjbzaP1cUdpJ8Fw5wGGFrzZrrfWcbGw7zwBwe9m8kj6x00Mr2ANEcZaSBhaTnbTMl3kquGR8kj3yPLnus4vcSSSMsyfzkqx49dUsuTfj0/sPKnibckiNtycyTbMk9p1Viua7r78lvq2TtBYcLfWDIs+qC4aOF7dneukgrTWmA0EEEgCCCCACZqvdKeTNV7pQFTtCk9bEW8dR1GiybQWPLXZEGxW2asvvbHhna4fWbn1GSx5setujgz7+KBO4OeOizFVugZi6XCSS9zj0GgWgiacQNsuKtH1ziMLQAFHHhvur5eSTqOSP3WnvfBbXyWl3U2CTWRGRnsHwyF7HwWsPS6kUkuE5ZW0XR8ZXP8APTYtFhYIiViarfyOGT1chzHJP/8AUaitf1ndY3VXGoa9G4rCTelCkGmM9GqLL6WKfhFIfBLVDoiC5p/1ai/0H+LUaPjQgb671SSyvhjcWxsJabauI17lk6d1jcBO7Vznm/ev/mKYpzmrSlCXtFvBAn6CdN3uUJHfo06QVDKORli14F9LEjt7ByUz/E1jNKiUfdnkHldE192xntF/JynX9vPhfzNlpohR7V2kBcVM9h/5iR/7HkiqN4doFpZLUyGN7S1wJYQ5rhmDlfMIw8ufh4C3yH4qFX1GKQ55D46n5DuSykkOemb2CfhfldRmnXl8EWOwIPDTpwWUWt3U+JgIt28uhUN7L3sNMjyPI8UrZ012Z/Ve3wccPzB7lKqgtOtJVGx63/D1bZOAfnwu06/G/ctlvDWh1K52Owdrn9U8B1+F1gatn0552AUyZ/0IZmdSL8Bnb8Vr+Ccvx/z/AMPHk+MpDqZszBh7Ba4sQbm4Kag2dJewboPJWe7rRhdyf/S1W5j48VHJ3lbUy6NUcJZEQ45kE/gu47rVPrKOF188AaercvgAuLVJs5vYGg/MrqXo0qcdGf3hIHY0taGnocJKnKdCXtrEaJGs1AggggAoe06gMZdxtmpiy2+kucbeTj5hAHLtoW9ht+ZVVXVLpSC+2WQy0USKYaJ1SrwgogUpwTZQDsThfNPFnEKHdSIjlqrxqa5dvy21U7oqJkNxqtFv8P0nuVDTu9lV9kVFRA8c+ClO2QG2ubm10yJLnIKbTZgknNFg2jx7FuL3QU31zuBKCkzm0f10v71/8xTdOM0uud9LL+9f/MU3Cc1STr9cvz5JEp/RpeZslE2PVIm//LMex7T3E2+YSEQNnuxRN/ZHzI+amtfdwcNCCPgVUbMfZn+4g/H5BW0Tg27e8eY+BC0hU9U/Rlzv2cup0/m8lTtOQ6f8qRX1JcGt0LRn14fPxUWM3FuIz6hZ53dVjOjmLQg5jQ/0u6qKZr5DS9h2jkn5XBrSeVjzVfT/AN+8pGuaF1mutxabdRmPgrmdtwCNCAR3i6pKMq52c7FTt7Wkt8Dl5WV4d9Cs/tZmGUHk0+BP4JRdk4cMN2/dOnhp3KVtaK+H7rvJ391WROyt3DodR4/Eru4esYyy9XO65zl++fgArmblzy7VQ7qu9uT75Kvozd/54rky/t/2Zraj/Zu7O4DcI52y5m110n0VEmKbELG8eXAD27DrZcy2vP8ASMYBewLiBzyHfkV0P0aVwDzGHZPaTYixxsscu4uSy+xPp0RBBBYtBoIkaACxW+7j6+Mf+P8AqK2ixO+Z/SG/ux/M5K+HFPGE+DkojJ87DMp9rDq4pA8CjITUbk4EBHkNkqGZJnCiPdZOXQYz0gfrweRWbp9Fod9nXkaVn6bRaJPRFSYnZKJaykUjhiF9EyTo5BYIkb6axyRKOjOVv6yT94/+YpuI9iXtGJzZ5WuFiJH683EgpuIpkcB7U7FFioqz9mMP/hkYT5AqM+UX/P4K43Vg9bDWxj61LOB1wG3mnAx+ynXxjni8QD8lOhzz4tPlofkqbZkmZtxa0+BzV163ACe0W77W+ITxFRqqTE89bdbCxPiE23hbUJDE9GDxtbiFn7Vo205MsOIXP1Rn17k3AMlHq3h0hto0WCdjemS0pXK33ff77Ojh8D8lnoZVabGmtOP2g4eV/kqw9F8O7SyljB0OMfyqmlZYkc/mrXb7/po+Vz5j8FAr2+0Tzv4r0OP/AI2N9P7svsZDz+ZWk2e72ieo8f8AhZPYLvf6/irg7Q9UA/gASfw8vNcW/wCS7OkaSfHUSG/18IPABns5HuPitx6P5MW04gHezHG+5J1c5pAaDxOvgub0ZuATmTme/VbTZADWskhkLbZ2HAjUHvzulj/LZ3p3dBQ6Sva6GOQm2NjXW5kAkKNPtAk+zkPM9VlpS1QVfFtHtb4fgpLatp426hAPrA78S/pIHZG2/i5boTN7Vz/eN2KqkPYQPAJXw4g0w7B3pVTNaw4lFC6xIUSofeXoEoE90oaRcgZJIrgTZovz4LM187nzht8gFfUEjbWsmD8ryTkosrVNcewKJMUBiN8h7TVn6YLQb4tN2klUVGMirxKnEGoFBpVpaKnlaWjojVRBLZoF0SnUG3V95t1mVAufZfwePgVy/a2yZaZ+GRptwcNCu+gKu2rsZkzC1zQQeB+SnZuDBbP0VNxVEjToYyD0Jsoe8m58kBL4gXM4t+s38VK9Ep/S5Puf1KoHNqNvq5Sw/Vxxnq02+IU2WQkW5+XD4o95IfVbSqG9lVN4Pe5zfJwUeefPLsFzztoEvofY2gjQkqRO52HK+Y05qNHYnMfPxKefTscNXM5tJHlolDV/q7OI/OiPRLbSubmLuB5ZjqEsi6ATTyKfBNhkY77LgfDXyuqxzLFSIpL5IC2207FUdGj4kqNWv9m/JRZ5ZHynBmThAABLicIuPG6b2tS1EIHronsDhliaQHdCcu5duPPjMdM/hfUjYJyd3fNdG2VuSanZVTM5v0jmE0w4/Quxk/7iws6X7Vzvc9vrahkeYD5I2G2ti4AkdxXpwSsjYI42gNa0NaB7oa0WAHauW1Wnm7YWz5p3BkMZkOWmgB4l2gHVdW3Z3NEDbzuD3HPA2+BvU6u8gtNRUUUDMEUbWN1wtFhc8T2lP2upijd7CwGmQGluQRX7U5hsqXbtW0tLWDFI06XsOYullfjNqwx+V0vWjkno23yCzeydoOAAcCOpva/MK/g2jgtiAGIkeAvre2manHOZTo8uO43S1ggw5nX4Lnm0nYqiX758sl0KoqmsiMh0DcXkuZOmxSF/2iT4m6KmATZwUKpNpL9oUyaUHqqyvnAdbklAhSO/SDlwCsY29od3FVEE5fI5x5AdyuKWftumEuKNpGRPeUJIuSWzCeKUQEBid82EAE9qz9BoVe78zi4aqCiNmK8E5HJCkA5pL3pGJWSYHolHEiCA7fQbwPe9zcIs0NN/vC6sxtQ/ZWM3FkxMebk3dkSb5Z2BWrbbLqssfF5zWVhctZjHtMtz1VZTUEcD3zRNtI4Z5ZHuVk0DLTikVIAjJvbI5qp6TiHpGFtqTuFiHOifcZi5hjLtP2rhUTzY+J8VL3lc+OsmY8Zh+hIJs4BzcwexwUV9ISLgosIbXp9kqrDiBzzT0cw/sp0a0ZIrPZFGJ5Q13u6uPGw7DzyVFDKtDu3XsY59yLmw7h/yoztk6Xx4zLLVaB+6VO7Qvb0df4gqP/8ATYwcpX27LNue/wDsrGn2pGcsY8VN9aOBv5rn/Jl+3Z+LD9E7J2dHCfYYG/PmTqVaSTOLS0suOeEtPcVVmUcb9ycZLnhaHFxyAxfK6UttVqSHtmNZC/HFTsjkORc2NgvyuFs6eZzmNJsLi/VZeo3YjmDA6oqWBurYnCIOPMkFx8VrKB3qYmxRghjb4QSMgSTa9tM12YY2e1xcucvkJxHkk1FW2NpfI5jGDVznBrR1JRvxHgPiom0diQ1FvX00cttC9gJF9bHULRkzW0PSLT+sEUF5STYye7G3mCc38NBbmozZPpXE3F9AdC22vjdXkno+oHf9mB92SVlumF4skjdtsL2kk+qYLNLpC44RngOIknryXPzYXJ08HJjjvYUFK8jFcNZ9pxt4K2NRgYBfGDe7mjFh+ybHXiqLaNeZTYWDG6C+vMqFPVODGtabFzsyOyyMMccU553JrtvbWZLB6uNxxG17tIyCxUTyH2dqpDKjCbkkmybqJ2Osb2cOCfrMUguqDastnq1mrALrIbXrve7SclRLTZz7knmryDkVmtjn2QtLRm4RQmROSppLNJPAIgxU29dd6qA55nIJBhdv1nrJnG/GwTLH2aAoTnXKcxrSFT5egHJjElByZH8SJIugmT0Bs/YEUN/VjCDw4KWaLmqmTfCmb/mt7s003fWAmzcR6NKzm1VcmkcmK2lcY3C2oUSLeYO0jd4J1+13kEtZ3FPWRbjJ7Y2E50znmAG5GeEHRoHyVdJspo1iAHNoWsm25LxjA63UOp2i6QWc1tui5Mtft042/pmxsyL/AEmfwhKGyYv9Jn8LfwVs2AJxsAWW606VTNnMGjGjoAplLQt7ApohCcjYAVN7VLpGOzWHVo8EQ2VGNGAdBb4KxbZLACWqr5q0bNb+13Od+KYOwor4iwkjiSSfHgr9rQlYQqks+yuW4qqWkAcA18zM/qyvt4Xsrt+z6iP3axx5FrHf03803EBdWYNwujj7nbDP1Wf4isbpJE7rG4HxDkr/AOVqR70LTzZIR5OHzU/CgY1p/L9o6/Sgl2xWk2Y0DqL/AATNRNVBt6pwwEjCLDI9pC0WAg3GRCqNrB0rziOIcBwHQJZ8tmPZ44S1Agla8ey5p5CyRVNIaCMy03HzHgoU27jS7E0Fru1twfEI3wyN/wAzF94fgs5yz7VeO/Sbi9nEM/zoq+qqm/WZbmEgVDhrYdND3Kv2lWA39k34WWmOeN+2dwyn0h7X2kRkwX5qiN3u9prgeYy8Vf0csWZla698g3CB3kp+aoicCBGc+Jd+AReTV6OYddo+ygtNRNyWf2TEVeA4VdZrJxXO99NoY5cIOTVsq+uwROcT9VcqrJy9xcdSbp4im2lKukAoXVEXdLBTQKU0pkdugk3QQHY4d24R9VWMGyom6NCJBVtKfHCwcPJOh7RwRoINA2jIMOYVO7DzQQXLz3VdHD4QHpzGiQXI3DElByJBSCw5ONcggnKDvrbFKMhPBGgrI5Th172FlYCcAZoIImdx8KzdNv2lG3UnuChz7xRjQFBBL82d+1fjxVlTva0cPiqmbfDsb5IIK5Pl7U268RHbzSyGzb58MgodZtGYOwuydra4PmEEF0Y8GGpWeXJlGk2buNVzxtkdKyMOAIGbjY6Xslzej4se1r6q99cLLeFyUEFtOLCXxheXKz1cUXo/ph7xkf1dYf8ArZaPZu6tHGLimYebhj/muggnlJJ0mZWuf7UfH/jJsDQ1oeQGgAAYcjkMtQoFbNZvVGgs1s7vZtD6NsY46rHOdmggqnhAHI0aCYKZmQL2uQL9TZTI6Al2EPYSbWzfnckZXbyQQQESd+FxbrbiND0vY+SCCCWw/9k=">
            <a:hlinkClick r:id="rId2"/>
          </p:cNvPr>
          <p:cNvSpPr>
            <a:spLocks noChangeAspect="1" noChangeArrowheads="1"/>
          </p:cNvSpPr>
          <p:nvPr/>
        </p:nvSpPr>
        <p:spPr bwMode="auto">
          <a:xfrm>
            <a:off x="1141413" y="-1927225"/>
            <a:ext cx="6038850" cy="401955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5604" name="AutoShape 4" descr="data:image/jpeg;base64,/9j/4AAQSkZJRgABAQAAAQABAAD/2wCEAAkGBxQSEBUUExAVFRQWFBQWFRQVFBQUFRQVFBQXFhQUFBQYHCggGBolHBQUITEhJSkrLi4uFx8zODMsNygtLisBCgoKDg0OGxAQGiwkHCQsLCwsLCwsLCwsLCwsLCwsLCwsLCwsLCwsLCwsLCwsLCwsLCwsLCwsLCwsLCwsLCwsLP/AABEIALcBEwMBIgACEQEDEQH/xAAcAAAABwEBAAAAAAAAAAAAAAAAAQIDBAUGBwj/xABFEAABAwIDBQQGBggFBAMAAAABAAIDBBESITEFBkFhcVGBkaEHEyIyscEjQlJy0fAkM2JzkrLC4RRDU4LxF0RjohUWNP/EABkBAAMBAQEAAAAAAAAAAAAAAAABAgMEBf/EACQRAQEAAgMAAgIDAAMAAAAAAAABAhEDITESQRNRIjJhM4Gx/9oADAMBAAIRAxEAPwDXsYpDGJTI0+xizkXshrE82NLaxOtanotksYnWtRtanAFWkkhqWGpQCUAmCQ1KDUoBKAQDdk1KFJsmZhkgKycHEOvNXFEFUubn38lcUgUhLQQRqgCCCNABBBBABBBBABM1XuO6FPJqq9x3QoCosrOkHsBV1lZ0o9kJQU4gjQTAkCgjKAShZGgmWibJJH5uUuyFkEat080E5b83RJ7DOManWtRNCdaFCxtanGhABLaEyG0JYCACWAgAAlAIAJQCAACOyMBHZMhWTEwyUgpmbRI0C3xVlA4AXJAAGZOQHUqi2vtOOmhdNKbNbw4uPBrRxJXD96d7p6159Y8tjB9mFpOBvZcfWPM+WilUm3oCXeuia7Ca2C/Z61p8bFWNHXRSi8UrJB+w5rvgV5RbOQn6ete1wc1zg4aFri0joQns/jHq9GuY+jHfaSVwp6l5eT+rkcQXXH1HnU34E5rpyabNAgggggQQQQATVV7h6J1NVXuHogK2ysaf3QoFkja28FPRxh08oZcZN1c77rRmUQLZBck2/wClskEU0WDWz5LF3UNGQ77rKw+kGsxXM3kPFHSvjXoVAriVJ6RKrUTBxH1XNFjyyF1rt1PSVFVOEco9VLprdrjyPBO9Fqt+iTYkQEiRHEEQclIBNvzZBGgmWlC0J1oSWhONCDKASwEQCWAgDASwEQCWAggASggEYQBoI0aASUzNonyqzb9cIKaWU/5cbnDmQMh42QbjPpQ28ZqoxNP0cJLbcDJ9d3d7vce1YMqVUPLiSTckkk9pJuSntj0XrZ2MIycc+mp8lH+tf8hmlhdI2zWOJ5AlWuz90qmT/LLfvZLo1DTsibZkYHIYW+ZVhRV7XPDSCx/AO+t91wyPcVl+TfjT8cnrJ7E3aqKZ7ZnNwiN7HOINzhDhiyGuS7mCs1HB6xjmfaaW/wAQstHC2zQOwAeAW0u2GRaCCCaQQQQQATVT7hTqaqfdKAy+9W3WUVO6V5z0Y3i5x0AXBdqbUknkdLK8ue7t0A4Nb2ALp3pT2c+d8QHuNa53eDn8lyCqNiR3Kd96aSdbE6S6S1NEEagjqnoigJFM4g+KELi1we3VpB/FG0Zp+mbcOHJBvQO5G1f8RStJNyAAr9zVzX0QznAWnsJHS66YHJzuM8pqktNk81yQSiLrW0TSeQTYkQQaoanWplsg7U4147VRHglhNNeO1ONcEA4EoJISggFBKASQlBAGAjRhCyQJKwXpe2h6uhMYOcr2j/a04j8At5IVxX0x1mKZjMVyAbjgOQ5pXxWPrnWK6v8AciPFVjk1x87LNNWp3CdapPNhH58FGf8AWteP+0dJdQMeLPAcD2gFR6HY0UUt2aEi4vcXuTi65/BNSesElrjAfdGItzGoJsRfsvbVSIJfV3Mg9WBo1+Tn2zIj4PPK/FYSXTpulvsKmq3V13kNgbi9kON/Ztgvwdc3utyqTdV73xese3CXXsDra9/wV2unHxxZ+ggggmkEEEEAE1U+6U6mqr3SgMzvNEXQZNvZwvyHFcmr918VYx7B7NwXdmS7Bt2XDA7nYeJWWiYuflusunXwzeHbC790rA2PC0XFwbdixrdV0reHZL5sYtYgexzK5xWROikcxwzbkVXFetDnnezmLs1UilcTlzUOK/HVWlFFeTDbMhaVjHUfRVFfGeAAH8R/suirMej3ZJp6W7vekOI9NGrTlLHxGd7AonjRBKdwVJN2QR2QRsII6Jxjb8AnHEAXOSxm8u+7Y7x09nyaX+q3v4ok2Gh23tmClZikcB2N4k9gCyGwd6JKqqJDcLBk1nE8ysBX1EsshfK5znHrYcgOC1Ho3cBUOLiAM8ybDh2qtFt0sVT/ALKWKt/2U+wgjIg9DdLDUvj/AKezArHfZSxVu+yncKDyACSQAASSdABmSj439jZDax3YotXvHDF+smjaewvbf+HVcb3g3nmqpXn1rxFchkYJa0Mv7NwNXWsSTfNUzWXSNut8PSHJ6wikkAjw2JewZuzuWg5201HBcprNoSTSGSRxc46k5dwHAK4qIMu8eZVdNQm973TOUdFTF7gO1bLYWzXRvxgX4W7eiq9x42vqMBGg+efyXSKaFsYJdYAdvYsuTe9NsNa2XBhlGF1wTYEHI8iqffjbzaP1cUdpJ8Fw5wGGFrzZrrfWcbGw7zwBwe9m8kj6x00Mr2ANEcZaSBhaTnbTMl3kquGR8kj3yPLnus4vcSSSMsyfzkqx49dUsuTfj0/sPKnibckiNtycyTbMk9p1Viua7r78lvq2TtBYcLfWDIs+qC4aOF7dneukgrTWmA0EEEgCCCCACZqvdKeTNV7pQFTtCk9bEW8dR1GiybQWPLXZEGxW2asvvbHhna4fWbn1GSx5setujgz7+KBO4OeOizFVugZi6XCSS9zj0GgWgiacQNsuKtH1ziMLQAFHHhvur5eSTqOSP3WnvfBbXyWl3U2CTWRGRnsHwyF7HwWsPS6kUkuE5ZW0XR8ZXP8APTYtFhYIiViarfyOGT1chzHJP/8AUaitf1ndY3VXGoa9G4rCTelCkGmM9GqLL6WKfhFIfBLVDoiC5p/1ai/0H+LUaPjQgb671SSyvhjcWxsJabauI17lk6d1jcBO7Vznm/ev/mKYpzmrSlCXtFvBAn6CdN3uUJHfo06QVDKORli14F9LEjt7ByUz/E1jNKiUfdnkHldE192xntF/JynX9vPhfzNlpohR7V2kBcVM9h/5iR/7HkiqN4doFpZLUyGN7S1wJYQ5rhmDlfMIw8ufh4C3yH4qFX1GKQ55D46n5DuSykkOemb2CfhfldRmnXl8EWOwIPDTpwWUWt3U+JgIt28uhUN7L3sNMjyPI8UrZ012Z/Ve3wccPzB7lKqgtOtJVGx63/D1bZOAfnwu06/G/ctlvDWh1K52Owdrn9U8B1+F1gatn0552AUyZ/0IZmdSL8Bnb8Vr+Ccvx/z/AMPHk+MpDqZszBh7Ba4sQbm4Kag2dJewboPJWe7rRhdyf/S1W5j48VHJ3lbUy6NUcJZEQ45kE/gu47rVPrKOF188AaercvgAuLVJs5vYGg/MrqXo0qcdGf3hIHY0taGnocJKnKdCXtrEaJGs1AggggAoe06gMZdxtmpiy2+kucbeTj5hAHLtoW9ht+ZVVXVLpSC+2WQy0USKYaJ1SrwgogUpwTZQDsThfNPFnEKHdSIjlqrxqa5dvy21U7oqJkNxqtFv8P0nuVDTu9lV9kVFRA8c+ClO2QG2ubm10yJLnIKbTZgknNFg2jx7FuL3QU31zuBKCkzm0f10v71/8xTdOM0uud9LL+9f/MU3Cc1STr9cvz5JEp/RpeZslE2PVIm//LMex7T3E2+YSEQNnuxRN/ZHzI+amtfdwcNCCPgVUbMfZn+4g/H5BW0Tg27e8eY+BC0hU9U/Rlzv2cup0/m8lTtOQ6f8qRX1JcGt0LRn14fPxUWM3FuIz6hZ53dVjOjmLQg5jQ/0u6qKZr5DS9h2jkn5XBrSeVjzVfT/AN+8pGuaF1mutxabdRmPgrmdtwCNCAR3i6pKMq52c7FTt7Wkt8Dl5WV4d9Cs/tZmGUHk0+BP4JRdk4cMN2/dOnhp3KVtaK+H7rvJ391WROyt3DodR4/Eru4esYyy9XO65zl++fgArmblzy7VQ7qu9uT75Kvozd/54rky/t/2Zraj/Zu7O4DcI52y5m110n0VEmKbELG8eXAD27DrZcy2vP8ASMYBewLiBzyHfkV0P0aVwDzGHZPaTYixxsscu4uSy+xPp0RBBBYtBoIkaACxW+7j6+Mf+P8AqK2ixO+Z/SG/ux/M5K+HFPGE+DkojJ87DMp9rDq4pA8CjITUbk4EBHkNkqGZJnCiPdZOXQYz0gfrweRWbp9Fod9nXkaVn6bRaJPRFSYnZKJaykUjhiF9EyTo5BYIkb6axyRKOjOVv6yT94/+YpuI9iXtGJzZ5WuFiJH683EgpuIpkcB7U7FFioqz9mMP/hkYT5AqM+UX/P4K43Vg9bDWxj61LOB1wG3mnAx+ynXxjni8QD8lOhzz4tPlofkqbZkmZtxa0+BzV163ACe0W77W+ITxFRqqTE89bdbCxPiE23hbUJDE9GDxtbiFn7Vo205MsOIXP1Rn17k3AMlHq3h0hto0WCdjemS0pXK33ff77Ojh8D8lnoZVabGmtOP2g4eV/kqw9F8O7SyljB0OMfyqmlZYkc/mrXb7/po+Vz5j8FAr2+0Tzv4r0OP/AI2N9P7svsZDz+ZWk2e72ieo8f8AhZPYLvf6/irg7Q9UA/gASfw8vNcW/wCS7OkaSfHUSG/18IPABns5HuPitx6P5MW04gHezHG+5J1c5pAaDxOvgub0ZuATmTme/VbTZADWskhkLbZ2HAjUHvzulj/LZ3p3dBQ6Sva6GOQm2NjXW5kAkKNPtAk+zkPM9VlpS1QVfFtHtb4fgpLatp426hAPrA78S/pIHZG2/i5boTN7Vz/eN2KqkPYQPAJXw4g0w7B3pVTNaw4lFC6xIUSofeXoEoE90oaRcgZJIrgTZovz4LM187nzht8gFfUEjbWsmD8ryTkosrVNcewKJMUBiN8h7TVn6YLQb4tN2klUVGMirxKnEGoFBpVpaKnlaWjojVRBLZoF0SnUG3V95t1mVAufZfwePgVy/a2yZaZ+GRptwcNCu+gKu2rsZkzC1zQQeB+SnZuDBbP0VNxVEjToYyD0Jsoe8m58kBL4gXM4t+s38VK9Ep/S5Puf1KoHNqNvq5Sw/Vxxnq02+IU2WQkW5+XD4o95IfVbSqG9lVN4Pe5zfJwUeefPLsFzztoEvofY2gjQkqRO52HK+Y05qNHYnMfPxKefTscNXM5tJHlolDV/q7OI/OiPRLbSubmLuB5ZjqEsi6ATTyKfBNhkY77LgfDXyuqxzLFSIpL5IC2207FUdGj4kqNWv9m/JRZ5ZHynBmThAABLicIuPG6b2tS1EIHronsDhliaQHdCcu5duPPjMdM/hfUjYJyd3fNdG2VuSanZVTM5v0jmE0w4/Quxk/7iws6X7Vzvc9vrahkeYD5I2G2ti4AkdxXpwSsjYI42gNa0NaB7oa0WAHauW1Wnm7YWz5p3BkMZkOWmgB4l2gHVdW3Z3NEDbzuD3HPA2+BvU6u8gtNRUUUDMEUbWN1wtFhc8T2lP2upijd7CwGmQGluQRX7U5hsqXbtW0tLWDFI06XsOYullfjNqwx+V0vWjkno23yCzeydoOAAcCOpva/MK/g2jgtiAGIkeAvre2manHOZTo8uO43S1ggw5nX4Lnm0nYqiX758sl0KoqmsiMh0DcXkuZOmxSF/2iT4m6KmATZwUKpNpL9oUyaUHqqyvnAdbklAhSO/SDlwCsY29od3FVEE5fI5x5AdyuKWftumEuKNpGRPeUJIuSWzCeKUQEBid82EAE9qz9BoVe78zi4aqCiNmK8E5HJCkA5pL3pGJWSYHolHEiCA7fQbwPe9zcIs0NN/vC6sxtQ/ZWM3FkxMebk3dkSb5Z2BWrbbLqssfF5zWVhctZjHtMtz1VZTUEcD3zRNtI4Z5ZHuVk0DLTikVIAjJvbI5qp6TiHpGFtqTuFiHOifcZi5hjLtP2rhUTzY+J8VL3lc+OsmY8Zh+hIJs4BzcwexwUV9ISLgosIbXp9kqrDiBzzT0cw/sp0a0ZIrPZFGJ5Q13u6uPGw7DzyVFDKtDu3XsY59yLmw7h/yoztk6Xx4zLLVaB+6VO7Qvb0df4gqP/8ATYwcpX27LNue/wDsrGn2pGcsY8VN9aOBv5rn/Jl+3Z+LD9E7J2dHCfYYG/PmTqVaSTOLS0suOeEtPcVVmUcb9ycZLnhaHFxyAxfK6UttVqSHtmNZC/HFTsjkORc2NgvyuFs6eZzmNJsLi/VZeo3YjmDA6oqWBurYnCIOPMkFx8VrKB3qYmxRghjb4QSMgSTa9tM12YY2e1xcucvkJxHkk1FW2NpfI5jGDVznBrR1JRvxHgPiom0diQ1FvX00cttC9gJF9bHULRkzW0PSLT+sEUF5STYye7G3mCc38NBbmozZPpXE3F9AdC22vjdXkno+oHf9mB92SVlumF4skjdtsL2kk+qYLNLpC44RngOIknryXPzYXJ08HJjjvYUFK8jFcNZ9pxt4K2NRgYBfGDe7mjFh+ybHXiqLaNeZTYWDG6C+vMqFPVODGtabFzsyOyyMMccU553JrtvbWZLB6uNxxG17tIyCxUTyH2dqpDKjCbkkmybqJ2Osb2cOCfrMUguqDastnq1mrALrIbXrve7SclRLTZz7knmryDkVmtjn2QtLRm4RQmROSppLNJPAIgxU29dd6qA55nIJBhdv1nrJnG/GwTLH2aAoTnXKcxrSFT5egHJjElByZH8SJIugmT0Bs/YEUN/VjCDw4KWaLmqmTfCmb/mt7s003fWAmzcR6NKzm1VcmkcmK2lcY3C2oUSLeYO0jd4J1+13kEtZ3FPWRbjJ7Y2E50znmAG5GeEHRoHyVdJspo1iAHNoWsm25LxjA63UOp2i6QWc1tui5Mtft042/pmxsyL/AEmfwhKGyYv9Jn8LfwVs2AJxsAWW606VTNnMGjGjoAplLQt7ApohCcjYAVN7VLpGOzWHVo8EQ2VGNGAdBb4KxbZLACWqr5q0bNb+13Od+KYOwor4iwkjiSSfHgr9rQlYQqks+yuW4qqWkAcA18zM/qyvt4Xsrt+z6iP3axx5FrHf03803EBdWYNwujj7nbDP1Wf4isbpJE7rG4HxDkr/AOVqR70LTzZIR5OHzU/CgY1p/L9o6/Sgl2xWk2Y0DqL/AATNRNVBt6pwwEjCLDI9pC0WAg3GRCqNrB0rziOIcBwHQJZ8tmPZ44S1Agla8ey5p5CyRVNIaCMy03HzHgoU27jS7E0Fru1twfEI3wyN/wAzF94fgs5yz7VeO/Sbi9nEM/zoq+qqm/WZbmEgVDhrYdND3Kv2lWA39k34WWmOeN+2dwyn0h7X2kRkwX5qiN3u9prgeYy8Vf0csWZla698g3CB3kp+aoicCBGc+Jd+AReTV6OYddo+ygtNRNyWf2TEVeA4VdZrJxXO99NoY5cIOTVsq+uwROcT9VcqrJy9xcdSbp4im2lKukAoXVEXdLBTQKU0pkdugk3QQHY4d24R9VWMGyom6NCJBVtKfHCwcPJOh7RwRoINA2jIMOYVO7DzQQXLz3VdHD4QHpzGiQXI3DElByJBSCw5ONcggnKDvrbFKMhPBGgrI5Th172FlYCcAZoIImdx8KzdNv2lG3UnuChz7xRjQFBBL82d+1fjxVlTva0cPiqmbfDsb5IIK5Pl7U268RHbzSyGzb58MgodZtGYOwuydra4PmEEF0Y8GGpWeXJlGk2buNVzxtkdKyMOAIGbjY6Xslzej4se1r6q99cLLeFyUEFtOLCXxheXKz1cUXo/ph7xkf1dYf8ArZaPZu6tHGLimYebhj/muggnlJJ0mZWuf7UfH/jJsDQ1oeQGgAAYcjkMtQoFbNZvVGgs1s7vZtD6NsY46rHOdmggqnhAHI0aCYKZmQL2uQL9TZTI6Al2EPYSbWzfnckZXbyQQQESd+FxbrbiND0vY+SCCCWw/9k=">
            <a:hlinkClick r:id="rId3"/>
          </p:cNvPr>
          <p:cNvSpPr>
            <a:spLocks noChangeAspect="1" noChangeArrowheads="1"/>
          </p:cNvSpPr>
          <p:nvPr/>
        </p:nvSpPr>
        <p:spPr bwMode="auto">
          <a:xfrm>
            <a:off x="1141413" y="-1927225"/>
            <a:ext cx="6038850" cy="401955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5606" name="Picture 6" descr="http://www.excelsiorp3.com/Portals/205015/images/job.jpg">
            <a:hlinkClick r:id="rId4"/>
          </p:cNvPr>
          <p:cNvPicPr>
            <a:picLocks noChangeAspect="1" noChangeArrowheads="1"/>
          </p:cNvPicPr>
          <p:nvPr/>
        </p:nvPicPr>
        <p:blipFill>
          <a:blip r:embed="rId5" cstate="print"/>
          <a:srcRect/>
          <a:stretch>
            <a:fillRect/>
          </a:stretch>
        </p:blipFill>
        <p:spPr bwMode="auto">
          <a:xfrm>
            <a:off x="5486596" y="2416175"/>
            <a:ext cx="2895404" cy="1927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7</a:t>
            </a:r>
            <a:r>
              <a:rPr lang="en-US" sz="1600" dirty="0" smtClean="0">
                <a:solidFill>
                  <a:srgbClr val="FF0000"/>
                </a:solidFill>
                <a:latin typeface="Arial" pitchFamily="34" charset="0"/>
                <a:cs typeface="Arial" pitchFamily="34" charset="0"/>
              </a:rPr>
              <a:t>.</a:t>
            </a:r>
            <a:r>
              <a:rPr lang="en-US" sz="2000" u="sng" dirty="0" smtClean="0">
                <a:solidFill>
                  <a:srgbClr val="FF0000"/>
                </a:solidFill>
                <a:latin typeface="Arial" pitchFamily="34" charset="0"/>
                <a:cs typeface="Arial" pitchFamily="34" charset="0"/>
              </a:rPr>
              <a:t>WHY ARE YOU LOOKING FOR A JOB CHANGE?</a:t>
            </a: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Appreciate working with last company</a:t>
            </a: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Share your experience</a:t>
            </a:r>
            <a:endParaRPr lang="en-US" sz="1600" dirty="0" smtClean="0">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Relate reason for Change of job </a:t>
            </a:r>
            <a:r>
              <a:rPr lang="en-US" sz="1600" dirty="0" smtClean="0">
                <a:latin typeface="Arial" pitchFamily="34" charset="0"/>
                <a:cs typeface="Arial" pitchFamily="34" charset="0"/>
              </a:rPr>
              <a:t>to career </a:t>
            </a:r>
            <a:r>
              <a:rPr lang="en-US" sz="1600" dirty="0" smtClean="0">
                <a:latin typeface="Arial" pitchFamily="34" charset="0"/>
                <a:cs typeface="Arial" pitchFamily="34" charset="0"/>
              </a:rPr>
              <a:t>goals</a:t>
            </a: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Font typeface="+mj-lt"/>
              <a:buAutoNum type="alphaUcPeriod"/>
            </a:pPr>
            <a:endParaRPr lang="en-US" sz="1600" dirty="0" smtClean="0">
              <a:latin typeface="Arial" pitchFamily="34" charset="0"/>
              <a:cs typeface="Arial" pitchFamily="34" charset="0"/>
            </a:endParaRPr>
          </a:p>
          <a:p>
            <a:pPr marL="342900" indent="-342900">
              <a:buNone/>
            </a:pPr>
            <a:endParaRPr lang="en-US" sz="1600" dirty="0" smtClean="0">
              <a:solidFill>
                <a:srgbClr val="0070C0"/>
              </a:solidFill>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E.G</a:t>
            </a:r>
            <a:r>
              <a:rPr lang="en-US" sz="1600" dirty="0" smtClean="0">
                <a:solidFill>
                  <a:srgbClr val="0070C0"/>
                </a:solidFill>
                <a:latin typeface="Arial" pitchFamily="34" charset="0"/>
                <a:cs typeface="Arial" pitchFamily="34" charset="0"/>
              </a:rPr>
              <a:t>.</a:t>
            </a:r>
          </a:p>
          <a:p>
            <a:pPr marL="342900" indent="-342900">
              <a:buNone/>
            </a:pPr>
            <a:r>
              <a:rPr lang="en-US" sz="1600" dirty="0" smtClean="0">
                <a:solidFill>
                  <a:srgbClr val="0070C0"/>
                </a:solidFill>
                <a:latin typeface="Arial" pitchFamily="34" charset="0"/>
                <a:cs typeface="Arial" pitchFamily="34" charset="0"/>
              </a:rPr>
              <a:t>      I </a:t>
            </a:r>
            <a:r>
              <a:rPr lang="en-US" sz="1600" dirty="0" smtClean="0">
                <a:solidFill>
                  <a:srgbClr val="0070C0"/>
                </a:solidFill>
                <a:latin typeface="Arial" pitchFamily="34" charset="0"/>
                <a:cs typeface="Arial" pitchFamily="34" charset="0"/>
              </a:rPr>
              <a:t>want to thank  XYZ. Co. for the knowledge ,experience an d the  opportunity they provide me to develop my expertise. According to me changes are necessary for everyone to enhance </a:t>
            </a:r>
            <a:r>
              <a:rPr lang="en-US" sz="1600" dirty="0" smtClean="0">
                <a:solidFill>
                  <a:srgbClr val="0070C0"/>
                </a:solidFill>
                <a:latin typeface="Arial" pitchFamily="34" charset="0"/>
                <a:cs typeface="Arial" pitchFamily="34" charset="0"/>
              </a:rPr>
              <a:t>t</a:t>
            </a:r>
            <a:r>
              <a:rPr lang="en-US" sz="1600" dirty="0" smtClean="0">
                <a:solidFill>
                  <a:srgbClr val="0070C0"/>
                </a:solidFill>
                <a:latin typeface="Arial" pitchFamily="34" charset="0"/>
                <a:cs typeface="Arial" pitchFamily="34" charset="0"/>
              </a:rPr>
              <a:t>heir </a:t>
            </a:r>
            <a:r>
              <a:rPr lang="en-US" sz="1600" dirty="0" smtClean="0">
                <a:solidFill>
                  <a:srgbClr val="0070C0"/>
                </a:solidFill>
                <a:latin typeface="Arial" pitchFamily="34" charset="0"/>
                <a:cs typeface="Arial" pitchFamily="34" charset="0"/>
              </a:rPr>
              <a:t>skill, Knowledge and for personal growth and financial growth as well. You </a:t>
            </a:r>
            <a:r>
              <a:rPr lang="en-US" sz="1600" dirty="0" err="1" smtClean="0">
                <a:solidFill>
                  <a:srgbClr val="0070C0"/>
                </a:solidFill>
                <a:latin typeface="Arial" pitchFamily="34" charset="0"/>
                <a:cs typeface="Arial" pitchFamily="34" charset="0"/>
              </a:rPr>
              <a:t>rorganization</a:t>
            </a:r>
            <a:r>
              <a:rPr lang="en-US" sz="1600" dirty="0" smtClean="0">
                <a:solidFill>
                  <a:srgbClr val="0070C0"/>
                </a:solidFill>
                <a:latin typeface="Arial" pitchFamily="34" charset="0"/>
                <a:cs typeface="Arial" pitchFamily="34" charset="0"/>
              </a:rPr>
              <a:t> </a:t>
            </a:r>
            <a:r>
              <a:rPr lang="en-US" sz="1600" dirty="0" smtClean="0">
                <a:solidFill>
                  <a:srgbClr val="0070C0"/>
                </a:solidFill>
                <a:latin typeface="Arial" pitchFamily="34" charset="0"/>
                <a:cs typeface="Arial" pitchFamily="34" charset="0"/>
              </a:rPr>
              <a:t>is  a good platform where I can grow as a professional.</a:t>
            </a:r>
          </a:p>
          <a:p>
            <a:pPr marL="342900" indent="-342900">
              <a:buFont typeface="+mj-lt"/>
              <a:buAutoNum type="alphaUcPeriod"/>
            </a:pPr>
            <a:endParaRPr lang="en-GB" sz="1600" dirty="0">
              <a:solidFill>
                <a:srgbClr val="0070C0"/>
              </a:solidFill>
              <a:latin typeface="Arial" pitchFamily="34" charset="0"/>
              <a:cs typeface="Arial" pitchFamily="34" charset="0"/>
            </a:endParaRPr>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24578" name="Picture 2" descr="http://www.simplebalancehealth.com/uploads/4/2/1/2/4212380/2928595_orig.jpg">
            <a:hlinkClick r:id="rId2"/>
          </p:cNvPr>
          <p:cNvPicPr>
            <a:picLocks noChangeAspect="1" noChangeArrowheads="1"/>
          </p:cNvPicPr>
          <p:nvPr/>
        </p:nvPicPr>
        <p:blipFill>
          <a:blip r:embed="rId3" cstate="print"/>
          <a:srcRect/>
          <a:stretch>
            <a:fillRect/>
          </a:stretch>
        </p:blipFill>
        <p:spPr bwMode="auto">
          <a:xfrm>
            <a:off x="5334000" y="2286000"/>
            <a:ext cx="3352800" cy="2133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solidFill>
                  <a:srgbClr val="FF0000"/>
                </a:solidFill>
                <a:latin typeface="Arial" pitchFamily="34" charset="0"/>
                <a:cs typeface="Arial" pitchFamily="34" charset="0"/>
              </a:rPr>
              <a:t>8. </a:t>
            </a:r>
            <a:r>
              <a:rPr lang="en-US" sz="2000" u="sng" dirty="0" smtClean="0">
                <a:solidFill>
                  <a:srgbClr val="FF0000"/>
                </a:solidFill>
                <a:latin typeface="Arial" pitchFamily="34" charset="0"/>
                <a:cs typeface="Arial" pitchFamily="34" charset="0"/>
              </a:rPr>
              <a:t>WHAT ARE YOUR SALARY REQUIREMENTS?</a:t>
            </a:r>
            <a:endParaRPr lang="en-US" sz="2000" u="sng" dirty="0" smtClean="0">
              <a:solidFill>
                <a:srgbClr val="FF0000"/>
              </a:solidFill>
              <a:latin typeface="Arial" pitchFamily="34" charset="0"/>
              <a:cs typeface="Arial" pitchFamily="34" charset="0"/>
            </a:endParaRPr>
          </a:p>
          <a:p>
            <a:pPr marL="342900" indent="-342900">
              <a:buFont typeface="+mj-lt"/>
              <a:buAutoNum type="alphaUcPeriod"/>
            </a:pPr>
            <a:r>
              <a:rPr lang="en-US" sz="1600" dirty="0" smtClean="0">
                <a:latin typeface="Arial" pitchFamily="34" charset="0"/>
                <a:cs typeface="Arial" pitchFamily="34" charset="0"/>
              </a:rPr>
              <a:t>Fresher's should never quote a figure</a:t>
            </a:r>
          </a:p>
          <a:p>
            <a:pPr marL="342900" indent="-342900">
              <a:buFont typeface="+mj-lt"/>
              <a:buAutoNum type="alphaUcPeriod"/>
            </a:pPr>
            <a:r>
              <a:rPr lang="en-US" sz="1600" dirty="0" smtClean="0">
                <a:latin typeface="Arial" pitchFamily="34" charset="0"/>
                <a:cs typeface="Arial" pitchFamily="34" charset="0"/>
              </a:rPr>
              <a:t>Experience </a:t>
            </a:r>
            <a:r>
              <a:rPr lang="en-US" sz="1600" dirty="0" smtClean="0">
                <a:latin typeface="Arial" pitchFamily="34" charset="0"/>
                <a:cs typeface="Arial" pitchFamily="34" charset="0"/>
              </a:rPr>
              <a:t>candidate can </a:t>
            </a:r>
            <a:r>
              <a:rPr lang="en-US" sz="1600" dirty="0" smtClean="0">
                <a:latin typeface="Arial" pitchFamily="34" charset="0"/>
                <a:cs typeface="Arial" pitchFamily="34" charset="0"/>
              </a:rPr>
              <a:t>express.</a:t>
            </a:r>
          </a:p>
          <a:p>
            <a:pPr marL="342900" indent="-342900">
              <a:buFont typeface="+mj-lt"/>
              <a:buAutoNum type="alphaUcPeriod"/>
            </a:pPr>
            <a:r>
              <a:rPr lang="en-US" sz="1600" dirty="0" smtClean="0">
                <a:latin typeface="Arial" pitchFamily="34" charset="0"/>
                <a:cs typeface="Arial" pitchFamily="34" charset="0"/>
              </a:rPr>
              <a:t>Always say as per the company norms for the job.</a:t>
            </a:r>
          </a:p>
          <a:p>
            <a:pPr marL="342900" indent="-342900">
              <a:buFont typeface="+mj-lt"/>
              <a:buAutoNum type="alphaUcPeriod"/>
            </a:pPr>
            <a:endParaRPr lang="en-US" sz="1600" dirty="0" smtClean="0">
              <a:latin typeface="Arial" pitchFamily="34" charset="0"/>
              <a:cs typeface="Arial" pitchFamily="34" charset="0"/>
            </a:endParaRPr>
          </a:p>
          <a:p>
            <a:pPr marL="342900" indent="-342900">
              <a:buNone/>
            </a:pPr>
            <a:r>
              <a:rPr lang="en-US" sz="1600" dirty="0" smtClean="0">
                <a:solidFill>
                  <a:srgbClr val="0070C0"/>
                </a:solidFill>
                <a:latin typeface="Arial" pitchFamily="34" charset="0"/>
                <a:cs typeface="Arial" pitchFamily="34" charset="0"/>
              </a:rPr>
              <a:t>E.g.</a:t>
            </a:r>
          </a:p>
          <a:p>
            <a:pPr marL="342900" indent="-342900">
              <a:buNone/>
            </a:pPr>
            <a:r>
              <a:rPr lang="en-US" sz="1600" u="sng" dirty="0" smtClean="0">
                <a:solidFill>
                  <a:srgbClr val="0070C0"/>
                </a:solidFill>
                <a:latin typeface="Arial" pitchFamily="34" charset="0"/>
                <a:cs typeface="Arial" pitchFamily="34" charset="0"/>
              </a:rPr>
              <a:t>Fresher</a:t>
            </a:r>
            <a:r>
              <a:rPr lang="en-US" sz="1600" dirty="0" smtClean="0">
                <a:solidFill>
                  <a:srgbClr val="0070C0"/>
                </a:solidFill>
                <a:latin typeface="Arial" pitchFamily="34" charset="0"/>
                <a:cs typeface="Arial" pitchFamily="34" charset="0"/>
              </a:rPr>
              <a:t>:</a:t>
            </a:r>
          </a:p>
          <a:p>
            <a:pPr marL="342900" indent="-342900">
              <a:buNone/>
            </a:pPr>
            <a:r>
              <a:rPr lang="en-US" sz="1600" dirty="0" smtClean="0">
                <a:solidFill>
                  <a:srgbClr val="0070C0"/>
                </a:solidFill>
                <a:latin typeface="Arial" pitchFamily="34" charset="0"/>
                <a:cs typeface="Arial" pitchFamily="34" charset="0"/>
              </a:rPr>
              <a:t>      </a:t>
            </a:r>
            <a:r>
              <a:rPr lang="en-US" sz="1600" dirty="0" smtClean="0">
                <a:solidFill>
                  <a:srgbClr val="0070C0"/>
                </a:solidFill>
                <a:latin typeface="Arial" pitchFamily="34" charset="0"/>
                <a:cs typeface="Arial" pitchFamily="34" charset="0"/>
              </a:rPr>
              <a:t>This </a:t>
            </a:r>
            <a:r>
              <a:rPr lang="en-US" sz="1600" dirty="0" smtClean="0">
                <a:solidFill>
                  <a:srgbClr val="0070C0"/>
                </a:solidFill>
                <a:latin typeface="Arial" pitchFamily="34" charset="0"/>
                <a:cs typeface="Arial" pitchFamily="34" charset="0"/>
              </a:rPr>
              <a:t>a </a:t>
            </a:r>
            <a:r>
              <a:rPr lang="en-US" sz="1600" dirty="0" smtClean="0">
                <a:solidFill>
                  <a:srgbClr val="0070C0"/>
                </a:solidFill>
                <a:latin typeface="Arial" pitchFamily="34" charset="0"/>
                <a:cs typeface="Arial" pitchFamily="34" charset="0"/>
              </a:rPr>
              <a:t>jet start for me. Being a fresher </a:t>
            </a:r>
            <a:r>
              <a:rPr lang="en-US" sz="1600" dirty="0" smtClean="0">
                <a:solidFill>
                  <a:srgbClr val="0070C0"/>
                </a:solidFill>
                <a:latin typeface="Arial" pitchFamily="34" charset="0"/>
                <a:cs typeface="Arial" pitchFamily="34" charset="0"/>
              </a:rPr>
              <a:t>I </a:t>
            </a:r>
            <a:r>
              <a:rPr lang="en-US" sz="1600" dirty="0" smtClean="0">
                <a:solidFill>
                  <a:srgbClr val="0070C0"/>
                </a:solidFill>
                <a:latin typeface="Arial" pitchFamily="34" charset="0"/>
                <a:cs typeface="Arial" pitchFamily="34" charset="0"/>
              </a:rPr>
              <a:t> </a:t>
            </a:r>
            <a:r>
              <a:rPr lang="en-US" sz="1600" dirty="0" smtClean="0">
                <a:solidFill>
                  <a:srgbClr val="0070C0"/>
                </a:solidFill>
                <a:latin typeface="Arial" pitchFamily="34" charset="0"/>
                <a:cs typeface="Arial" pitchFamily="34" charset="0"/>
              </a:rPr>
              <a:t>want to improve my knowledge and skills and gain experience. So I expect a considerable of salary according to my ability </a:t>
            </a:r>
            <a:r>
              <a:rPr lang="en-US" sz="1600" dirty="0" smtClean="0">
                <a:solidFill>
                  <a:srgbClr val="0070C0"/>
                </a:solidFill>
                <a:latin typeface="Arial" pitchFamily="34" charset="0"/>
                <a:cs typeface="Arial" pitchFamily="34" charset="0"/>
              </a:rPr>
              <a:t>and </a:t>
            </a:r>
            <a:r>
              <a:rPr lang="en-US" sz="1600" dirty="0" smtClean="0">
                <a:solidFill>
                  <a:srgbClr val="0070C0"/>
                </a:solidFill>
                <a:latin typeface="Arial" pitchFamily="34" charset="0"/>
                <a:cs typeface="Arial" pitchFamily="34" charset="0"/>
              </a:rPr>
              <a:t>your company norms which will fulfill my economic needs</a:t>
            </a:r>
            <a:r>
              <a:rPr lang="en-US" sz="1600" dirty="0" smtClean="0">
                <a:solidFill>
                  <a:srgbClr val="0070C0"/>
                </a:solidFill>
                <a:latin typeface="Arial" pitchFamily="34" charset="0"/>
                <a:cs typeface="Arial" pitchFamily="34" charset="0"/>
              </a:rPr>
              <a:t>.</a:t>
            </a:r>
          </a:p>
          <a:p>
            <a:pPr marL="342900" indent="-342900">
              <a:buNone/>
            </a:pPr>
            <a:endParaRPr lang="en-US" sz="1600" dirty="0" smtClean="0">
              <a:solidFill>
                <a:srgbClr val="0070C0"/>
              </a:solidFill>
              <a:latin typeface="Arial" pitchFamily="34" charset="0"/>
              <a:cs typeface="Arial" pitchFamily="34" charset="0"/>
            </a:endParaRPr>
          </a:p>
          <a:p>
            <a:pPr marL="342900" indent="-342900">
              <a:buNone/>
            </a:pPr>
            <a:r>
              <a:rPr lang="en-US" sz="1600" u="sng" dirty="0" smtClean="0">
                <a:solidFill>
                  <a:srgbClr val="0070C0"/>
                </a:solidFill>
                <a:latin typeface="Arial" pitchFamily="34" charset="0"/>
                <a:cs typeface="Arial" pitchFamily="34" charset="0"/>
              </a:rPr>
              <a:t>Experienced</a:t>
            </a:r>
            <a:r>
              <a:rPr lang="en-US" sz="1600" dirty="0" smtClean="0">
                <a:solidFill>
                  <a:srgbClr val="0070C0"/>
                </a:solidFill>
                <a:latin typeface="Arial" pitchFamily="34" charset="0"/>
                <a:cs typeface="Arial" pitchFamily="34" charset="0"/>
              </a:rPr>
              <a:t>:</a:t>
            </a:r>
          </a:p>
          <a:p>
            <a:pPr marL="342900" indent="-342900">
              <a:buNone/>
            </a:pPr>
            <a:r>
              <a:rPr lang="en-US" sz="1600" dirty="0" smtClean="0">
                <a:solidFill>
                  <a:srgbClr val="0070C0"/>
                </a:solidFill>
                <a:latin typeface="Arial" pitchFamily="34" charset="0"/>
                <a:cs typeface="Arial" pitchFamily="34" charset="0"/>
              </a:rPr>
              <a:t>       I have 7 years of experience in HR. field. My current CTC is 60 k </a:t>
            </a:r>
            <a:r>
              <a:rPr lang="en-US" sz="1600" dirty="0" smtClean="0">
                <a:solidFill>
                  <a:srgbClr val="0070C0"/>
                </a:solidFill>
                <a:latin typeface="Arial" pitchFamily="34" charset="0"/>
                <a:cs typeface="Arial" pitchFamily="34" charset="0"/>
              </a:rPr>
              <a:t>pa(Euros). </a:t>
            </a:r>
            <a:r>
              <a:rPr lang="en-US" sz="1600" dirty="0" smtClean="0">
                <a:solidFill>
                  <a:srgbClr val="0070C0"/>
                </a:solidFill>
                <a:latin typeface="Arial" pitchFamily="34" charset="0"/>
                <a:cs typeface="Arial" pitchFamily="34" charset="0"/>
              </a:rPr>
              <a:t>Still I am expecting salary as per company  norms as per my designation and my qualification and experience which can help me maintain the standard of  personal and economic needs,</a:t>
            </a:r>
          </a:p>
        </p:txBody>
      </p:sp>
      <p:sp>
        <p:nvSpPr>
          <p:cNvPr id="4" name="Title 1"/>
          <p:cNvSpPr>
            <a:spLocks noGrp="1"/>
          </p:cNvSpPr>
          <p:nvPr>
            <p:ph type="title"/>
          </p:nvPr>
        </p:nvSpPr>
        <p:spPr/>
        <p:txBody>
          <a:bodyPr/>
          <a:lstStyle/>
          <a:p>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Top </a:t>
            </a:r>
            <a:r>
              <a:rPr lang="en-US" sz="2800" dirty="0" smtClean="0">
                <a:solidFill>
                  <a:schemeClr val="bg1"/>
                </a:solidFill>
                <a:latin typeface="Arial" pitchFamily="34" charset="0"/>
                <a:cs typeface="Arial" pitchFamily="34" charset="0"/>
              </a:rPr>
              <a:t>10 job interview questions</a:t>
            </a:r>
            <a:endParaRPr lang="en-GB" sz="2800" dirty="0">
              <a:solidFill>
                <a:schemeClr val="bg1"/>
              </a:solidFill>
              <a:latin typeface="Arial" pitchFamily="34" charset="0"/>
              <a:cs typeface="Arial" pitchFamily="34" charset="0"/>
            </a:endParaRPr>
          </a:p>
        </p:txBody>
      </p:sp>
      <p:pic>
        <p:nvPicPr>
          <p:cNvPr id="23554" name="Picture 2" descr="http://www.cvplaza.com/wp-content/uploads/2013/08/Salary-negotiation-job-interview.png">
            <a:hlinkClick r:id="rId2"/>
          </p:cNvPr>
          <p:cNvPicPr>
            <a:picLocks noChangeAspect="1" noChangeArrowheads="1"/>
          </p:cNvPicPr>
          <p:nvPr/>
        </p:nvPicPr>
        <p:blipFill>
          <a:blip r:embed="rId3" cstate="print"/>
          <a:srcRect/>
          <a:stretch>
            <a:fillRect/>
          </a:stretch>
        </p:blipFill>
        <p:spPr bwMode="auto">
          <a:xfrm>
            <a:off x="6019800" y="2199930"/>
            <a:ext cx="2895600" cy="1457670"/>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810</Words>
  <Application>Microsoft Office PowerPoint</Application>
  <PresentationFormat>On-screen Show (4:3)</PresentationFormat>
  <Paragraphs>122</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3_Default Design</vt:lpstr>
      <vt:lpstr>Module</vt:lpstr>
      <vt:lpstr> Top 10 job interview questions</vt:lpstr>
      <vt:lpstr> Top 10 job interview questions</vt:lpstr>
      <vt:lpstr> Top 10 job interview questions</vt:lpstr>
      <vt:lpstr> Top 10 job interview questions</vt:lpstr>
      <vt:lpstr> Top 10 job interview questions</vt:lpstr>
      <vt:lpstr> Top 10 job interview questions</vt:lpstr>
      <vt:lpstr> Top 10 job interview questions</vt:lpstr>
      <vt:lpstr> Top 10 job interview questions</vt:lpstr>
      <vt:lpstr> Top 10 job interview questions</vt:lpstr>
      <vt:lpstr> Top 10 job interview questions</vt:lpstr>
      <vt:lpstr> Top 10 job interview questions</vt:lpstr>
      <vt:lpstr> Top 10 job interview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abc</cp:lastModifiedBy>
  <cp:revision>35</cp:revision>
  <dcterms:created xsi:type="dcterms:W3CDTF">2014-05-17T06:45:11Z</dcterms:created>
  <dcterms:modified xsi:type="dcterms:W3CDTF">2014-05-19T11:49:06Z</dcterms:modified>
</cp:coreProperties>
</file>