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8"/>
  </p:notesMasterIdLst>
  <p:sldIdLst>
    <p:sldId id="257" r:id="rId3"/>
    <p:sldId id="261" r:id="rId4"/>
    <p:sldId id="259" r:id="rId5"/>
    <p:sldId id="260"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00504F-7CAF-4E15-BA81-6BC717AD1762}" type="datetimeFigureOut">
              <a:rPr lang="en-US" smtClean="0"/>
              <a:t>3/10/2016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9F5224-4274-4F08-8819-5658BD1AA553}" type="slidenum">
              <a:rPr lang="en-US" smtClean="0"/>
              <a:t>‹#›</a:t>
            </a:fld>
            <a:endParaRPr lang="en-US"/>
          </a:p>
        </p:txBody>
      </p:sp>
    </p:spTree>
    <p:extLst>
      <p:ext uri="{BB962C8B-B14F-4D97-AF65-F5344CB8AC3E}">
        <p14:creationId xmlns:p14="http://schemas.microsoft.com/office/powerpoint/2010/main" val="1015153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Coherence- </a:t>
            </a:r>
            <a:r>
              <a:rPr lang="en-US" sz="1200" b="0" i="0" kern="1200" dirty="0" smtClean="0">
                <a:solidFill>
                  <a:schemeClr val="tx1"/>
                </a:solidFill>
                <a:effectLst/>
                <a:latin typeface="+mn-lt"/>
                <a:ea typeface="+mn-ea"/>
                <a:cs typeface="+mn-cs"/>
              </a:rPr>
              <a:t>the quality of forming a unified whole</a:t>
            </a:r>
            <a:endParaRPr lang="en-US" dirty="0" smtClean="0"/>
          </a:p>
        </p:txBody>
      </p:sp>
      <p:sp>
        <p:nvSpPr>
          <p:cNvPr id="4" name="Slide Number Placeholder 3"/>
          <p:cNvSpPr>
            <a:spLocks noGrp="1"/>
          </p:cNvSpPr>
          <p:nvPr>
            <p:ph type="sldNum" sz="quarter" idx="10"/>
          </p:nvPr>
        </p:nvSpPr>
        <p:spPr/>
        <p:txBody>
          <a:bodyPr/>
          <a:lstStyle/>
          <a:p>
            <a:fld id="{E29F5224-4274-4F08-8819-5658BD1AA553}" type="slidenum">
              <a:rPr lang="en-US" smtClean="0"/>
              <a:t>2</a:t>
            </a:fld>
            <a:endParaRPr lang="en-US"/>
          </a:p>
        </p:txBody>
      </p:sp>
    </p:spTree>
    <p:extLst>
      <p:ext uri="{BB962C8B-B14F-4D97-AF65-F5344CB8AC3E}">
        <p14:creationId xmlns:p14="http://schemas.microsoft.com/office/powerpoint/2010/main" val="18010493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29F5224-4274-4F08-8819-5658BD1AA553}" type="slidenum">
              <a:rPr lang="en-US" smtClean="0"/>
              <a:t>3</a:t>
            </a:fld>
            <a:endParaRPr lang="en-US"/>
          </a:p>
        </p:txBody>
      </p:sp>
    </p:spTree>
    <p:extLst>
      <p:ext uri="{BB962C8B-B14F-4D97-AF65-F5344CB8AC3E}">
        <p14:creationId xmlns:p14="http://schemas.microsoft.com/office/powerpoint/2010/main" val="924555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Adherence- </a:t>
            </a:r>
            <a:r>
              <a:rPr lang="en-US" sz="1200" b="0" i="0" kern="1200" dirty="0" smtClean="0">
                <a:solidFill>
                  <a:schemeClr val="tx1"/>
                </a:solidFill>
                <a:effectLst/>
                <a:latin typeface="+mn-lt"/>
                <a:ea typeface="+mn-ea"/>
                <a:cs typeface="+mn-cs"/>
              </a:rPr>
              <a:t>being faithful to</a:t>
            </a:r>
            <a:r>
              <a:rPr lang="en-US" sz="1200" b="0" i="0" kern="1200" baseline="0" dirty="0" smtClean="0">
                <a:solidFill>
                  <a:schemeClr val="tx1"/>
                </a:solidFill>
                <a:effectLst/>
                <a:latin typeface="+mn-lt"/>
                <a:ea typeface="+mn-ea"/>
                <a:cs typeface="+mn-cs"/>
              </a:rPr>
              <a:t> </a:t>
            </a:r>
            <a:r>
              <a:rPr lang="en-US" sz="1200" b="1" i="0" kern="1200" baseline="0" dirty="0" smtClean="0">
                <a:solidFill>
                  <a:schemeClr val="tx1"/>
                </a:solidFill>
                <a:effectLst/>
                <a:latin typeface="+mn-lt"/>
                <a:ea typeface="+mn-ea"/>
                <a:cs typeface="+mn-cs"/>
              </a:rPr>
              <a:t>or</a:t>
            </a:r>
            <a:r>
              <a:rPr lang="en-US" sz="1200" b="0" i="0" kern="1200" baseline="0" dirty="0" smtClean="0">
                <a:solidFill>
                  <a:schemeClr val="tx1"/>
                </a:solidFill>
                <a:effectLst/>
                <a:latin typeface="+mn-lt"/>
                <a:ea typeface="+mn-ea"/>
                <a:cs typeface="+mn-cs"/>
              </a:rPr>
              <a:t> sticking to</a:t>
            </a:r>
            <a:endParaRPr lang="en-US" dirty="0"/>
          </a:p>
        </p:txBody>
      </p:sp>
      <p:sp>
        <p:nvSpPr>
          <p:cNvPr id="4" name="Slide Number Placeholder 3"/>
          <p:cNvSpPr>
            <a:spLocks noGrp="1"/>
          </p:cNvSpPr>
          <p:nvPr>
            <p:ph type="sldNum" sz="quarter" idx="10"/>
          </p:nvPr>
        </p:nvSpPr>
        <p:spPr/>
        <p:txBody>
          <a:bodyPr/>
          <a:lstStyle/>
          <a:p>
            <a:fld id="{E29F5224-4274-4F08-8819-5658BD1AA553}" type="slidenum">
              <a:rPr lang="en-US" smtClean="0"/>
              <a:t>4</a:t>
            </a:fld>
            <a:endParaRPr lang="en-US"/>
          </a:p>
        </p:txBody>
      </p:sp>
    </p:spTree>
    <p:extLst>
      <p:ext uri="{BB962C8B-B14F-4D97-AF65-F5344CB8AC3E}">
        <p14:creationId xmlns:p14="http://schemas.microsoft.com/office/powerpoint/2010/main" val="25598967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34E91D-7973-44FB-9D3F-0897DE3FC937}"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6C6678-3F99-4ABB-A150-A94D6EE9AF1E}"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34E91D-7973-44FB-9D3F-0897DE3FC937}"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6C6678-3F99-4ABB-A150-A94D6EE9AF1E}"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34E91D-7973-44FB-9D3F-0897DE3FC937}"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6C6678-3F99-4ABB-A150-A94D6EE9AF1E}"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34E91D-7973-44FB-9D3F-0897DE3FC937}"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6C6678-3F99-4ABB-A150-A94D6EE9AF1E}"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34E91D-7973-44FB-9D3F-0897DE3FC937}" type="datetimeFigureOut">
              <a:rPr lang="en-US" smtClean="0"/>
              <a:pPr/>
              <a:t>3/10/2016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6C6678-3F99-4ABB-A150-A94D6EE9AF1E}"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34E91D-7973-44FB-9D3F-0897DE3FC937}" type="datetimeFigureOut">
              <a:rPr lang="en-US" smtClean="0"/>
              <a:pPr/>
              <a:t>3/10/2016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6C6678-3F99-4ABB-A150-A94D6EE9AF1E}"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34E91D-7973-44FB-9D3F-0897DE3FC937}" type="datetimeFigureOut">
              <a:rPr lang="en-US" smtClean="0"/>
              <a:pPr/>
              <a:t>3/10/2016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6C6678-3F99-4ABB-A150-A94D6EE9AF1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34E91D-7973-44FB-9D3F-0897DE3FC937}"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6C6678-3F99-4ABB-A150-A94D6EE9AF1E}"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34E91D-7973-44FB-9D3F-0897DE3FC937}"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6C6678-3F99-4ABB-A150-A94D6EE9AF1E}"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34E91D-7973-44FB-9D3F-0897DE3FC937}"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6C6678-3F99-4ABB-A150-A94D6EE9AF1E}"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34E91D-7973-44FB-9D3F-0897DE3FC937}"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6C6678-3F99-4ABB-A150-A94D6EE9AF1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700690" y="6624840"/>
            <a:ext cx="3214710"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a:solidFill>
                  <a:srgbClr val="FFFFFF"/>
                </a:solidFill>
              </a:rPr>
              <a:t>© </a:t>
            </a:r>
            <a:r>
              <a:rPr lang="en-US" sz="1100" dirty="0" smtClean="0">
                <a:solidFill>
                  <a:srgbClr val="FFFFFF"/>
                </a:solidFill>
              </a:rPr>
              <a:t>2016 albert-learning.com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90600" y="0"/>
            <a:ext cx="2857520" cy="369332"/>
          </a:xfrm>
          <a:prstGeom prst="rect">
            <a:avLst/>
          </a:prstGeom>
          <a:noFill/>
        </p:spPr>
        <p:txBody>
          <a:bodyPr wrap="square" rtlCol="0">
            <a:spAutoFit/>
          </a:bodyPr>
          <a:lstStyle/>
          <a:p>
            <a:r>
              <a:rPr lang="en-US" sz="1800" b="1" dirty="0" smtClean="0">
                <a:solidFill>
                  <a:schemeClr val="bg1"/>
                </a:solidFill>
              </a:rPr>
              <a:t>TOEIC</a:t>
            </a:r>
            <a:endParaRPr lang="en-US" sz="1800" b="1" dirty="0">
              <a:solidFill>
                <a:schemeClr val="bg1"/>
              </a:solidFill>
            </a:endParaRPr>
          </a:p>
        </p:txBody>
      </p:sp>
      <p:pic>
        <p:nvPicPr>
          <p:cNvPr id="12" name="Picture 11" descr="E:\PPTS\Logo albert_rouge.png"/>
          <p:cNvPicPr>
            <a:picLocks noChangeAspect="1" noChangeArrowheads="1"/>
          </p:cNvPicPr>
          <p:nvPr userDrawn="1"/>
        </p:nvPicPr>
        <p:blipFill>
          <a:blip r:embed="rId15" cstate="print"/>
          <a:srcRect/>
          <a:stretch>
            <a:fillRect/>
          </a:stretch>
        </p:blipFill>
        <p:spPr bwMode="auto">
          <a:xfrm>
            <a:off x="7924800" y="-304800"/>
            <a:ext cx="1152144" cy="1152144"/>
          </a:xfrm>
          <a:prstGeom prst="rect">
            <a:avLst/>
          </a:prstGeom>
          <a:noFill/>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34E91D-7973-44FB-9D3F-0897DE3FC937}" type="datetimeFigureOut">
              <a:rPr lang="en-US" smtClean="0"/>
              <a:pPr/>
              <a:t>3/10/2016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6C6678-3F99-4ABB-A150-A94D6EE9AF1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3778250" indent="-1949450" algn="l"/>
            <a:endParaRPr lang="en-GB" dirty="0"/>
          </a:p>
        </p:txBody>
      </p:sp>
      <p:sp>
        <p:nvSpPr>
          <p:cNvPr id="3" name="Subtitle 2"/>
          <p:cNvSpPr>
            <a:spLocks noGrp="1"/>
          </p:cNvSpPr>
          <p:nvPr>
            <p:ph type="subTitle" idx="1"/>
          </p:nvPr>
        </p:nvSpPr>
        <p:spPr>
          <a:xfrm>
            <a:off x="0" y="381000"/>
            <a:ext cx="9144000" cy="6096000"/>
          </a:xfrm>
        </p:spPr>
        <p:style>
          <a:lnRef idx="2">
            <a:schemeClr val="dk1"/>
          </a:lnRef>
          <a:fillRef idx="1">
            <a:schemeClr val="lt1"/>
          </a:fillRef>
          <a:effectRef idx="0">
            <a:schemeClr val="dk1"/>
          </a:effectRef>
          <a:fontRef idx="minor">
            <a:schemeClr val="dk1"/>
          </a:fontRef>
        </p:style>
        <p:txBody>
          <a:bodyPr/>
          <a:lstStyle/>
          <a:p>
            <a:r>
              <a:rPr lang="en-US" dirty="0" smtClean="0"/>
              <a:t/>
            </a:r>
            <a:br>
              <a:rPr lang="en-US" dirty="0" smtClean="0"/>
            </a:br>
            <a:endParaRPr lang="en-US" dirty="0" smtClean="0"/>
          </a:p>
          <a:p>
            <a:r>
              <a:rPr lang="en-US" dirty="0" smtClean="0"/>
              <a:t/>
            </a:r>
            <a:br>
              <a:rPr lang="en-US" dirty="0" smtClean="0"/>
            </a:br>
            <a:endParaRPr lang="en-US" dirty="0" smtClean="0"/>
          </a:p>
          <a:p>
            <a:r>
              <a:rPr lang="en-US" sz="4800" dirty="0" smtClean="0">
                <a:solidFill>
                  <a:schemeClr val="accent6">
                    <a:lumMod val="75000"/>
                  </a:schemeClr>
                </a:solidFill>
              </a:rPr>
              <a:t>TOEIC </a:t>
            </a:r>
          </a:p>
          <a:p>
            <a:endParaRPr lang="en-US" dirty="0" smtClean="0"/>
          </a:p>
          <a:p>
            <a:endParaRPr lang="en-US" dirty="0" smtClean="0"/>
          </a:p>
          <a:p>
            <a:r>
              <a:rPr lang="en-US" sz="4800" dirty="0" smtClean="0">
                <a:solidFill>
                  <a:srgbClr val="FF33CC"/>
                </a:solidFill>
              </a:rPr>
              <a:t/>
            </a:r>
            <a:br>
              <a:rPr lang="en-US" sz="4800" dirty="0" smtClean="0">
                <a:solidFill>
                  <a:srgbClr val="FF33CC"/>
                </a:solidFill>
              </a:rPr>
            </a:br>
            <a:r>
              <a:rPr lang="en-US" sz="4800" dirty="0" smtClean="0">
                <a:solidFill>
                  <a:srgbClr val="FF33CC"/>
                </a:solidFill>
              </a:rPr>
              <a:t>ESSAY WRITING</a:t>
            </a:r>
            <a:endParaRPr lang="en-US" dirty="0" smtClean="0"/>
          </a:p>
          <a:p>
            <a:r>
              <a:rPr lang="en-US" sz="4800" dirty="0" smtClean="0">
                <a:solidFill>
                  <a:schemeClr val="accent1">
                    <a:lumMod val="60000"/>
                    <a:lumOff val="40000"/>
                  </a:schemeClr>
                </a:solidFill>
              </a:rPr>
              <a:t/>
            </a:r>
            <a:br>
              <a:rPr lang="en-US" sz="4800" dirty="0" smtClean="0">
                <a:solidFill>
                  <a:schemeClr val="accent1">
                    <a:lumMod val="60000"/>
                    <a:lumOff val="40000"/>
                  </a:schemeClr>
                </a:solidFill>
              </a:rPr>
            </a:br>
            <a:r>
              <a:rPr lang="en-US" sz="4800" smtClean="0">
                <a:solidFill>
                  <a:schemeClr val="accent1">
                    <a:lumMod val="60000"/>
                    <a:lumOff val="40000"/>
                  </a:schemeClr>
                </a:solidFill>
              </a:rPr>
              <a:t>EXERCISE 11</a:t>
            </a:r>
            <a:endParaRPr lang="en-US" sz="4800" dirty="0" smtClean="0">
              <a:solidFill>
                <a:schemeClr val="accent1">
                  <a:lumMod val="60000"/>
                  <a:lumOff val="40000"/>
                </a:schemeClr>
              </a:solidFill>
            </a:endParaRP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lvl="0" indent="0" fontAlgn="base">
              <a:spcBef>
                <a:spcPct val="0"/>
              </a:spcBef>
              <a:spcAft>
                <a:spcPct val="0"/>
              </a:spcAft>
              <a:buNone/>
            </a:pPr>
            <a:r>
              <a:rPr kumimoji="0" lang="en-US" sz="2800" b="1" i="0" u="none" strike="noStrike" cap="none" normalizeH="0" baseline="0" dirty="0" smtClean="0">
                <a:ln>
                  <a:noFill/>
                </a:ln>
                <a:solidFill>
                  <a:srgbClr val="000000"/>
                </a:solidFill>
                <a:effectLst/>
                <a:latin typeface="+mj-lt"/>
                <a:cs typeface="Arial" pitchFamily="34" charset="0"/>
              </a:rPr>
              <a:t>Opinion Essay</a:t>
            </a:r>
          </a:p>
          <a:p>
            <a:pPr marL="0" lvl="0" indent="0" eaLnBrk="0" fontAlgn="base" hangingPunct="0">
              <a:spcBef>
                <a:spcPct val="0"/>
              </a:spcBef>
              <a:spcAft>
                <a:spcPct val="0"/>
              </a:spcAft>
              <a:buNone/>
            </a:pPr>
            <a:r>
              <a:rPr kumimoji="0" lang="en-US" b="0" i="0" u="none" strike="noStrike" cap="none" normalizeH="0" baseline="0" dirty="0" smtClean="0">
                <a:ln>
                  <a:noFill/>
                </a:ln>
                <a:solidFill>
                  <a:srgbClr val="000000"/>
                </a:solidFill>
                <a:effectLst/>
                <a:latin typeface="Verdana" pitchFamily="34" charset="0"/>
                <a:cs typeface="Arial" pitchFamily="34" charset="0"/>
              </a:rPr>
              <a:t>In this part of the test you will be asked to write an opinion essay in which you state, explain, and support reasons about your opinion. You will have 30 minutes to plan and write your essay. Leave a little time to proofread and edit your essay. Your essay should be 4-5 paragraphs in length. It will be rated in terms of organization, grammar, vocabulary, and coherence.</a:t>
            </a:r>
            <a:endParaRPr kumimoji="0" lang="en-US" b="1" i="0" u="none" strike="noStrike" cap="none" normalizeH="0" baseline="0" dirty="0" smtClean="0">
              <a:ln>
                <a:noFill/>
              </a:ln>
              <a:solidFill>
                <a:srgbClr val="000000"/>
              </a:solidFill>
              <a:effectLst/>
              <a:latin typeface="Verdana"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Mattel announced recalls Tuesday for 9 million more Chinese-made toys, including popular</a:t>
            </a:r>
          </a:p>
          <a:p>
            <a:pPr>
              <a:buNone/>
            </a:pPr>
            <a:r>
              <a:rPr lang="en-US" dirty="0" smtClean="0"/>
              <a:t>Barbie, Polly Pocket and “Cars” movie items, and warned that more could be ordered off store</a:t>
            </a:r>
          </a:p>
          <a:p>
            <a:pPr>
              <a:buNone/>
            </a:pPr>
            <a:r>
              <a:rPr lang="en-US" dirty="0" smtClean="0"/>
              <a:t>shelves because of lead paint and tiny magnets that could be swallowed.</a:t>
            </a:r>
          </a:p>
          <a:p>
            <a:pPr>
              <a:buNone/>
            </a:pPr>
            <a:r>
              <a:rPr lang="en-US" dirty="0" smtClean="0"/>
              <a:t>The recalls came nearly two weeks after Mattel Inc., the nation’s largest toy-maker, recalled</a:t>
            </a:r>
          </a:p>
          <a:p>
            <a:pPr>
              <a:buNone/>
            </a:pPr>
            <a:r>
              <a:rPr lang="en-US" dirty="0" smtClean="0"/>
              <a:t>1.5 million Fisher-Price infant toys worldwide, which were also made in China, because of</a:t>
            </a:r>
          </a:p>
          <a:p>
            <a:pPr>
              <a:buNone/>
            </a:pPr>
            <a:r>
              <a:rPr lang="en-US" dirty="0" smtClean="0"/>
              <a:t>possible lead-paint hazards for children.</a:t>
            </a:r>
          </a:p>
          <a:p>
            <a:pPr>
              <a:buNone/>
            </a:pPr>
            <a:r>
              <a:rPr lang="en-US" dirty="0" smtClean="0"/>
              <a:t>The government warned parents to make sure children are not playing with any of the recalled</a:t>
            </a:r>
          </a:p>
          <a:p>
            <a:pPr>
              <a:buNone/>
            </a:pPr>
            <a:r>
              <a:rPr lang="en-US" dirty="0" smtClean="0"/>
              <a:t>toys.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Type your outline (5-10 minutes):</a:t>
            </a:r>
          </a:p>
          <a:p>
            <a:pPr>
              <a:buNone/>
            </a:pPr>
            <a:r>
              <a:rPr lang="en-US" dirty="0" smtClean="0"/>
              <a:t>1.Toys from China.</a:t>
            </a:r>
          </a:p>
          <a:p>
            <a:pPr>
              <a:buNone/>
            </a:pPr>
            <a:r>
              <a:rPr lang="en-US" dirty="0" smtClean="0"/>
              <a:t>2. Lead-paint in toys are hazardous for children.</a:t>
            </a:r>
          </a:p>
          <a:p>
            <a:pPr>
              <a:buNone/>
            </a:pPr>
            <a:r>
              <a:rPr lang="en-US" dirty="0" smtClean="0"/>
              <a:t>3.Government warned parents .</a:t>
            </a:r>
          </a:p>
          <a:p>
            <a:pPr>
              <a:buNone/>
            </a:pPr>
            <a:r>
              <a:rPr lang="en-US" dirty="0" smtClean="0"/>
              <a:t>4. China faces huge challenges in enforcing adherence to U.S.</a:t>
            </a:r>
          </a:p>
          <a:p>
            <a:pPr>
              <a:buNone/>
            </a:pPr>
            <a:r>
              <a:rPr lang="en-US" dirty="0" smtClean="0"/>
              <a:t>5. Toys posed lead poisoning and choking risks to small children.</a:t>
            </a:r>
          </a:p>
          <a:p>
            <a:pPr>
              <a:buNone/>
            </a:pPr>
            <a:r>
              <a:rPr lang="en-US" dirty="0" smtClean="0"/>
              <a:t>6.China apologized for their toys.</a:t>
            </a:r>
          </a:p>
          <a:p>
            <a:pPr>
              <a:buNone/>
            </a:pPr>
            <a:endParaRPr lang="en-U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smtClean="0"/>
              <a:t>Type your essay (15 minutes):</a:t>
            </a:r>
            <a:endParaRPr lang="en-US" dirty="0" smtClean="0"/>
          </a:p>
          <a:p>
            <a:endParaRPr lang="en-US" dirty="0"/>
          </a:p>
        </p:txBody>
      </p:sp>
    </p:spTree>
  </p:cSld>
  <p:clrMapOvr>
    <a:masterClrMapping/>
  </p:clrMapOvr>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95</TotalTime>
  <Words>262</Words>
  <Application>Microsoft Office PowerPoint</Application>
  <PresentationFormat>On-screen Show (4:3)</PresentationFormat>
  <Paragraphs>30</Paragraphs>
  <Slides>5</Slides>
  <Notes>3</Notes>
  <HiddenSlides>0</HiddenSlides>
  <MMClips>0</MMClips>
  <ScaleCrop>false</ScaleCrop>
  <HeadingPairs>
    <vt:vector size="4" baseType="variant">
      <vt:variant>
        <vt:lpstr>Theme</vt:lpstr>
      </vt:variant>
      <vt:variant>
        <vt:i4>2</vt:i4>
      </vt:variant>
      <vt:variant>
        <vt:lpstr>Slide Titles</vt:lpstr>
      </vt:variant>
      <vt:variant>
        <vt:i4>5</vt:i4>
      </vt:variant>
    </vt:vector>
  </HeadingPairs>
  <TitlesOfParts>
    <vt:vector size="7" baseType="lpstr">
      <vt:lpstr>3_Default Design</vt:lpstr>
      <vt:lpstr>Custom Design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WIJ3_2</dc:creator>
  <cp:lastModifiedBy>New</cp:lastModifiedBy>
  <cp:revision>8</cp:revision>
  <dcterms:created xsi:type="dcterms:W3CDTF">2014-03-27T13:03:51Z</dcterms:created>
  <dcterms:modified xsi:type="dcterms:W3CDTF">2016-03-10T07:02:23Z</dcterms:modified>
</cp:coreProperties>
</file>