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7" r:id="rId2"/>
    <p:sldId id="258" r:id="rId3"/>
    <p:sldId id="259" r:id="rId4"/>
    <p:sldId id="260" r:id="rId5"/>
    <p:sldId id="262" r:id="rId6"/>
    <p:sldId id="263" r:id="rId7"/>
    <p:sldId id="266"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548" autoAdjust="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AC433C-6CCF-4DFB-97F7-3B0978762C6D}" type="datetimeFigureOut">
              <a:rPr lang="en-US" smtClean="0"/>
              <a:pPr/>
              <a:t>1/20/2016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C2849F-0177-487D-9CAA-7CAD0F643D88}" type="slidenum">
              <a:rPr lang="en-US" smtClean="0"/>
              <a:pPr/>
              <a:t>‹#›</a:t>
            </a:fld>
            <a:endParaRPr lang="en-US"/>
          </a:p>
        </p:txBody>
      </p:sp>
    </p:spTree>
    <p:extLst>
      <p:ext uri="{BB962C8B-B14F-4D97-AF65-F5344CB8AC3E}">
        <p14:creationId xmlns:p14="http://schemas.microsoft.com/office/powerpoint/2010/main" val="3700504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Damon, how are you coming with the expense reports?</a:t>
            </a:r>
            <a:r>
              <a:rPr lang="en-US" dirty="0" smtClean="0"/>
              <a:t/>
            </a:r>
            <a:br>
              <a:rPr lang="en-US" dirty="0" smtClean="0"/>
            </a:br>
            <a:r>
              <a:rPr lang="en-US" sz="1200" b="0" i="0" kern="1200" dirty="0" smtClean="0">
                <a:solidFill>
                  <a:schemeClr val="tx1"/>
                </a:solidFill>
                <a:latin typeface="+mn-lt"/>
                <a:ea typeface="+mn-ea"/>
                <a:cs typeface="+mn-cs"/>
              </a:rPr>
              <a:t>— I'm afraid I'm a little bit behind. I'm having trouble with the Excel spreadsheets.</a:t>
            </a:r>
            <a:r>
              <a:rPr lang="en-US" dirty="0" smtClean="0"/>
              <a:t/>
            </a:r>
            <a:br>
              <a:rPr lang="en-US" dirty="0" smtClean="0"/>
            </a:br>
            <a:r>
              <a:rPr lang="en-US" sz="1200" b="0" i="0" kern="1200" dirty="0" smtClean="0">
                <a:solidFill>
                  <a:schemeClr val="tx1"/>
                </a:solidFill>
                <a:latin typeface="+mn-lt"/>
                <a:ea typeface="+mn-ea"/>
                <a:cs typeface="+mn-cs"/>
              </a:rPr>
              <a:t>— Would you like Sasha to give you a hand?</a:t>
            </a:r>
            <a:r>
              <a:rPr lang="en-US" dirty="0" smtClean="0"/>
              <a:t/>
            </a:r>
            <a:br>
              <a:rPr lang="en-US" dirty="0" smtClean="0"/>
            </a:br>
            <a:r>
              <a:rPr lang="en-US" sz="1200" b="0" i="0" kern="1200" dirty="0" smtClean="0">
                <a:solidFill>
                  <a:schemeClr val="tx1"/>
                </a:solidFill>
                <a:latin typeface="+mn-lt"/>
                <a:ea typeface="+mn-ea"/>
                <a:cs typeface="+mn-cs"/>
              </a:rPr>
              <a:t>— Yes, that would be great. Thank you.</a:t>
            </a:r>
            <a:r>
              <a:rPr lang="en-US" dirty="0" smtClean="0"/>
              <a:t/>
            </a:r>
            <a:br>
              <a:rPr lang="en-US" dirty="0" smtClean="0"/>
            </a:br>
            <a:endParaRPr lang="en-US" dirty="0" smtClean="0"/>
          </a:p>
          <a:p>
            <a:r>
              <a:rPr lang="en-US" dirty="0" smtClean="0"/>
              <a:t>Answers  -- 1)a  2)b  3)c</a:t>
            </a:r>
            <a:endParaRPr lang="en-US" dirty="0"/>
          </a:p>
        </p:txBody>
      </p:sp>
      <p:sp>
        <p:nvSpPr>
          <p:cNvPr id="4" name="Slide Number Placeholder 3"/>
          <p:cNvSpPr>
            <a:spLocks noGrp="1"/>
          </p:cNvSpPr>
          <p:nvPr>
            <p:ph type="sldNum" sz="quarter" idx="10"/>
          </p:nvPr>
        </p:nvSpPr>
        <p:spPr/>
        <p:txBody>
          <a:bodyPr/>
          <a:lstStyle/>
          <a:p>
            <a:fld id="{CFC2849F-0177-487D-9CAA-7CAD0F643D88}"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United Mutual Bank. Marco speaking.</a:t>
            </a:r>
            <a:r>
              <a:rPr lang="en-US" dirty="0" smtClean="0"/>
              <a:t/>
            </a:r>
            <a:br>
              <a:rPr lang="en-US" dirty="0" smtClean="0"/>
            </a:br>
            <a:r>
              <a:rPr lang="en-US" sz="1200" b="0" i="0" kern="1200" dirty="0" smtClean="0">
                <a:solidFill>
                  <a:schemeClr val="tx1"/>
                </a:solidFill>
                <a:latin typeface="+mn-lt"/>
                <a:ea typeface="+mn-ea"/>
                <a:cs typeface="+mn-cs"/>
              </a:rPr>
              <a:t>— Hi, I'm calling to ask about a check I deposited last week for $150. I looked online, and it does not show up in my account.</a:t>
            </a:r>
            <a:r>
              <a:rPr lang="en-US" dirty="0" smtClean="0"/>
              <a:t/>
            </a:r>
            <a:br>
              <a:rPr lang="en-US" dirty="0" smtClean="0"/>
            </a:br>
            <a:r>
              <a:rPr lang="en-US" sz="1200" b="0" i="0" kern="1200" dirty="0" smtClean="0">
                <a:solidFill>
                  <a:schemeClr val="tx1"/>
                </a:solidFill>
                <a:latin typeface="+mn-lt"/>
                <a:ea typeface="+mn-ea"/>
                <a:cs typeface="+mn-cs"/>
              </a:rPr>
              <a:t>— OK, I'll have to check on that. Can I have your name and account number, please?</a:t>
            </a:r>
            <a:r>
              <a:rPr lang="en-US" dirty="0" smtClean="0"/>
              <a:t/>
            </a:r>
            <a:br>
              <a:rPr lang="en-US" dirty="0" smtClean="0"/>
            </a:br>
            <a:r>
              <a:rPr lang="en-US" sz="1200" b="0" i="0" kern="1200" dirty="0" smtClean="0">
                <a:solidFill>
                  <a:schemeClr val="tx1"/>
                </a:solidFill>
                <a:latin typeface="+mn-lt"/>
                <a:ea typeface="+mn-ea"/>
                <a:cs typeface="+mn-cs"/>
              </a:rPr>
              <a:t>— It's Wendy Wilson. My account number is 161-453-2729.</a:t>
            </a:r>
            <a:r>
              <a:rPr lang="en-US" dirty="0" smtClean="0"/>
              <a:t/>
            </a:r>
            <a:br>
              <a:rPr lang="en-US" dirty="0" smtClean="0"/>
            </a:br>
            <a:endParaRPr lang="en-US" dirty="0" smtClean="0"/>
          </a:p>
          <a:p>
            <a:r>
              <a:rPr lang="en-US" dirty="0" smtClean="0"/>
              <a:t>Answers  -- 4)b  5)d  6)a</a:t>
            </a:r>
            <a:endParaRPr lang="en-US" dirty="0"/>
          </a:p>
        </p:txBody>
      </p:sp>
      <p:sp>
        <p:nvSpPr>
          <p:cNvPr id="4" name="Slide Number Placeholder 3"/>
          <p:cNvSpPr>
            <a:spLocks noGrp="1"/>
          </p:cNvSpPr>
          <p:nvPr>
            <p:ph type="sldNum" sz="quarter" idx="10"/>
          </p:nvPr>
        </p:nvSpPr>
        <p:spPr/>
        <p:txBody>
          <a:bodyPr/>
          <a:lstStyle/>
          <a:p>
            <a:fld id="{CFC2849F-0177-487D-9CAA-7CAD0F643D88}"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I heard that Larry's going to be leaving the company next month.</a:t>
            </a:r>
            <a:r>
              <a:rPr lang="en-US" dirty="0" smtClean="0"/>
              <a:t/>
            </a:r>
            <a:br>
              <a:rPr lang="en-US" dirty="0" smtClean="0"/>
            </a:br>
            <a:r>
              <a:rPr lang="en-US" sz="1200" b="0" i="0" kern="1200" dirty="0" smtClean="0">
                <a:solidFill>
                  <a:schemeClr val="tx1"/>
                </a:solidFill>
                <a:latin typeface="+mn-lt"/>
                <a:ea typeface="+mn-ea"/>
                <a:cs typeface="+mn-cs"/>
              </a:rPr>
              <a:t>— Really? Why? Where is he going?</a:t>
            </a:r>
            <a:r>
              <a:rPr lang="en-US" dirty="0" smtClean="0"/>
              <a:t/>
            </a:r>
            <a:br>
              <a:rPr lang="en-US" dirty="0" smtClean="0"/>
            </a:br>
            <a:r>
              <a:rPr lang="en-US" sz="1200" b="0" i="0" kern="1200" dirty="0" smtClean="0">
                <a:solidFill>
                  <a:schemeClr val="tx1"/>
                </a:solidFill>
                <a:latin typeface="+mn-lt"/>
                <a:ea typeface="+mn-ea"/>
                <a:cs typeface="+mn-cs"/>
              </a:rPr>
              <a:t>— His wife got a job in Colorado. The whole family will be moving.</a:t>
            </a:r>
            <a:r>
              <a:rPr lang="en-US" dirty="0" smtClean="0"/>
              <a:t/>
            </a:r>
            <a:br>
              <a:rPr lang="en-US" dirty="0" smtClean="0"/>
            </a:br>
            <a:r>
              <a:rPr lang="en-US" sz="1200" b="0" i="0" kern="1200" dirty="0" smtClean="0">
                <a:solidFill>
                  <a:schemeClr val="tx1"/>
                </a:solidFill>
                <a:latin typeface="+mn-lt"/>
                <a:ea typeface="+mn-ea"/>
                <a:cs typeface="+mn-cs"/>
              </a:rPr>
              <a:t>— Well, I'll miss him, but it sounds like a step up for him. We'll have to have a going-away party!</a:t>
            </a:r>
            <a:r>
              <a:rPr lang="en-US" dirty="0" smtClean="0"/>
              <a:t/>
            </a:r>
            <a:br>
              <a:rPr lang="en-US" dirty="0" smtClean="0"/>
            </a:br>
            <a:endParaRPr lang="en-US" dirty="0" smtClean="0"/>
          </a:p>
          <a:p>
            <a:r>
              <a:rPr lang="en-US" dirty="0" smtClean="0"/>
              <a:t>Answers  -- 7)c  8)c  9)b</a:t>
            </a:r>
            <a:endParaRPr lang="en-US" dirty="0"/>
          </a:p>
        </p:txBody>
      </p:sp>
      <p:sp>
        <p:nvSpPr>
          <p:cNvPr id="4" name="Slide Number Placeholder 3"/>
          <p:cNvSpPr>
            <a:spLocks noGrp="1"/>
          </p:cNvSpPr>
          <p:nvPr>
            <p:ph type="sldNum" sz="quarter" idx="10"/>
          </p:nvPr>
        </p:nvSpPr>
        <p:spPr/>
        <p:txBody>
          <a:bodyPr/>
          <a:lstStyle/>
          <a:p>
            <a:fld id="{CFC2849F-0177-487D-9CAA-7CAD0F643D88}"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Hello? Could I speak to Mr. Redfern please?</a:t>
            </a:r>
            <a:r>
              <a:rPr lang="en-US" dirty="0" smtClean="0"/>
              <a:t/>
            </a:r>
            <a:br>
              <a:rPr lang="en-US" dirty="0" smtClean="0"/>
            </a:br>
            <a:r>
              <a:rPr lang="en-US" sz="1200" b="0" i="0" kern="1200" dirty="0" smtClean="0">
                <a:solidFill>
                  <a:schemeClr val="tx1"/>
                </a:solidFill>
                <a:latin typeface="+mn-lt"/>
                <a:ea typeface="+mn-ea"/>
                <a:cs typeface="+mn-cs"/>
              </a:rPr>
              <a:t>— Mr. Redfern is away from the office. Could I help you with anything?</a:t>
            </a:r>
            <a:r>
              <a:rPr lang="en-US" dirty="0" smtClean="0"/>
              <a:t/>
            </a:r>
            <a:br>
              <a:rPr lang="en-US" dirty="0" smtClean="0"/>
            </a:br>
            <a:r>
              <a:rPr lang="en-US" sz="1200" b="0" i="0" kern="1200" dirty="0" smtClean="0">
                <a:solidFill>
                  <a:schemeClr val="tx1"/>
                </a:solidFill>
                <a:latin typeface="+mn-lt"/>
                <a:ea typeface="+mn-ea"/>
                <a:cs typeface="+mn-cs"/>
              </a:rPr>
              <a:t>— Maybe. My name is Lisa Lang with </a:t>
            </a:r>
            <a:r>
              <a:rPr lang="en-US" sz="1200" b="0" i="0" kern="1200" dirty="0" err="1" smtClean="0">
                <a:solidFill>
                  <a:schemeClr val="tx1"/>
                </a:solidFill>
                <a:latin typeface="+mn-lt"/>
                <a:ea typeface="+mn-ea"/>
                <a:cs typeface="+mn-cs"/>
              </a:rPr>
              <a:t>OfficePro</a:t>
            </a:r>
            <a:r>
              <a:rPr lang="en-US" sz="1200" b="0" i="0" kern="1200" dirty="0" smtClean="0">
                <a:solidFill>
                  <a:schemeClr val="tx1"/>
                </a:solidFill>
                <a:latin typeface="+mn-lt"/>
                <a:ea typeface="+mn-ea"/>
                <a:cs typeface="+mn-cs"/>
              </a:rPr>
              <a:t>. You see, we ordered two crates of copy paper and a crate of printer ink last week, and I wanted to add another crate of paper and two more cases of ink.</a:t>
            </a:r>
            <a:r>
              <a:rPr lang="en-US" dirty="0" smtClean="0"/>
              <a:t/>
            </a:r>
            <a:br>
              <a:rPr lang="en-US" dirty="0" smtClean="0"/>
            </a:br>
            <a:r>
              <a:rPr lang="en-US" sz="1200" b="0" i="0" kern="1200" dirty="0" smtClean="0">
                <a:solidFill>
                  <a:schemeClr val="tx1"/>
                </a:solidFill>
                <a:latin typeface="+mn-lt"/>
                <a:ea typeface="+mn-ea"/>
                <a:cs typeface="+mn-cs"/>
              </a:rPr>
              <a:t>— OK, let me transfer you to Peggy Burnstead, Mr. </a:t>
            </a:r>
            <a:r>
              <a:rPr lang="en-US" sz="1200" b="0" i="0" kern="1200" dirty="0" err="1" smtClean="0">
                <a:solidFill>
                  <a:schemeClr val="tx1"/>
                </a:solidFill>
                <a:latin typeface="+mn-lt"/>
                <a:ea typeface="+mn-ea"/>
                <a:cs typeface="+mn-cs"/>
              </a:rPr>
              <a:t>Redfern's</a:t>
            </a:r>
            <a:r>
              <a:rPr lang="en-US" sz="1200" b="0" i="0" kern="1200" dirty="0" smtClean="0">
                <a:solidFill>
                  <a:schemeClr val="tx1"/>
                </a:solidFill>
                <a:latin typeface="+mn-lt"/>
                <a:ea typeface="+mn-ea"/>
                <a:cs typeface="+mn-cs"/>
              </a:rPr>
              <a:t> associate. She'll be able to help you.</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-- 10)c  11)b  12)a</a:t>
            </a:r>
            <a:endParaRPr lang="en-US" dirty="0"/>
          </a:p>
        </p:txBody>
      </p:sp>
      <p:sp>
        <p:nvSpPr>
          <p:cNvPr id="4" name="Slide Number Placeholder 3"/>
          <p:cNvSpPr>
            <a:spLocks noGrp="1"/>
          </p:cNvSpPr>
          <p:nvPr>
            <p:ph type="sldNum" sz="quarter" idx="10"/>
          </p:nvPr>
        </p:nvSpPr>
        <p:spPr/>
        <p:txBody>
          <a:bodyPr/>
          <a:lstStyle/>
          <a:p>
            <a:fld id="{CFC2849F-0177-487D-9CAA-7CAD0F643D88}"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Company headquarters are downtown, near the train station. Do you know how to get there?</a:t>
            </a:r>
            <a:r>
              <a:rPr lang="en-US" dirty="0" smtClean="0"/>
              <a:t/>
            </a:r>
            <a:br>
              <a:rPr lang="en-US" dirty="0" smtClean="0"/>
            </a:br>
            <a:r>
              <a:rPr lang="en-US" sz="1200" b="0" i="0" kern="1200" dirty="0" smtClean="0">
                <a:solidFill>
                  <a:schemeClr val="tx1"/>
                </a:solidFill>
                <a:latin typeface="+mn-lt"/>
                <a:ea typeface="+mn-ea"/>
                <a:cs typeface="+mn-cs"/>
              </a:rPr>
              <a:t>— I think so. I take the freeway to the train station exit. Then I turn right onto Fourth Avenue, then left onto Bay Street. Is that right?</a:t>
            </a:r>
            <a:r>
              <a:rPr lang="en-US" dirty="0" smtClean="0"/>
              <a:t/>
            </a:r>
            <a:br>
              <a:rPr lang="en-US" dirty="0" smtClean="0"/>
            </a:br>
            <a:r>
              <a:rPr lang="en-US" sz="1200" b="0" i="0" kern="1200" dirty="0" smtClean="0">
                <a:solidFill>
                  <a:schemeClr val="tx1"/>
                </a:solidFill>
                <a:latin typeface="+mn-lt"/>
                <a:ea typeface="+mn-ea"/>
                <a:cs typeface="+mn-cs"/>
              </a:rPr>
              <a:t>— Yes. After turning left onto Bay Street, go two blocks, and you'll see our building on the right-hand side, between the dentist office and the hair salon.</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-- 13)d  14)b  15)b</a:t>
            </a:r>
            <a:endParaRPr lang="en-US" dirty="0"/>
          </a:p>
        </p:txBody>
      </p:sp>
      <p:sp>
        <p:nvSpPr>
          <p:cNvPr id="4" name="Slide Number Placeholder 3"/>
          <p:cNvSpPr>
            <a:spLocks noGrp="1"/>
          </p:cNvSpPr>
          <p:nvPr>
            <p:ph type="sldNum" sz="quarter" idx="10"/>
          </p:nvPr>
        </p:nvSpPr>
        <p:spPr/>
        <p:txBody>
          <a:bodyPr/>
          <a:lstStyle/>
          <a:p>
            <a:fld id="{CFC2849F-0177-487D-9CAA-7CAD0F643D88}"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Excuse me, how much does a case of these printer cartridges cost?</a:t>
            </a:r>
            <a:r>
              <a:rPr lang="en-US" dirty="0" smtClean="0"/>
              <a:t/>
            </a:r>
            <a:br>
              <a:rPr lang="en-US" dirty="0" smtClean="0"/>
            </a:br>
            <a:r>
              <a:rPr lang="en-US" sz="1200" b="0" i="0" kern="1200" dirty="0" smtClean="0">
                <a:solidFill>
                  <a:schemeClr val="tx1"/>
                </a:solidFill>
                <a:latin typeface="+mn-lt"/>
                <a:ea typeface="+mn-ea"/>
                <a:cs typeface="+mn-cs"/>
              </a:rPr>
              <a:t>— A case would be $150.</a:t>
            </a:r>
            <a:r>
              <a:rPr lang="en-US" dirty="0" smtClean="0"/>
              <a:t/>
            </a:r>
            <a:br>
              <a:rPr lang="en-US" dirty="0" smtClean="0"/>
            </a:br>
            <a:r>
              <a:rPr lang="en-US" sz="1200" b="0" i="0" kern="1200" dirty="0" smtClean="0">
                <a:solidFill>
                  <a:schemeClr val="tx1"/>
                </a:solidFill>
                <a:latin typeface="+mn-lt"/>
                <a:ea typeface="+mn-ea"/>
                <a:cs typeface="+mn-cs"/>
              </a:rPr>
              <a:t>— I see. And are there bulk discounts available?</a:t>
            </a:r>
            <a:r>
              <a:rPr lang="en-US" dirty="0" smtClean="0"/>
              <a:t/>
            </a:r>
            <a:br>
              <a:rPr lang="en-US" dirty="0" smtClean="0"/>
            </a:br>
            <a:r>
              <a:rPr lang="en-US" sz="1200" b="0" i="0" kern="1200" dirty="0" smtClean="0">
                <a:solidFill>
                  <a:schemeClr val="tx1"/>
                </a:solidFill>
                <a:latin typeface="+mn-lt"/>
                <a:ea typeface="+mn-ea"/>
                <a:cs typeface="+mn-cs"/>
              </a:rPr>
              <a:t>— Yes there are. If you buy three cases, they're $125 each. For five or more, they're $100 apiece.</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-- 16)a  17)b  18)c</a:t>
            </a:r>
            <a:endParaRPr lang="en-US" dirty="0"/>
          </a:p>
        </p:txBody>
      </p:sp>
      <p:sp>
        <p:nvSpPr>
          <p:cNvPr id="4" name="Slide Number Placeholder 3"/>
          <p:cNvSpPr>
            <a:spLocks noGrp="1"/>
          </p:cNvSpPr>
          <p:nvPr>
            <p:ph type="sldNum" sz="quarter" idx="10"/>
          </p:nvPr>
        </p:nvSpPr>
        <p:spPr/>
        <p:txBody>
          <a:bodyPr/>
          <a:lstStyle/>
          <a:p>
            <a:fld id="{CFC2849F-0177-487D-9CAA-7CAD0F643D88}"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So, I think we've covered just about everything. What questions do you have?</a:t>
            </a:r>
            <a:r>
              <a:rPr lang="en-US" dirty="0" smtClean="0"/>
              <a:t/>
            </a:r>
            <a:br>
              <a:rPr lang="en-US" dirty="0" smtClean="0"/>
            </a:br>
            <a:r>
              <a:rPr lang="en-US" sz="1200" b="0" i="0" kern="1200" dirty="0" smtClean="0">
                <a:solidFill>
                  <a:schemeClr val="tx1"/>
                </a:solidFill>
                <a:latin typeface="+mn-lt"/>
                <a:ea typeface="+mn-ea"/>
                <a:cs typeface="+mn-cs"/>
              </a:rPr>
              <a:t>— About the health benefits? Do those cover my husband and children too? Also, do they include dental and vision?</a:t>
            </a:r>
            <a:r>
              <a:rPr lang="en-US" dirty="0" smtClean="0"/>
              <a:t/>
            </a:r>
            <a:br>
              <a:rPr lang="en-US" dirty="0" smtClean="0"/>
            </a:br>
            <a:r>
              <a:rPr lang="en-US" sz="1200" b="0" i="0" kern="1200" dirty="0" smtClean="0">
                <a:solidFill>
                  <a:schemeClr val="tx1"/>
                </a:solidFill>
                <a:latin typeface="+mn-lt"/>
                <a:ea typeface="+mn-ea"/>
                <a:cs typeface="+mn-cs"/>
              </a:rPr>
              <a:t>— Yes, our health plan covers all employees' spouses and immediate family members. Dental and vision are included in the basic plan, but vision is limited to employees only. Vision for family members costs a little extra.</a:t>
            </a:r>
            <a:r>
              <a:rPr lang="en-US" dirty="0" smtClean="0"/>
              <a:t/>
            </a:r>
            <a:br>
              <a:rPr lang="en-US" dirty="0" smtClean="0"/>
            </a:br>
            <a:r>
              <a:rPr lang="en-US" sz="1200" b="0" i="0" kern="1200" dirty="0" smtClean="0">
                <a:solidFill>
                  <a:schemeClr val="tx1"/>
                </a:solidFill>
                <a:latin typeface="+mn-lt"/>
                <a:ea typeface="+mn-ea"/>
                <a:cs typeface="+mn-cs"/>
              </a:rPr>
              <a:t>— OK, thanks. Now, I'd like to know a little more about...</a:t>
            </a:r>
          </a:p>
          <a:p>
            <a:endParaRPr lang="en-US" sz="1200" b="0" i="0" kern="1200" dirty="0" smtClean="0">
              <a:solidFill>
                <a:schemeClr val="tx1"/>
              </a:solidFill>
              <a:latin typeface="+mn-lt"/>
              <a:ea typeface="+mn-ea"/>
              <a:cs typeface="+mn-cs"/>
            </a:endParaRPr>
          </a:p>
          <a:p>
            <a:r>
              <a:rPr lang="en-US" sz="1200" b="0" i="0" kern="1200" dirty="0" smtClean="0">
                <a:solidFill>
                  <a:schemeClr val="tx1"/>
                </a:solidFill>
                <a:latin typeface="+mn-lt"/>
                <a:ea typeface="+mn-ea"/>
                <a:cs typeface="+mn-cs"/>
              </a:rPr>
              <a:t>Answers  -- 19)d  20)c  21)b</a:t>
            </a:r>
            <a:endParaRPr lang="en-US" dirty="0"/>
          </a:p>
        </p:txBody>
      </p:sp>
      <p:sp>
        <p:nvSpPr>
          <p:cNvPr id="4" name="Slide Number Placeholder 3"/>
          <p:cNvSpPr>
            <a:spLocks noGrp="1"/>
          </p:cNvSpPr>
          <p:nvPr>
            <p:ph type="sldNum" sz="quarter" idx="10"/>
          </p:nvPr>
        </p:nvSpPr>
        <p:spPr/>
        <p:txBody>
          <a:bodyPr/>
          <a:lstStyle/>
          <a:p>
            <a:fld id="{CFC2849F-0177-487D-9CAA-7CAD0F643D88}"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 Hey, Travis, I like your big-screen TV. Where did you get it?</a:t>
            </a:r>
            <a:r>
              <a:rPr lang="en-US" dirty="0" smtClean="0"/>
              <a:t/>
            </a:r>
            <a:br>
              <a:rPr lang="en-US" dirty="0" smtClean="0"/>
            </a:br>
            <a:r>
              <a:rPr lang="en-US" sz="1200" b="0" i="0" kern="1200" dirty="0" smtClean="0">
                <a:solidFill>
                  <a:schemeClr val="tx1"/>
                </a:solidFill>
                <a:latin typeface="+mn-lt"/>
                <a:ea typeface="+mn-ea"/>
                <a:cs typeface="+mn-cs"/>
              </a:rPr>
              <a:t>— I bought it at TV town. It cost $599.</a:t>
            </a:r>
            <a:r>
              <a:rPr lang="en-US" dirty="0" smtClean="0"/>
              <a:t/>
            </a:r>
            <a:br>
              <a:rPr lang="en-US" dirty="0" smtClean="0"/>
            </a:br>
            <a:r>
              <a:rPr lang="en-US" sz="1200" b="0" i="0" kern="1200" dirty="0" smtClean="0">
                <a:solidFill>
                  <a:schemeClr val="tx1"/>
                </a:solidFill>
                <a:latin typeface="+mn-lt"/>
                <a:ea typeface="+mn-ea"/>
                <a:cs typeface="+mn-cs"/>
              </a:rPr>
              <a:t>— Really? That's a good price, but Video Vault has the same brand on sale right now for $499.</a:t>
            </a:r>
            <a:r>
              <a:rPr lang="en-US" dirty="0" smtClean="0"/>
              <a:t/>
            </a:r>
            <a:br>
              <a:rPr lang="en-US" dirty="0" smtClean="0"/>
            </a:br>
            <a:r>
              <a:rPr lang="en-US" sz="1200" b="0" i="0" kern="1200" dirty="0" smtClean="0">
                <a:solidFill>
                  <a:schemeClr val="tx1"/>
                </a:solidFill>
                <a:latin typeface="+mn-lt"/>
                <a:ea typeface="+mn-ea"/>
                <a:cs typeface="+mn-cs"/>
              </a:rPr>
              <a:t>— Really?! Shoot, I could have saved $100. That's too bad. I should have shopped more carefully.</a:t>
            </a:r>
            <a:r>
              <a:rPr lang="en-US" dirty="0" smtClean="0"/>
              <a:t/>
            </a:r>
            <a:br>
              <a:rPr lang="en-US" dirty="0" smtClean="0"/>
            </a:br>
            <a:endParaRPr lang="en-US" dirty="0" smtClean="0"/>
          </a:p>
          <a:p>
            <a:r>
              <a:rPr lang="en-US" dirty="0" smtClean="0"/>
              <a:t>Answers  -- 22)a  23)c  24)a</a:t>
            </a:r>
            <a:endParaRPr lang="en-US" dirty="0"/>
          </a:p>
        </p:txBody>
      </p:sp>
      <p:sp>
        <p:nvSpPr>
          <p:cNvPr id="4" name="Slide Number Placeholder 3"/>
          <p:cNvSpPr>
            <a:spLocks noGrp="1"/>
          </p:cNvSpPr>
          <p:nvPr>
            <p:ph type="sldNum" sz="quarter" idx="10"/>
          </p:nvPr>
        </p:nvSpPr>
        <p:spPr/>
        <p:txBody>
          <a:bodyPr/>
          <a:lstStyle/>
          <a:p>
            <a:fld id="{CFC2849F-0177-487D-9CAA-7CAD0F643D8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8" y="6632534"/>
            <a:ext cx="3214710" cy="153888"/>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000" dirty="0">
                <a:solidFill>
                  <a:srgbClr val="FFFFFF"/>
                </a:solidFill>
              </a:rPr>
              <a:t>© </a:t>
            </a:r>
            <a:r>
              <a:rPr lang="en-US" sz="1000" dirty="0" smtClean="0">
                <a:solidFill>
                  <a:srgbClr val="FFFFFF"/>
                </a:solidFill>
              </a:rPr>
              <a:t>2016</a:t>
            </a:r>
            <a:r>
              <a:rPr lang="en-US" sz="1000" baseline="0" dirty="0" smtClean="0">
                <a:solidFill>
                  <a:srgbClr val="FFFFFF"/>
                </a:solidFill>
              </a:rPr>
              <a:t> </a:t>
            </a:r>
            <a:r>
              <a:rPr lang="en-US" sz="1000" baseline="0" dirty="0" smtClean="0">
                <a:solidFill>
                  <a:srgbClr val="FFFFFF"/>
                </a:solidFill>
              </a:rPr>
              <a:t>albert-learning</a:t>
            </a:r>
            <a:r>
              <a:rPr lang="en-US" sz="1000" dirty="0" smtClean="0">
                <a:solidFill>
                  <a:srgbClr val="FFFFFF"/>
                </a:solidFill>
              </a:rPr>
              <a:t>.com</a:t>
            </a:r>
            <a:endParaRPr lang="en-US" sz="10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71600" y="35332"/>
            <a:ext cx="4553491" cy="369332"/>
          </a:xfrm>
          <a:prstGeom prst="rect">
            <a:avLst/>
          </a:prstGeom>
          <a:noFill/>
        </p:spPr>
        <p:txBody>
          <a:bodyPr wrap="none" rtlCol="0">
            <a:spAutoFit/>
          </a:bodyPr>
          <a:lstStyle/>
          <a:p>
            <a:r>
              <a:rPr lang="en-GB" b="1" dirty="0" smtClean="0">
                <a:solidFill>
                  <a:schemeClr val="bg1"/>
                </a:solidFill>
              </a:rPr>
              <a:t>TOEIC Short Conversations Exercise 22</a:t>
            </a:r>
            <a:endParaRPr lang="en-GB" b="1" dirty="0">
              <a:solidFill>
                <a:schemeClr val="bg1"/>
              </a:solidFill>
            </a:endParaRPr>
          </a:p>
        </p:txBody>
      </p:sp>
      <p:pic>
        <p:nvPicPr>
          <p:cNvPr id="3" name="Picture 2"/>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68472" y="-387424"/>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00608" y="4509120"/>
            <a:ext cx="11189840" cy="2348880"/>
          </a:xfrm>
        </p:spPr>
        <p:txBody>
          <a:bodyPr/>
          <a:lstStyle/>
          <a:p>
            <a:r>
              <a:rPr lang="en-US" sz="4000" dirty="0" smtClean="0">
                <a:solidFill>
                  <a:schemeClr val="accent6">
                    <a:lumMod val="75000"/>
                  </a:schemeClr>
                </a:solidFill>
                <a:latin typeface="+mj-lt"/>
              </a:rPr>
              <a:t>SHORT CONVERSATIONS</a:t>
            </a:r>
          </a:p>
          <a:p>
            <a:r>
              <a:rPr lang="en-US" sz="4000" smtClean="0">
                <a:solidFill>
                  <a:schemeClr val="accent6">
                    <a:lumMod val="75000"/>
                  </a:schemeClr>
                </a:solidFill>
                <a:latin typeface="+mj-lt"/>
              </a:rPr>
              <a:t>Exercise 22</a:t>
            </a:r>
            <a:endParaRPr lang="en-US" sz="4000" dirty="0">
              <a:solidFill>
                <a:schemeClr val="accent6">
                  <a:lumMod val="75000"/>
                </a:schemeClr>
              </a:solidFill>
              <a:latin typeface="+mj-lt"/>
            </a:endParaRPr>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Who most likely are the speakers?</a:t>
            </a:r>
          </a:p>
          <a:p>
            <a:pPr>
              <a:buNone/>
            </a:pPr>
            <a:r>
              <a:rPr lang="en-US" dirty="0" smtClean="0"/>
              <a:t>  A. Supervisor-employee</a:t>
            </a:r>
          </a:p>
          <a:p>
            <a:pPr>
              <a:buNone/>
            </a:pPr>
            <a:r>
              <a:rPr lang="en-US" dirty="0" smtClean="0"/>
              <a:t>  B. Mother-son</a:t>
            </a:r>
          </a:p>
          <a:p>
            <a:pPr>
              <a:buNone/>
            </a:pPr>
            <a:r>
              <a:rPr lang="en-US" dirty="0" smtClean="0"/>
              <a:t>  C. Salesman-client</a:t>
            </a:r>
          </a:p>
          <a:p>
            <a:pPr>
              <a:buNone/>
            </a:pPr>
            <a:r>
              <a:rPr lang="en-US" dirty="0" smtClean="0"/>
              <a:t>  D. Doctor-patient</a:t>
            </a:r>
          </a:p>
          <a:p>
            <a:pPr>
              <a:buNone/>
            </a:pPr>
            <a:endParaRPr lang="en-US" b="1" dirty="0" smtClean="0"/>
          </a:p>
          <a:p>
            <a:pPr>
              <a:buNone/>
            </a:pPr>
            <a:r>
              <a:rPr lang="en-US" b="1" dirty="0" smtClean="0"/>
              <a:t>2) What problem does the man have?</a:t>
            </a:r>
          </a:p>
          <a:p>
            <a:pPr>
              <a:buNone/>
            </a:pPr>
            <a:r>
              <a:rPr lang="en-US" dirty="0" smtClean="0"/>
              <a:t>  A. His computer is broken</a:t>
            </a:r>
          </a:p>
          <a:p>
            <a:pPr>
              <a:buNone/>
            </a:pPr>
            <a:r>
              <a:rPr lang="en-US" dirty="0" smtClean="0"/>
              <a:t>  B. He is late with a project</a:t>
            </a:r>
          </a:p>
          <a:p>
            <a:pPr>
              <a:buNone/>
            </a:pPr>
            <a:r>
              <a:rPr lang="en-US" dirty="0" smtClean="0"/>
              <a:t>  C. He lost expensive reports</a:t>
            </a:r>
          </a:p>
          <a:p>
            <a:pPr>
              <a:buNone/>
            </a:pPr>
            <a:r>
              <a:rPr lang="en-US" dirty="0" smtClean="0"/>
              <a:t>  D. He cannot concentrate</a:t>
            </a:r>
          </a:p>
          <a:p>
            <a:pPr>
              <a:buNone/>
            </a:pPr>
            <a:endParaRPr lang="en-US" dirty="0" smtClean="0"/>
          </a:p>
          <a:p>
            <a:pPr>
              <a:buNone/>
            </a:pPr>
            <a:r>
              <a:rPr lang="en-US" b="1" dirty="0" smtClean="0"/>
              <a:t>3) What does the woman offer to do?</a:t>
            </a:r>
          </a:p>
          <a:p>
            <a:pPr>
              <a:buNone/>
            </a:pPr>
            <a:r>
              <a:rPr lang="en-US" dirty="0" smtClean="0"/>
              <a:t>  A. Give the man the rest of the day off</a:t>
            </a:r>
          </a:p>
          <a:p>
            <a:pPr>
              <a:buNone/>
            </a:pPr>
            <a:r>
              <a:rPr lang="en-US" dirty="0" smtClean="0"/>
              <a:t>  B. Finish the man's work for him</a:t>
            </a:r>
          </a:p>
          <a:p>
            <a:pPr>
              <a:buNone/>
            </a:pPr>
            <a:r>
              <a:rPr lang="en-US" dirty="0" smtClean="0"/>
              <a:t>  C. Have a colleague help the man</a:t>
            </a:r>
          </a:p>
          <a:p>
            <a:pPr>
              <a:buNone/>
            </a:pPr>
            <a:r>
              <a:rPr lang="en-US" dirty="0" smtClean="0"/>
              <a:t>  D. Take the man out for lunch</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Why does the woman call the man?</a:t>
            </a:r>
          </a:p>
          <a:p>
            <a:pPr>
              <a:buNone/>
            </a:pPr>
            <a:r>
              <a:rPr lang="en-US" dirty="0" smtClean="0"/>
              <a:t>  A. To place an order</a:t>
            </a:r>
          </a:p>
          <a:p>
            <a:pPr>
              <a:buNone/>
            </a:pPr>
            <a:r>
              <a:rPr lang="en-US" dirty="0" smtClean="0"/>
              <a:t>  B. To make an inquiry</a:t>
            </a:r>
          </a:p>
          <a:p>
            <a:pPr>
              <a:buNone/>
            </a:pPr>
            <a:r>
              <a:rPr lang="en-US" dirty="0" smtClean="0"/>
              <a:t>  C. To open an account</a:t>
            </a:r>
          </a:p>
          <a:p>
            <a:pPr>
              <a:buNone/>
            </a:pPr>
            <a:r>
              <a:rPr lang="en-US" dirty="0" smtClean="0"/>
              <a:t>  D. To ask about a job</a:t>
            </a:r>
          </a:p>
          <a:p>
            <a:pPr>
              <a:buNone/>
            </a:pPr>
            <a:endParaRPr lang="en-US" dirty="0" smtClean="0"/>
          </a:p>
          <a:p>
            <a:pPr>
              <a:buNone/>
            </a:pPr>
            <a:r>
              <a:rPr lang="en-US" b="1" dirty="0" smtClean="0"/>
              <a:t>5) What problem does the woman have?</a:t>
            </a:r>
          </a:p>
          <a:p>
            <a:pPr>
              <a:buNone/>
            </a:pPr>
            <a:r>
              <a:rPr lang="en-US" dirty="0" smtClean="0"/>
              <a:t>  A. A check has bounced</a:t>
            </a:r>
          </a:p>
          <a:p>
            <a:pPr>
              <a:buNone/>
            </a:pPr>
            <a:r>
              <a:rPr lang="en-US" dirty="0" smtClean="0"/>
              <a:t>  B. Her account has closed</a:t>
            </a:r>
          </a:p>
          <a:p>
            <a:pPr>
              <a:buNone/>
            </a:pPr>
            <a:r>
              <a:rPr lang="en-US" dirty="0" smtClean="0"/>
              <a:t>  C. She has run out of money</a:t>
            </a:r>
          </a:p>
          <a:p>
            <a:pPr>
              <a:buNone/>
            </a:pPr>
            <a:r>
              <a:rPr lang="en-US" dirty="0" smtClean="0"/>
              <a:t>  D. A deposit hasn't registered</a:t>
            </a:r>
          </a:p>
          <a:p>
            <a:pPr>
              <a:buNone/>
            </a:pPr>
            <a:endParaRPr lang="en-US" dirty="0" smtClean="0"/>
          </a:p>
          <a:p>
            <a:pPr>
              <a:buNone/>
            </a:pPr>
            <a:r>
              <a:rPr lang="en-US" b="1" dirty="0" smtClean="0"/>
              <a:t>6) What will the man probably do next?</a:t>
            </a:r>
          </a:p>
          <a:p>
            <a:pPr>
              <a:buNone/>
            </a:pPr>
            <a:r>
              <a:rPr lang="en-US" dirty="0" smtClean="0"/>
              <a:t>  A. Check the woman's bank account</a:t>
            </a:r>
          </a:p>
          <a:p>
            <a:pPr>
              <a:buNone/>
            </a:pPr>
            <a:r>
              <a:rPr lang="en-US" dirty="0" smtClean="0"/>
              <a:t>  B. Send the woman a check for $150</a:t>
            </a:r>
          </a:p>
          <a:p>
            <a:pPr>
              <a:buNone/>
            </a:pPr>
            <a:r>
              <a:rPr lang="en-US" dirty="0" smtClean="0"/>
              <a:t>  C. Tell the woman to call back later</a:t>
            </a:r>
          </a:p>
          <a:p>
            <a:pPr>
              <a:buNone/>
            </a:pPr>
            <a:r>
              <a:rPr lang="en-US" dirty="0" smtClean="0"/>
              <a:t>  D. Offer the woman a job at the bank</a:t>
            </a:r>
          </a:p>
          <a:p>
            <a:pPr>
              <a:buNone/>
            </a:pP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7) Who are the speakers talking about?</a:t>
            </a:r>
          </a:p>
          <a:p>
            <a:pPr>
              <a:buNone/>
            </a:pPr>
            <a:r>
              <a:rPr lang="en-US" dirty="0" smtClean="0"/>
              <a:t>  A. A neighbor</a:t>
            </a:r>
          </a:p>
          <a:p>
            <a:pPr>
              <a:buNone/>
            </a:pPr>
            <a:r>
              <a:rPr lang="en-US" dirty="0" smtClean="0"/>
              <a:t>  B. A teacher</a:t>
            </a:r>
          </a:p>
          <a:p>
            <a:pPr>
              <a:buNone/>
            </a:pPr>
            <a:r>
              <a:rPr lang="en-US" dirty="0" smtClean="0"/>
              <a:t>  C. A colleague</a:t>
            </a:r>
          </a:p>
          <a:p>
            <a:pPr>
              <a:buNone/>
            </a:pPr>
            <a:r>
              <a:rPr lang="en-US" dirty="0" smtClean="0"/>
              <a:t>  D. A friend</a:t>
            </a:r>
          </a:p>
          <a:p>
            <a:pPr>
              <a:buNone/>
            </a:pPr>
            <a:endParaRPr lang="en-US" dirty="0" smtClean="0"/>
          </a:p>
          <a:p>
            <a:pPr>
              <a:buNone/>
            </a:pPr>
            <a:r>
              <a:rPr lang="en-US" b="1" dirty="0" smtClean="0"/>
              <a:t>8) What does the man say about Larry?</a:t>
            </a:r>
          </a:p>
          <a:p>
            <a:pPr>
              <a:buNone/>
            </a:pPr>
            <a:r>
              <a:rPr lang="en-US" dirty="0" smtClean="0"/>
              <a:t>  A. He will stay with the company</a:t>
            </a:r>
          </a:p>
          <a:p>
            <a:pPr>
              <a:buNone/>
            </a:pPr>
            <a:r>
              <a:rPr lang="en-US" dirty="0" smtClean="0"/>
              <a:t>  B. He has been fired from his job</a:t>
            </a:r>
          </a:p>
          <a:p>
            <a:pPr>
              <a:buNone/>
            </a:pPr>
            <a:r>
              <a:rPr lang="en-US" dirty="0" smtClean="0"/>
              <a:t>  C. He will move to Colorado</a:t>
            </a:r>
          </a:p>
          <a:p>
            <a:pPr>
              <a:buNone/>
            </a:pPr>
            <a:r>
              <a:rPr lang="en-US" dirty="0" smtClean="0"/>
              <a:t>  D. He wants to be promoted</a:t>
            </a:r>
          </a:p>
          <a:p>
            <a:pPr>
              <a:buNone/>
            </a:pPr>
            <a:endParaRPr lang="en-US" dirty="0" smtClean="0"/>
          </a:p>
          <a:p>
            <a:pPr>
              <a:buNone/>
            </a:pPr>
            <a:r>
              <a:rPr lang="en-US" b="1" dirty="0" smtClean="0"/>
              <a:t>9) What does the woman plan to do?</a:t>
            </a:r>
          </a:p>
          <a:p>
            <a:pPr>
              <a:buNone/>
            </a:pPr>
            <a:r>
              <a:rPr lang="en-US" dirty="0" smtClean="0"/>
              <a:t>  A. Take a test</a:t>
            </a:r>
          </a:p>
          <a:p>
            <a:pPr>
              <a:buNone/>
            </a:pPr>
            <a:r>
              <a:rPr lang="en-US" dirty="0" smtClean="0"/>
              <a:t>  B. Throw a party</a:t>
            </a:r>
          </a:p>
          <a:p>
            <a:pPr>
              <a:buNone/>
            </a:pPr>
            <a:r>
              <a:rPr lang="en-US" dirty="0" smtClean="0"/>
              <a:t>  C. Get promoted</a:t>
            </a:r>
          </a:p>
          <a:p>
            <a:pPr>
              <a:buNone/>
            </a:pPr>
            <a:r>
              <a:rPr lang="en-US" dirty="0" smtClean="0"/>
              <a:t>  D. Call Larry's wife</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10) What does the woman want to do?</a:t>
            </a:r>
          </a:p>
          <a:p>
            <a:pPr>
              <a:buNone/>
            </a:pPr>
            <a:r>
              <a:rPr lang="en-US" dirty="0" smtClean="0"/>
              <a:t>  A. Cancel a sale</a:t>
            </a:r>
          </a:p>
          <a:p>
            <a:pPr>
              <a:buNone/>
            </a:pPr>
            <a:r>
              <a:rPr lang="en-US" dirty="0" smtClean="0"/>
              <a:t>  B. Make an appointment</a:t>
            </a:r>
          </a:p>
          <a:p>
            <a:pPr>
              <a:buNone/>
            </a:pPr>
            <a:r>
              <a:rPr lang="en-US" dirty="0" smtClean="0"/>
              <a:t>  C. Change an order</a:t>
            </a:r>
          </a:p>
          <a:p>
            <a:pPr>
              <a:buNone/>
            </a:pPr>
            <a:r>
              <a:rPr lang="en-US" dirty="0" smtClean="0"/>
              <a:t>  D. Shop for supplies</a:t>
            </a:r>
          </a:p>
          <a:p>
            <a:pPr>
              <a:buNone/>
            </a:pPr>
            <a:endParaRPr lang="en-US" b="1" dirty="0" smtClean="0"/>
          </a:p>
          <a:p>
            <a:pPr>
              <a:buNone/>
            </a:pPr>
            <a:r>
              <a:rPr lang="en-US" b="1" dirty="0" smtClean="0"/>
              <a:t>11) What position does Mr. Redfern hold?</a:t>
            </a:r>
          </a:p>
          <a:p>
            <a:pPr>
              <a:buNone/>
            </a:pPr>
            <a:r>
              <a:rPr lang="en-US" dirty="0" smtClean="0"/>
              <a:t>  A. Lawyer</a:t>
            </a:r>
          </a:p>
          <a:p>
            <a:pPr>
              <a:buNone/>
            </a:pPr>
            <a:r>
              <a:rPr lang="en-US" dirty="0" smtClean="0"/>
              <a:t>  B. Salesman</a:t>
            </a:r>
          </a:p>
          <a:p>
            <a:pPr>
              <a:buNone/>
            </a:pPr>
            <a:r>
              <a:rPr lang="en-US" dirty="0" smtClean="0"/>
              <a:t>  C. Engineer</a:t>
            </a:r>
          </a:p>
          <a:p>
            <a:pPr>
              <a:buNone/>
            </a:pPr>
            <a:r>
              <a:rPr lang="en-US" dirty="0" smtClean="0"/>
              <a:t>  D. Architect</a:t>
            </a:r>
          </a:p>
          <a:p>
            <a:pPr>
              <a:buNone/>
            </a:pPr>
            <a:endParaRPr lang="en-US" dirty="0" smtClean="0"/>
          </a:p>
          <a:p>
            <a:pPr>
              <a:buNone/>
            </a:pPr>
            <a:r>
              <a:rPr lang="en-US" b="1" dirty="0" smtClean="0"/>
              <a:t>12) Who does the woman need to speak to?</a:t>
            </a:r>
          </a:p>
          <a:p>
            <a:pPr>
              <a:buNone/>
            </a:pPr>
            <a:r>
              <a:rPr lang="en-US" dirty="0" smtClean="0"/>
              <a:t>  A. Peggy Burnstead</a:t>
            </a:r>
          </a:p>
          <a:p>
            <a:pPr>
              <a:buNone/>
            </a:pPr>
            <a:r>
              <a:rPr lang="en-US" dirty="0" smtClean="0"/>
              <a:t>  B. Mr. Redfern.</a:t>
            </a:r>
          </a:p>
          <a:p>
            <a:pPr>
              <a:buNone/>
            </a:pPr>
            <a:r>
              <a:rPr lang="en-US" dirty="0" smtClean="0"/>
              <a:t>  C. Lisa Lang</a:t>
            </a:r>
          </a:p>
          <a:p>
            <a:pPr>
              <a:buNone/>
            </a:pPr>
            <a:r>
              <a:rPr lang="en-US" dirty="0" smtClean="0"/>
              <a:t>  D. Office Pro</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13) Where is the woman going?</a:t>
            </a:r>
          </a:p>
          <a:p>
            <a:pPr>
              <a:buNone/>
            </a:pPr>
            <a:r>
              <a:rPr lang="en-US" dirty="0" smtClean="0"/>
              <a:t>  A. To the train station</a:t>
            </a:r>
          </a:p>
          <a:p>
            <a:pPr>
              <a:buNone/>
            </a:pPr>
            <a:r>
              <a:rPr lang="en-US" dirty="0" smtClean="0"/>
              <a:t>  B. To the dentist office</a:t>
            </a:r>
          </a:p>
          <a:p>
            <a:pPr>
              <a:buNone/>
            </a:pPr>
            <a:r>
              <a:rPr lang="en-US" dirty="0" smtClean="0"/>
              <a:t>  C. To the hair salon</a:t>
            </a:r>
          </a:p>
          <a:p>
            <a:pPr>
              <a:buNone/>
            </a:pPr>
            <a:r>
              <a:rPr lang="en-US" dirty="0" smtClean="0"/>
              <a:t>  D. To an office building</a:t>
            </a:r>
          </a:p>
          <a:p>
            <a:pPr>
              <a:buNone/>
            </a:pPr>
            <a:endParaRPr lang="en-US" b="1" dirty="0"/>
          </a:p>
          <a:p>
            <a:pPr>
              <a:buNone/>
            </a:pPr>
            <a:r>
              <a:rPr lang="en-US" b="1" dirty="0" smtClean="0"/>
              <a:t>14) What should the woman do at Bay Street?</a:t>
            </a:r>
          </a:p>
          <a:p>
            <a:pPr>
              <a:buNone/>
            </a:pPr>
            <a:r>
              <a:rPr lang="en-US" dirty="0" smtClean="0"/>
              <a:t>  A. Exit the freeway</a:t>
            </a:r>
          </a:p>
          <a:p>
            <a:pPr>
              <a:buNone/>
            </a:pPr>
            <a:r>
              <a:rPr lang="en-US" dirty="0" smtClean="0"/>
              <a:t>  B. Turn left</a:t>
            </a:r>
          </a:p>
          <a:p>
            <a:pPr>
              <a:buNone/>
            </a:pPr>
            <a:r>
              <a:rPr lang="en-US" dirty="0" smtClean="0"/>
              <a:t>  C. Turn right</a:t>
            </a:r>
          </a:p>
          <a:p>
            <a:pPr>
              <a:buNone/>
            </a:pPr>
            <a:r>
              <a:rPr lang="en-US" dirty="0" smtClean="0"/>
              <a:t>  D. Park the car</a:t>
            </a:r>
          </a:p>
          <a:p>
            <a:pPr>
              <a:buNone/>
            </a:pPr>
            <a:endParaRPr lang="en-US" dirty="0" smtClean="0"/>
          </a:p>
          <a:p>
            <a:pPr>
              <a:buNone/>
            </a:pPr>
            <a:r>
              <a:rPr lang="en-US" b="1" dirty="0" smtClean="0"/>
              <a:t>15) What does the man say about the headquarters building?</a:t>
            </a:r>
          </a:p>
          <a:p>
            <a:pPr>
              <a:buNone/>
            </a:pPr>
            <a:r>
              <a:rPr lang="en-US" dirty="0" smtClean="0"/>
              <a:t>  A. It's next to the train station</a:t>
            </a:r>
          </a:p>
          <a:p>
            <a:pPr>
              <a:buNone/>
            </a:pPr>
            <a:r>
              <a:rPr lang="en-US" dirty="0" smtClean="0"/>
              <a:t>  B. It's between the hair salon and dentist office</a:t>
            </a:r>
          </a:p>
          <a:p>
            <a:pPr>
              <a:buNone/>
            </a:pPr>
            <a:r>
              <a:rPr lang="en-US" dirty="0" smtClean="0"/>
              <a:t>  C. It's located on Fourth Avenue</a:t>
            </a:r>
          </a:p>
          <a:p>
            <a:pPr>
              <a:buNone/>
            </a:pPr>
            <a:r>
              <a:rPr lang="en-US" dirty="0" smtClean="0"/>
              <a:t>  D. It's on the left-hand side of the road</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16) Where is the conversation taking place?</a:t>
            </a:r>
          </a:p>
          <a:p>
            <a:pPr>
              <a:buNone/>
            </a:pPr>
            <a:r>
              <a:rPr lang="en-US" dirty="0" smtClean="0"/>
              <a:t>  A. In a store</a:t>
            </a:r>
          </a:p>
          <a:p>
            <a:pPr>
              <a:buNone/>
            </a:pPr>
            <a:r>
              <a:rPr lang="en-US" dirty="0" smtClean="0"/>
              <a:t>  B. In an office</a:t>
            </a:r>
          </a:p>
          <a:p>
            <a:pPr>
              <a:buNone/>
            </a:pPr>
            <a:r>
              <a:rPr lang="en-US" dirty="0" smtClean="0"/>
              <a:t>  C. At a school</a:t>
            </a:r>
          </a:p>
          <a:p>
            <a:pPr>
              <a:buNone/>
            </a:pPr>
            <a:r>
              <a:rPr lang="en-US" dirty="0" smtClean="0"/>
              <a:t>  D. At a bank</a:t>
            </a:r>
            <a:endParaRPr lang="en-US" u="sng" dirty="0" smtClean="0"/>
          </a:p>
          <a:p>
            <a:pPr>
              <a:buNone/>
            </a:pPr>
            <a:endParaRPr lang="en-US" b="1" u="sng" dirty="0"/>
          </a:p>
          <a:p>
            <a:pPr>
              <a:buNone/>
            </a:pPr>
            <a:r>
              <a:rPr lang="en-US" b="1" dirty="0" smtClean="0"/>
              <a:t>17) What does the woman ask the man?</a:t>
            </a:r>
          </a:p>
          <a:p>
            <a:pPr>
              <a:buNone/>
            </a:pPr>
            <a:r>
              <a:rPr lang="en-US" dirty="0" smtClean="0"/>
              <a:t>  A. To place an order</a:t>
            </a:r>
          </a:p>
          <a:p>
            <a:pPr>
              <a:buNone/>
            </a:pPr>
            <a:r>
              <a:rPr lang="en-US" dirty="0" smtClean="0"/>
              <a:t>  B. For price information</a:t>
            </a:r>
          </a:p>
          <a:p>
            <a:pPr>
              <a:buNone/>
            </a:pPr>
            <a:r>
              <a:rPr lang="en-US" dirty="0" smtClean="0"/>
              <a:t>  C. For change for $100</a:t>
            </a:r>
          </a:p>
          <a:p>
            <a:pPr>
              <a:buNone/>
            </a:pPr>
            <a:r>
              <a:rPr lang="en-US" dirty="0" smtClean="0"/>
              <a:t>  D. If she can pay by check</a:t>
            </a:r>
          </a:p>
          <a:p>
            <a:pPr>
              <a:buNone/>
            </a:pPr>
            <a:endParaRPr lang="en-US" dirty="0" smtClean="0"/>
          </a:p>
          <a:p>
            <a:pPr>
              <a:buNone/>
            </a:pPr>
            <a:r>
              <a:rPr lang="en-US" b="1" dirty="0" smtClean="0"/>
              <a:t>18) What does the man say about bulk discounts?</a:t>
            </a:r>
          </a:p>
          <a:p>
            <a:pPr>
              <a:buNone/>
            </a:pPr>
            <a:r>
              <a:rPr lang="en-US" dirty="0" smtClean="0"/>
              <a:t>  A. There are none available</a:t>
            </a:r>
          </a:p>
          <a:p>
            <a:pPr>
              <a:buNone/>
            </a:pPr>
            <a:r>
              <a:rPr lang="en-US" dirty="0" smtClean="0"/>
              <a:t>  B. They are available for five or more cases</a:t>
            </a:r>
          </a:p>
          <a:p>
            <a:pPr>
              <a:buNone/>
            </a:pPr>
            <a:r>
              <a:rPr lang="en-US" dirty="0" smtClean="0"/>
              <a:t>  C. They are available for three or more cases</a:t>
            </a:r>
          </a:p>
          <a:p>
            <a:pPr>
              <a:buNone/>
            </a:pPr>
            <a:r>
              <a:rPr lang="en-US" dirty="0" smtClean="0"/>
              <a:t>  D. They are available only on the first case</a:t>
            </a:r>
          </a:p>
          <a:p>
            <a:pPr>
              <a:buNone/>
            </a:pP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19) Who most likely are the speakers?</a:t>
            </a:r>
          </a:p>
          <a:p>
            <a:pPr>
              <a:buNone/>
            </a:pPr>
            <a:r>
              <a:rPr lang="en-US" dirty="0" smtClean="0"/>
              <a:t>  A. Salesman-customer</a:t>
            </a:r>
          </a:p>
          <a:p>
            <a:pPr>
              <a:buNone/>
            </a:pPr>
            <a:r>
              <a:rPr lang="en-US" dirty="0" smtClean="0"/>
              <a:t>  B. Husband-wife</a:t>
            </a:r>
          </a:p>
          <a:p>
            <a:pPr>
              <a:buNone/>
            </a:pPr>
            <a:r>
              <a:rPr lang="en-US" dirty="0" smtClean="0"/>
              <a:t>  C. Professor-student</a:t>
            </a:r>
          </a:p>
          <a:p>
            <a:pPr>
              <a:buNone/>
            </a:pPr>
            <a:r>
              <a:rPr lang="en-US" dirty="0" smtClean="0"/>
              <a:t>  D. Employer-applicant</a:t>
            </a:r>
            <a:endParaRPr lang="en-US" u="sng" dirty="0" smtClean="0"/>
          </a:p>
          <a:p>
            <a:pPr>
              <a:buNone/>
            </a:pPr>
            <a:endParaRPr lang="en-US" b="1" dirty="0" smtClean="0"/>
          </a:p>
          <a:p>
            <a:pPr>
              <a:buNone/>
            </a:pPr>
            <a:r>
              <a:rPr lang="en-US" b="1" dirty="0" smtClean="0"/>
              <a:t>20) What does the woman want to know about health benefits?</a:t>
            </a:r>
          </a:p>
          <a:p>
            <a:pPr>
              <a:buNone/>
            </a:pPr>
            <a:r>
              <a:rPr lang="en-US" dirty="0" smtClean="0"/>
              <a:t>  A. If the company pays them</a:t>
            </a:r>
          </a:p>
          <a:p>
            <a:pPr>
              <a:buNone/>
            </a:pPr>
            <a:r>
              <a:rPr lang="en-US" dirty="0" smtClean="0"/>
              <a:t>  B. If they cost extra money</a:t>
            </a:r>
          </a:p>
          <a:p>
            <a:pPr>
              <a:buNone/>
            </a:pPr>
            <a:r>
              <a:rPr lang="en-US" dirty="0" smtClean="0"/>
              <a:t>  C. If they apply to her family</a:t>
            </a:r>
          </a:p>
          <a:p>
            <a:pPr>
              <a:buNone/>
            </a:pPr>
            <a:r>
              <a:rPr lang="en-US" dirty="0" smtClean="0"/>
              <a:t>  D. If she will need them</a:t>
            </a:r>
          </a:p>
          <a:p>
            <a:pPr>
              <a:buNone/>
            </a:pPr>
            <a:endParaRPr lang="en-US" dirty="0" smtClean="0"/>
          </a:p>
          <a:p>
            <a:pPr>
              <a:buNone/>
            </a:pPr>
            <a:r>
              <a:rPr lang="en-US" b="1" dirty="0" smtClean="0"/>
              <a:t>21) What will the woman probably do next?</a:t>
            </a:r>
          </a:p>
          <a:p>
            <a:pPr>
              <a:buNone/>
            </a:pPr>
            <a:r>
              <a:rPr lang="en-US" dirty="0" smtClean="0"/>
              <a:t>  A. Accept a job proposal</a:t>
            </a:r>
          </a:p>
          <a:p>
            <a:pPr>
              <a:buNone/>
            </a:pPr>
            <a:r>
              <a:rPr lang="en-US" dirty="0" smtClean="0"/>
              <a:t>  B. Ask another question</a:t>
            </a:r>
          </a:p>
          <a:p>
            <a:pPr>
              <a:buNone/>
            </a:pPr>
            <a:r>
              <a:rPr lang="en-US" dirty="0" smtClean="0"/>
              <a:t>  C. Buy vision benefits</a:t>
            </a:r>
          </a:p>
          <a:p>
            <a:pPr>
              <a:buNone/>
            </a:pPr>
            <a:r>
              <a:rPr lang="en-US" dirty="0" smtClean="0"/>
              <a:t>  D. Request a bonus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22) What is the main purpose of the discussion?</a:t>
            </a:r>
          </a:p>
          <a:p>
            <a:pPr>
              <a:buNone/>
            </a:pPr>
            <a:r>
              <a:rPr lang="en-US" dirty="0" smtClean="0"/>
              <a:t>  A. To compare prices</a:t>
            </a:r>
          </a:p>
          <a:p>
            <a:pPr>
              <a:buNone/>
            </a:pPr>
            <a:r>
              <a:rPr lang="en-US" dirty="0" smtClean="0"/>
              <a:t>  B. To make small talk </a:t>
            </a:r>
          </a:p>
          <a:p>
            <a:pPr>
              <a:buNone/>
            </a:pPr>
            <a:r>
              <a:rPr lang="en-US" dirty="0" smtClean="0"/>
              <a:t>  C. To buy a TV</a:t>
            </a:r>
          </a:p>
          <a:p>
            <a:pPr>
              <a:buNone/>
            </a:pPr>
            <a:r>
              <a:rPr lang="en-US" dirty="0" smtClean="0"/>
              <a:t>  D. To decide on a brand</a:t>
            </a:r>
            <a:endParaRPr lang="en-US" u="sng" dirty="0" smtClean="0"/>
          </a:p>
          <a:p>
            <a:pPr>
              <a:buNone/>
            </a:pPr>
            <a:endParaRPr lang="en-US" dirty="0" smtClean="0"/>
          </a:p>
          <a:p>
            <a:pPr>
              <a:buNone/>
            </a:pPr>
            <a:r>
              <a:rPr lang="en-US" b="1" dirty="0" smtClean="0"/>
              <a:t>23) What does the woman say about the man's TV?</a:t>
            </a:r>
          </a:p>
          <a:p>
            <a:pPr>
              <a:buNone/>
            </a:pPr>
            <a:r>
              <a:rPr lang="en-US" dirty="0" smtClean="0"/>
              <a:t>  A. The screen is too big</a:t>
            </a:r>
          </a:p>
          <a:p>
            <a:pPr>
              <a:buNone/>
            </a:pPr>
            <a:r>
              <a:rPr lang="en-US" dirty="0" smtClean="0"/>
              <a:t>  B. It was overpriced</a:t>
            </a:r>
          </a:p>
          <a:p>
            <a:pPr>
              <a:buNone/>
            </a:pPr>
            <a:r>
              <a:rPr lang="en-US" dirty="0" smtClean="0"/>
              <a:t>  C. He could have bought it cheaper</a:t>
            </a:r>
          </a:p>
          <a:p>
            <a:pPr>
              <a:buNone/>
            </a:pPr>
            <a:r>
              <a:rPr lang="en-US" dirty="0" smtClean="0"/>
              <a:t>  D. She doesn't like the brand</a:t>
            </a:r>
          </a:p>
          <a:p>
            <a:pPr>
              <a:buNone/>
            </a:pPr>
            <a:endParaRPr lang="en-US" dirty="0" smtClean="0"/>
          </a:p>
          <a:p>
            <a:pPr>
              <a:buNone/>
            </a:pPr>
            <a:r>
              <a:rPr lang="en-US" b="1" dirty="0" smtClean="0"/>
              <a:t>24) How does the man feel about buying the TV?</a:t>
            </a:r>
          </a:p>
          <a:p>
            <a:pPr>
              <a:buNone/>
            </a:pPr>
            <a:r>
              <a:rPr lang="en-US" dirty="0" smtClean="0"/>
              <a:t>  A. Regretful</a:t>
            </a:r>
          </a:p>
          <a:p>
            <a:pPr>
              <a:buNone/>
            </a:pPr>
            <a:r>
              <a:rPr lang="en-US" dirty="0" smtClean="0"/>
              <a:t>  B. Ecstatic</a:t>
            </a:r>
          </a:p>
          <a:p>
            <a:pPr>
              <a:buNone/>
            </a:pPr>
            <a:r>
              <a:rPr lang="en-US" dirty="0" smtClean="0"/>
              <a:t>  C. Enigmatic</a:t>
            </a:r>
          </a:p>
          <a:p>
            <a:pPr>
              <a:buNone/>
            </a:pPr>
            <a:r>
              <a:rPr lang="en-US" dirty="0" smtClean="0"/>
              <a:t>  D. Satisfied</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132</TotalTime>
  <Words>920</Words>
  <Application>Microsoft Office PowerPoint</Application>
  <PresentationFormat>On-screen Show (4:3)</PresentationFormat>
  <Paragraphs>168</Paragraphs>
  <Slides>9</Slides>
  <Notes>8</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New</cp:lastModifiedBy>
  <cp:revision>104</cp:revision>
  <dcterms:created xsi:type="dcterms:W3CDTF">2014-02-13T09:20:20Z</dcterms:created>
  <dcterms:modified xsi:type="dcterms:W3CDTF">2016-01-20T07:03:02Z</dcterms:modified>
</cp:coreProperties>
</file>