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7" r:id="rId19"/>
    <p:sldId id="276" r:id="rId20"/>
    <p:sldId id="278" r:id="rId21"/>
    <p:sldId id="27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581" autoAdjust="0"/>
  </p:normalViewPr>
  <p:slideViewPr>
    <p:cSldViewPr>
      <p:cViewPr varScale="1">
        <p:scale>
          <a:sx n="52" d="100"/>
          <a:sy n="52" d="100"/>
        </p:scale>
        <p:origin x="-189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2F642-1010-41BD-8554-5623B01E3A0C}" type="datetimeFigureOut">
              <a:rPr lang="en-US" smtClean="0"/>
              <a:pPr/>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486F5D-E478-479B-9499-E41CF29278D2}" type="slidenum">
              <a:rPr lang="en-US" smtClean="0"/>
              <a:pPr/>
              <a:t>‹#›</a:t>
            </a:fld>
            <a:endParaRPr lang="en-US"/>
          </a:p>
        </p:txBody>
      </p:sp>
    </p:spTree>
    <p:extLst>
      <p:ext uri="{BB962C8B-B14F-4D97-AF65-F5344CB8AC3E}">
        <p14:creationId xmlns:p14="http://schemas.microsoft.com/office/powerpoint/2010/main" val="3165078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closing, I'd like to offer you a word of encouragement. Sure, it's a tough economy right now. But don't let that dampen your enthusiasm. Tough economies come and go, but graduation comes only once in a lifetime. Seize this moment. Cherish it. This is your time. This is your season. The economy will turn around -- who knows, maybe because of something you do. The glass is half full, people! You're leaving a world that you know, a comfortable, exciting world, to enter another world -- a big, full, breathtaking arena, bursting with opportunity. It's a little scary, but it also should be tremendously exhilarating. Remember that when you first stepped onto this campus, fresh from high school, for many of you it was a moment of great fear and trepidation. Now, that fear is conquered, and you're ready for the next step. Great moments are bred of great opportunity. This is your opportunity. This is your moment. Make the most of it! Thank you.</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OK. When you come in, the first thing to do is find your time card. Time cards are in this rack on the wall, next to the clock. They're filed in alphabetical order. Punch in by inserting your card in the slot on top of the clock. This will stamp onto the card the time that you start work. Then return your card to its place on the rack. When you go to lunch, make sure that you take your time card again and punch out when you leave, and punch in when you get back. Also be sure and punch out at the end of the day.</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for coming in today. Goldie's Gym is a great place to work out! If you're a new member, or if you haven't had time to get your free body-fat test, be sure and come by the trainer's desk to get that done. What can be measured, can be improved. While you're there, ask about our individualized workout programs. Goldie's offers a wide variety of exercise options, from step aerobics to swimming basketball to racquetball, to help you meet your fitness goals. And our personal trainers are experts in designing a weight-lifting program that is just right for you. Thanks again for choosing Goldie's. Have a great day!</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Brad Thompson. This is Marcos Hernandez. We met last week at the high-tech conference in Boston. Remember, we had talked about getting together to discuss your idea for a start-up Internet business. Well, I'll be in town next week with my associate, James </a:t>
            </a:r>
            <a:r>
              <a:rPr lang="en-US" sz="1200" b="0" i="0" kern="1200" dirty="0" err="1" smtClean="0">
                <a:solidFill>
                  <a:schemeClr val="tx1"/>
                </a:solidFill>
                <a:latin typeface="+mn-lt"/>
                <a:ea typeface="+mn-ea"/>
                <a:cs typeface="+mn-cs"/>
              </a:rPr>
              <a:t>FitzPatrick</a:t>
            </a:r>
            <a:r>
              <a:rPr lang="en-US" sz="1200" b="0" i="0" kern="1200" dirty="0" smtClean="0">
                <a:solidFill>
                  <a:schemeClr val="tx1"/>
                </a:solidFill>
                <a:latin typeface="+mn-lt"/>
                <a:ea typeface="+mn-ea"/>
                <a:cs typeface="+mn-cs"/>
              </a:rPr>
              <a:t>, and I was hoping we could arrange a meeting, maybe for dinner or cocktails or something. We arrive late Tuesday night, and will be there for three days. We'll be tied up in meetings most of the day Wednesday and Thursday morning, but would have time Wednesday evening, Thursday afternoon, or most of the day Friday. I hope one of those times will work for you. Anyway, could you please call me on my cell when you get a chance? It's 881-555-6300. If you can't reach me, call my office at 881-503-2735 and leave a message with my secretary. Her name is Teresa Guenther. Thanks, Brad. I look forward to hearing from you. Bye.</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Are drugs and alcohol ruining your life? Then listen carefully. I'm Matt </a:t>
            </a:r>
            <a:r>
              <a:rPr lang="en-US" sz="1200" b="0" i="0" kern="1200" dirty="0" err="1" smtClean="0">
                <a:solidFill>
                  <a:schemeClr val="tx1"/>
                </a:solidFill>
                <a:latin typeface="+mn-lt"/>
                <a:ea typeface="+mn-ea"/>
                <a:cs typeface="+mn-cs"/>
              </a:rPr>
              <a:t>O'Shay</a:t>
            </a:r>
            <a:r>
              <a:rPr lang="en-US" sz="1200" b="0" i="0" kern="1200" dirty="0" smtClean="0">
                <a:solidFill>
                  <a:schemeClr val="tx1"/>
                </a:solidFill>
                <a:latin typeface="+mn-lt"/>
                <a:ea typeface="+mn-ea"/>
                <a:cs typeface="+mn-cs"/>
              </a:rPr>
              <a:t>, and for years I was a slave to alcohol and drug addiction. But 17 years ago, I entered Slick-</a:t>
            </a:r>
            <a:r>
              <a:rPr lang="en-US" sz="1200" b="0" i="0" kern="1200" dirty="0" err="1" smtClean="0">
                <a:solidFill>
                  <a:schemeClr val="tx1"/>
                </a:solidFill>
                <a:latin typeface="+mn-lt"/>
                <a:ea typeface="+mn-ea"/>
                <a:cs typeface="+mn-cs"/>
              </a:rPr>
              <a:t>Sandel</a:t>
            </a:r>
            <a:r>
              <a:rPr lang="en-US" sz="1200" b="0" i="0" kern="1200" dirty="0" smtClean="0">
                <a:solidFill>
                  <a:schemeClr val="tx1"/>
                </a:solidFill>
                <a:latin typeface="+mn-lt"/>
                <a:ea typeface="+mn-ea"/>
                <a:cs typeface="+mn-cs"/>
              </a:rPr>
              <a:t> Hospital for a 10-day treatment program. After 10 days, my craving was gone, and I haven't touched a drop of alcohol or taken any kind of illegal drug since. All it took was 10 days, and my addiction was gone, and I had my life back. If you're life is being controlled by addiction to drugs or alcohol, Slick-</a:t>
            </a:r>
            <a:r>
              <a:rPr lang="en-US" sz="1200" b="0" i="0" kern="1200" dirty="0" err="1" smtClean="0">
                <a:solidFill>
                  <a:schemeClr val="tx1"/>
                </a:solidFill>
                <a:latin typeface="+mn-lt"/>
                <a:ea typeface="+mn-ea"/>
                <a:cs typeface="+mn-cs"/>
              </a:rPr>
              <a:t>Sandel</a:t>
            </a:r>
            <a:r>
              <a:rPr lang="en-US" sz="1200" b="0" i="0" kern="1200" dirty="0" smtClean="0">
                <a:solidFill>
                  <a:schemeClr val="tx1"/>
                </a:solidFill>
                <a:latin typeface="+mn-lt"/>
                <a:ea typeface="+mn-ea"/>
                <a:cs typeface="+mn-cs"/>
              </a:rPr>
              <a:t> can help you too. Its unique, proven methods will restore the healthy, wonderful person that existed before your addiction took you prisoner. Take it from me, Matt </a:t>
            </a:r>
            <a:r>
              <a:rPr lang="en-US" sz="1200" b="0" i="0" kern="1200" dirty="0" err="1" smtClean="0">
                <a:solidFill>
                  <a:schemeClr val="tx1"/>
                </a:solidFill>
                <a:latin typeface="+mn-lt"/>
                <a:ea typeface="+mn-ea"/>
                <a:cs typeface="+mn-cs"/>
              </a:rPr>
              <a:t>O'Shay</a:t>
            </a:r>
            <a:r>
              <a:rPr lang="en-US" sz="1200" b="0" i="0" kern="1200" dirty="0" smtClean="0">
                <a:solidFill>
                  <a:schemeClr val="tx1"/>
                </a:solidFill>
                <a:latin typeface="+mn-lt"/>
                <a:ea typeface="+mn-ea"/>
                <a:cs typeface="+mn-cs"/>
              </a:rPr>
              <a:t>. I was a major league drinker. I am now a contented, relaxed, living testimonial to the complete success of Slick-</a:t>
            </a:r>
            <a:r>
              <a:rPr lang="en-US" sz="1200" b="0" i="0" kern="1200" dirty="0" err="1" smtClean="0">
                <a:solidFill>
                  <a:schemeClr val="tx1"/>
                </a:solidFill>
                <a:latin typeface="+mn-lt"/>
                <a:ea typeface="+mn-ea"/>
                <a:cs typeface="+mn-cs"/>
              </a:rPr>
              <a:t>Sandel's</a:t>
            </a:r>
            <a:r>
              <a:rPr lang="en-US" sz="1200" b="0" i="0" kern="1200" dirty="0" smtClean="0">
                <a:solidFill>
                  <a:schemeClr val="tx1"/>
                </a:solidFill>
                <a:latin typeface="+mn-lt"/>
                <a:ea typeface="+mn-ea"/>
                <a:cs typeface="+mn-cs"/>
              </a:rPr>
              <a:t> treatment. I am not a recovering alcoholic. I am a very happy EX alcoholic. Slick-</a:t>
            </a:r>
            <a:r>
              <a:rPr lang="en-US" sz="1200" b="0" i="0" kern="1200" dirty="0" err="1" smtClean="0">
                <a:solidFill>
                  <a:schemeClr val="tx1"/>
                </a:solidFill>
                <a:latin typeface="+mn-lt"/>
                <a:ea typeface="+mn-ea"/>
                <a:cs typeface="+mn-cs"/>
              </a:rPr>
              <a:t>Sandel</a:t>
            </a:r>
            <a:r>
              <a:rPr lang="en-US" sz="1200" b="0" i="0" kern="1200" dirty="0" smtClean="0">
                <a:solidFill>
                  <a:schemeClr val="tx1"/>
                </a:solidFill>
                <a:latin typeface="+mn-lt"/>
                <a:ea typeface="+mn-ea"/>
                <a:cs typeface="+mn-cs"/>
              </a:rPr>
              <a:t> saved my life, and it can save yours too. Call now: 1-800-543-3456. That's 1-800-543-3456, or visit us online at slicksandel.com</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Before we begin the lecture, I'd like to tell you a little bit about myself. I was born in Iran, and moved to the United States with my family when I was three. My father was a doctor, and my mother was a teacher. I have two older brothers and a younger sister. I grew up in Maryland, but we moved to Chicago when I was 12. I've been interested in science my whole life, so I was ecstatic to receive a scholarship here at Northwestern University to study biology. After earning my bachelor's degree, I got a master's at Stanford. I stayed on there as a researcher for about six years before moving back to Illinois and joining Bio-Tech. I was with Bio-Tech for 10 years before leaving last year to start my own research company, </a:t>
            </a:r>
            <a:r>
              <a:rPr lang="en-US" sz="1200" b="0" i="0" kern="1200" dirty="0" err="1" smtClean="0">
                <a:solidFill>
                  <a:schemeClr val="tx1"/>
                </a:solidFill>
                <a:latin typeface="+mn-lt"/>
                <a:ea typeface="+mn-ea"/>
                <a:cs typeface="+mn-cs"/>
              </a:rPr>
              <a:t>GreenEarth</a:t>
            </a:r>
            <a:r>
              <a:rPr lang="en-US" sz="1200" b="0" i="0" kern="1200" dirty="0" smtClean="0">
                <a:solidFill>
                  <a:schemeClr val="tx1"/>
                </a:solidFill>
                <a:latin typeface="+mn-lt"/>
                <a:ea typeface="+mn-ea"/>
                <a:cs typeface="+mn-cs"/>
              </a:rPr>
              <a:t>. We employ six full-time researchers, and in the past year we've made a couple of exciting new discoveries, which I'm going to tell you about in just a minute. First, though, I just want to thank the Northwestern president, John Roche, and the faculty of the biology department for inviting me back to speak to you today. It's an exciting moment, and I'm honored.</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Have you ever have found a job, a home, or a lover through people you know? If you have, then you've networked successfully. Networking is not a new idea, but most people don't use it very effectively. Today I'm going to teach you a system called Super Networking that allows you to easily build a network of people around you, so that you have everyone and everything you need close at hand. You can accomplish this with a simple strategy: Raise your visibility through increased interactions. The Super Networking System provides this effectively. First, </a:t>
            </a:r>
            <a:r>
              <a:rPr lang="en-US" sz="1200" b="0" i="0" kern="1200" dirty="0" err="1" smtClean="0">
                <a:solidFill>
                  <a:schemeClr val="tx1"/>
                </a:solidFill>
                <a:latin typeface="+mn-lt"/>
                <a:ea typeface="+mn-ea"/>
                <a:cs typeface="+mn-cs"/>
              </a:rPr>
              <a:t>we?ll</a:t>
            </a:r>
            <a:r>
              <a:rPr lang="en-US" sz="1200" b="0" i="0" kern="1200" dirty="0" smtClean="0">
                <a:solidFill>
                  <a:schemeClr val="tx1"/>
                </a:solidFill>
                <a:latin typeface="+mn-lt"/>
                <a:ea typeface="+mn-ea"/>
                <a:cs typeface="+mn-cs"/>
              </a:rPr>
              <a:t> discuss three basic concepts. The first concept is called the rule of 250. The average person knows about 250 people -- family members, friends, work colleagues, neighbors, club members, all the people you've done business with, and so on. But the average person doesn't work hard at meeting new people. Super Networkers do. While the average person knows 250 people, Super Networkers know an average of thirty-five hundred people. That's fourteen times more than the average person. So, you're going to focus on Super Networkers, based on the rule of 250. That's the first concept. Now,?</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1" kern="1200" dirty="0" smtClean="0">
                <a:solidFill>
                  <a:schemeClr val="tx1"/>
                </a:solidFill>
                <a:latin typeface="+mn-lt"/>
                <a:ea typeface="+mn-ea"/>
                <a:cs typeface="+mn-cs"/>
              </a:rPr>
              <a:t>TOEIC listening part IV, set 12, exercise 8 </a:t>
            </a:r>
          </a:p>
          <a:p>
            <a:r>
              <a:rPr lang="en-US" sz="1200" b="0" i="0" kern="1200" dirty="0" smtClean="0">
                <a:solidFill>
                  <a:schemeClr val="tx1"/>
                </a:solidFill>
                <a:latin typeface="+mn-lt"/>
                <a:ea typeface="+mn-ea"/>
                <a:cs typeface="+mn-cs"/>
              </a:rPr>
              <a:t>This is Casey Carpenter with a KPUT news update. As you can see in this video footage, firefighters finally have the forest fire at Mount </a:t>
            </a:r>
            <a:r>
              <a:rPr lang="en-US" sz="1200" b="0" i="0" kern="1200" dirty="0" err="1" smtClean="0">
                <a:solidFill>
                  <a:schemeClr val="tx1"/>
                </a:solidFill>
                <a:latin typeface="+mn-lt"/>
                <a:ea typeface="+mn-ea"/>
                <a:cs typeface="+mn-cs"/>
              </a:rPr>
              <a:t>Capistan</a:t>
            </a:r>
            <a:r>
              <a:rPr lang="en-US" sz="1200" b="0" i="0" kern="1200" dirty="0" smtClean="0">
                <a:solidFill>
                  <a:schemeClr val="tx1"/>
                </a:solidFill>
                <a:latin typeface="+mn-lt"/>
                <a:ea typeface="+mn-ea"/>
                <a:cs typeface="+mn-cs"/>
              </a:rPr>
              <a:t> under control, and are in the process of extinguishing the final small blazes. Investigators have not yet determined the cause of the fire, which caused an estimated $500 million in damage to homes in the Mount </a:t>
            </a:r>
            <a:r>
              <a:rPr lang="en-US" sz="1200" b="0" i="0" kern="1200" dirty="0" err="1" smtClean="0">
                <a:solidFill>
                  <a:schemeClr val="tx1"/>
                </a:solidFill>
                <a:latin typeface="+mn-lt"/>
                <a:ea typeface="+mn-ea"/>
                <a:cs typeface="+mn-cs"/>
              </a:rPr>
              <a:t>Capistan</a:t>
            </a:r>
            <a:r>
              <a:rPr lang="en-US" sz="1200" b="0" i="0" kern="1200" dirty="0" smtClean="0">
                <a:solidFill>
                  <a:schemeClr val="tx1"/>
                </a:solidFill>
                <a:latin typeface="+mn-lt"/>
                <a:ea typeface="+mn-ea"/>
                <a:cs typeface="+mn-cs"/>
              </a:rPr>
              <a:t> area. A look at the KPUT weather map shows clouds moving into the area this afternoon and evening, which are expected to bring rain and possible thundershowers. But they should pass through by tomorrow evening, and the weekend is expected to be clear and dry. The stock market is up by 150 points at this hour after hitting a morning low point, marked by the red dot, of minus 35 points. Finally in sports, the Eagles lost 3-2 to Cincinnati yesterday, and have the night off before hosting New York tomorrow. I'm Casey Carpenter for KPUT news.</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This is the school district calling with an important message regarding the chicken flu. At this time, there are three students in the district who have been diagnosed with the chicken flu or have displayed symptoms of it. Those three schools -- Sunrise Elementary, Kennedy Middle School, and Clinton Elementary -- will be closed today and tomorrow as a precautionary measure. All other district schools are open and operating on regular schedule. If your child displays flu-like symptoms, you must keep them home from school. Symptoms include a fever of 102 degrees or higher, sore throat, diarrhea, and persistent coughing. To prevent the flu, make sure your children wash their hands frequently, blow their noses into tissues or handkerchiefs, and get plenty of water and rest. For more information on the chicken flu, contact school district headquarters at 555-9909, or the city public health office at 554-6872. Thank you.</a:t>
            </a:r>
            <a:endParaRPr lang="en-US"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latin typeface="+mn-lt"/>
                <a:ea typeface="+mn-ea"/>
                <a:cs typeface="+mn-cs"/>
              </a:rPr>
              <a:t>Ladies and gentleman, your attention please! The Coast Express from Los Angeles is now arriving on track 2. Please meet passengers as they will be entering the station at door number nine. Also, the Flying Eagle, bound for Spokane, Boise, Missoula, and Denver, will be boarding in 10 minutes on track number one. Please have your boarding passes ready, and line up at door number five. If you have not yet checked your luggage for the Flying Eagle, you may do so now at the booth next to door five. If you have not yet exchanged your ticket for a boarding pass, please do so now at the ticket counter next to door number three. You will need a boarding pass, not a ticket, to be able to board the Flying Eagle. Thank you.</a:t>
            </a:r>
            <a:endParaRPr lang="en-IN" dirty="0"/>
          </a:p>
        </p:txBody>
      </p:sp>
      <p:sp>
        <p:nvSpPr>
          <p:cNvPr id="4" name="Slide Number Placeholder 3"/>
          <p:cNvSpPr>
            <a:spLocks noGrp="1"/>
          </p:cNvSpPr>
          <p:nvPr>
            <p:ph type="sldNum" sz="quarter" idx="10"/>
          </p:nvPr>
        </p:nvSpPr>
        <p:spPr/>
        <p:txBody>
          <a:bodyPr/>
          <a:lstStyle/>
          <a:p>
            <a:fld id="{64486F5D-E478-479B-9499-E41CF29278D2}" type="slidenum">
              <a:rPr lang="en-US" smtClean="0"/>
              <a:pPr/>
              <a:t>18</a:t>
            </a:fld>
            <a:endParaRPr lang="en-US"/>
          </a:p>
        </p:txBody>
      </p:sp>
    </p:spTree>
    <p:extLst>
      <p:ext uri="{BB962C8B-B14F-4D97-AF65-F5344CB8AC3E}">
        <p14:creationId xmlns:p14="http://schemas.microsoft.com/office/powerpoint/2010/main" val="3529291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39469"/>
            <a:ext cx="2497415"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11</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2/ST%2012.7.mp3"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2/ST%2012.10.mp3" TargetMode="External"/><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2/ST%2012.3.mp3"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2/ST%2012.5.mp3"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524000"/>
            <a:ext cx="6934200" cy="4770537"/>
          </a:xfrm>
          <a:prstGeom prst="rect">
            <a:avLst/>
          </a:prstGeom>
          <a:noFill/>
        </p:spPr>
        <p:txBody>
          <a:bodyPr wrap="square" rtlCol="0">
            <a:spAutoFit/>
          </a:bodyPr>
          <a:lstStyle/>
          <a:p>
            <a:r>
              <a:rPr lang="en-US" sz="1600" dirty="0" smtClean="0"/>
              <a:t>1). Where is the introduction taking place?</a:t>
            </a:r>
          </a:p>
          <a:p>
            <a:r>
              <a:rPr lang="en-US" sz="1600" dirty="0" smtClean="0"/>
              <a:t> At a business park</a:t>
            </a:r>
          </a:p>
          <a:p>
            <a:r>
              <a:rPr lang="en-US" sz="1600" dirty="0" smtClean="0"/>
              <a:t> At a university</a:t>
            </a:r>
          </a:p>
          <a:p>
            <a:r>
              <a:rPr lang="en-US" sz="1600" dirty="0" smtClean="0"/>
              <a:t> At an observatory</a:t>
            </a:r>
          </a:p>
          <a:p>
            <a:r>
              <a:rPr lang="en-US" sz="1600" dirty="0" smtClean="0"/>
              <a:t> At a concert hall</a:t>
            </a:r>
          </a:p>
          <a:p>
            <a:endParaRPr lang="en-US" sz="1600" dirty="0" smtClean="0"/>
          </a:p>
          <a:p>
            <a:r>
              <a:rPr lang="en-US" sz="1600" dirty="0" smtClean="0"/>
              <a:t/>
            </a:r>
            <a:br>
              <a:rPr lang="en-US" sz="1600" dirty="0" smtClean="0"/>
            </a:br>
            <a:r>
              <a:rPr lang="en-US" sz="1600" dirty="0" smtClean="0"/>
              <a:t>2). What does the speaker talk mostly about?</a:t>
            </a:r>
          </a:p>
          <a:p>
            <a:r>
              <a:rPr lang="en-US" sz="1600" dirty="0" smtClean="0"/>
              <a:t> Her husband and children</a:t>
            </a:r>
          </a:p>
          <a:p>
            <a:r>
              <a:rPr lang="en-US" sz="1600" dirty="0" smtClean="0"/>
              <a:t> Her mother and father</a:t>
            </a:r>
          </a:p>
          <a:p>
            <a:r>
              <a:rPr lang="en-US" sz="1600" dirty="0" smtClean="0"/>
              <a:t> Her education and experience</a:t>
            </a:r>
          </a:p>
          <a:p>
            <a:r>
              <a:rPr lang="en-US" sz="1600" dirty="0" smtClean="0"/>
              <a:t> Her bachelor's and master's</a:t>
            </a:r>
          </a:p>
          <a:p>
            <a:r>
              <a:rPr lang="en-US" sz="1600" dirty="0" smtClean="0"/>
              <a:t/>
            </a:r>
            <a:br>
              <a:rPr lang="en-US" sz="1600" dirty="0" smtClean="0"/>
            </a:br>
            <a:r>
              <a:rPr lang="en-US" sz="1600" dirty="0" smtClean="0"/>
              <a:t>3). What will the speaker talk about next?</a:t>
            </a:r>
          </a:p>
          <a:p>
            <a:r>
              <a:rPr lang="en-US" sz="1600" dirty="0" smtClean="0"/>
              <a:t> Scientific discoveries</a:t>
            </a:r>
          </a:p>
          <a:p>
            <a:r>
              <a:rPr lang="en-US" sz="1600" dirty="0" smtClean="0"/>
              <a:t> Continuing education</a:t>
            </a:r>
          </a:p>
          <a:p>
            <a:r>
              <a:rPr lang="en-US" sz="1600" dirty="0" smtClean="0"/>
              <a:t> Advanced degrees</a:t>
            </a:r>
          </a:p>
          <a:p>
            <a:r>
              <a:rPr lang="en-US" sz="1600" dirty="0" smtClean="0"/>
              <a:t> Chicago, Illinois</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4000"/>
            <a:ext cx="6934200" cy="4524315"/>
          </a:xfrm>
          <a:prstGeom prst="rect">
            <a:avLst/>
          </a:prstGeom>
          <a:noFill/>
        </p:spPr>
        <p:txBody>
          <a:bodyPr wrap="square" rtlCol="0">
            <a:spAutoFit/>
          </a:bodyPr>
          <a:lstStyle/>
          <a:p>
            <a:r>
              <a:rPr lang="en-US" sz="1600" dirty="0" smtClean="0"/>
              <a:t>1). Where is the introduction taking place?</a:t>
            </a:r>
          </a:p>
          <a:p>
            <a:r>
              <a:rPr lang="en-US" sz="1600" dirty="0" smtClean="0"/>
              <a:t> At a business park</a:t>
            </a:r>
          </a:p>
          <a:p>
            <a:r>
              <a:rPr lang="en-US" sz="1600" dirty="0" smtClean="0"/>
              <a:t> </a:t>
            </a:r>
            <a:r>
              <a:rPr lang="en-US" sz="1600" b="1" dirty="0" smtClean="0"/>
              <a:t>At a university</a:t>
            </a:r>
          </a:p>
          <a:p>
            <a:r>
              <a:rPr lang="en-US" sz="1600" dirty="0" smtClean="0"/>
              <a:t> At an observatory</a:t>
            </a:r>
          </a:p>
          <a:p>
            <a:r>
              <a:rPr lang="en-US" sz="1600" dirty="0" smtClean="0"/>
              <a:t> At a concert hall</a:t>
            </a:r>
          </a:p>
          <a:p>
            <a:r>
              <a:rPr lang="en-US" sz="1600" dirty="0" smtClean="0"/>
              <a:t/>
            </a:r>
            <a:br>
              <a:rPr lang="en-US" sz="1600" dirty="0" smtClean="0"/>
            </a:br>
            <a:r>
              <a:rPr lang="en-US" sz="1600" dirty="0" smtClean="0"/>
              <a:t>2). What does the speaker talk mostly about?</a:t>
            </a:r>
          </a:p>
          <a:p>
            <a:r>
              <a:rPr lang="en-US" sz="1600" dirty="0" smtClean="0"/>
              <a:t> Her husband and children</a:t>
            </a:r>
          </a:p>
          <a:p>
            <a:r>
              <a:rPr lang="en-US" sz="1600" dirty="0" smtClean="0"/>
              <a:t> Her mother and father</a:t>
            </a:r>
          </a:p>
          <a:p>
            <a:r>
              <a:rPr lang="en-US" sz="1600" dirty="0" smtClean="0"/>
              <a:t> </a:t>
            </a:r>
            <a:r>
              <a:rPr lang="en-US" sz="1600" b="1" dirty="0" smtClean="0"/>
              <a:t>Her education and experience</a:t>
            </a:r>
          </a:p>
          <a:p>
            <a:r>
              <a:rPr lang="en-US" sz="1600" dirty="0" smtClean="0"/>
              <a:t> Her bachelor's and master's</a:t>
            </a:r>
          </a:p>
          <a:p>
            <a:r>
              <a:rPr lang="en-US" sz="1600" dirty="0" smtClean="0"/>
              <a:t/>
            </a:r>
            <a:br>
              <a:rPr lang="en-US" sz="1600" dirty="0" smtClean="0"/>
            </a:br>
            <a:r>
              <a:rPr lang="en-US" sz="1600" dirty="0" smtClean="0"/>
              <a:t>3). What will the speaker talk about next?</a:t>
            </a:r>
          </a:p>
          <a:p>
            <a:r>
              <a:rPr lang="en-US" sz="1600" dirty="0" smtClean="0"/>
              <a:t> </a:t>
            </a:r>
            <a:r>
              <a:rPr lang="en-US" sz="1600" b="1" dirty="0" smtClean="0"/>
              <a:t>Scientific discoveries</a:t>
            </a:r>
          </a:p>
          <a:p>
            <a:r>
              <a:rPr lang="en-US" sz="1600" dirty="0" smtClean="0"/>
              <a:t> Continuing education</a:t>
            </a:r>
          </a:p>
          <a:p>
            <a:r>
              <a:rPr lang="en-US" sz="1600" dirty="0" smtClean="0"/>
              <a:t> Advanced degrees</a:t>
            </a:r>
          </a:p>
          <a:p>
            <a:r>
              <a:rPr lang="en-US" sz="1600" dirty="0" smtClean="0"/>
              <a:t> Chicago, Illinois</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524000"/>
            <a:ext cx="7162800" cy="4770537"/>
          </a:xfrm>
          <a:prstGeom prst="rect">
            <a:avLst/>
          </a:prstGeom>
          <a:noFill/>
        </p:spPr>
        <p:txBody>
          <a:bodyPr wrap="square" rtlCol="0">
            <a:spAutoFit/>
          </a:bodyPr>
          <a:lstStyle/>
          <a:p>
            <a:r>
              <a:rPr lang="en-US" sz="1600" dirty="0" smtClean="0"/>
              <a:t>1). What is the main purpose of the talk?</a:t>
            </a:r>
          </a:p>
          <a:p>
            <a:r>
              <a:rPr lang="en-US" sz="1600" dirty="0" smtClean="0"/>
              <a:t> To sell a new product</a:t>
            </a:r>
          </a:p>
          <a:p>
            <a:r>
              <a:rPr lang="en-US" sz="1600" dirty="0" smtClean="0"/>
              <a:t> To teach a new concept</a:t>
            </a:r>
          </a:p>
          <a:p>
            <a:r>
              <a:rPr lang="en-US" sz="1600" dirty="0" smtClean="0"/>
              <a:t> To introduce a new system</a:t>
            </a:r>
          </a:p>
          <a:p>
            <a:r>
              <a:rPr lang="en-US" sz="1600" dirty="0" smtClean="0"/>
              <a:t> To preach a new gospel</a:t>
            </a:r>
          </a:p>
          <a:p>
            <a:endParaRPr lang="en-US" sz="1600" u="sng" dirty="0">
              <a:hlinkClick r:id="rId3"/>
            </a:endParaRPr>
          </a:p>
          <a:p>
            <a:r>
              <a:rPr lang="en-US" sz="1600" dirty="0" smtClean="0"/>
              <a:t/>
            </a:r>
            <a:br>
              <a:rPr lang="en-US" sz="1600" dirty="0" smtClean="0"/>
            </a:br>
            <a:r>
              <a:rPr lang="en-US" sz="1600" dirty="0" smtClean="0"/>
              <a:t>2). What should people do to improve their networking?</a:t>
            </a:r>
          </a:p>
          <a:p>
            <a:r>
              <a:rPr lang="en-US" sz="1600" dirty="0" smtClean="0"/>
              <a:t> Meet 250 people</a:t>
            </a:r>
          </a:p>
          <a:p>
            <a:r>
              <a:rPr lang="en-US" sz="1600" dirty="0" smtClean="0"/>
              <a:t> Focus on Super Networkers</a:t>
            </a:r>
          </a:p>
          <a:p>
            <a:r>
              <a:rPr lang="en-US" sz="1600" dirty="0" smtClean="0"/>
              <a:t> Lower their visibility</a:t>
            </a:r>
          </a:p>
          <a:p>
            <a:r>
              <a:rPr lang="en-US" sz="1600" dirty="0" smtClean="0"/>
              <a:t> Decrease their interactions</a:t>
            </a:r>
          </a:p>
          <a:p>
            <a:r>
              <a:rPr lang="en-US" sz="1600" dirty="0" smtClean="0"/>
              <a:t/>
            </a:r>
            <a:br>
              <a:rPr lang="en-US" sz="1600" dirty="0" smtClean="0"/>
            </a:br>
            <a:r>
              <a:rPr lang="en-US" sz="1600" dirty="0" smtClean="0"/>
              <a:t>3). What will the speaker probably talk about next?</a:t>
            </a:r>
          </a:p>
          <a:p>
            <a:r>
              <a:rPr lang="en-US" sz="1600" dirty="0" smtClean="0"/>
              <a:t> A special product</a:t>
            </a:r>
          </a:p>
          <a:p>
            <a:r>
              <a:rPr lang="en-US" sz="1600" dirty="0" smtClean="0"/>
              <a:t> Average salaries</a:t>
            </a:r>
          </a:p>
          <a:p>
            <a:r>
              <a:rPr lang="en-US" sz="1600" dirty="0" smtClean="0"/>
              <a:t> A new concept</a:t>
            </a:r>
          </a:p>
          <a:p>
            <a:r>
              <a:rPr lang="en-US" sz="1600" dirty="0" smtClean="0"/>
              <a:t> The rule of 250</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524000"/>
            <a:ext cx="7162800" cy="4524315"/>
          </a:xfrm>
          <a:prstGeom prst="rect">
            <a:avLst/>
          </a:prstGeom>
          <a:noFill/>
        </p:spPr>
        <p:txBody>
          <a:bodyPr wrap="square" rtlCol="0">
            <a:spAutoFit/>
          </a:bodyPr>
          <a:lstStyle/>
          <a:p>
            <a:r>
              <a:rPr lang="en-US" sz="1600" dirty="0" smtClean="0"/>
              <a:t>1). What is the main purpose of the talk?</a:t>
            </a:r>
          </a:p>
          <a:p>
            <a:r>
              <a:rPr lang="en-US" sz="1600" dirty="0" smtClean="0"/>
              <a:t> To sell a new product</a:t>
            </a:r>
          </a:p>
          <a:p>
            <a:r>
              <a:rPr lang="en-US" sz="1600" dirty="0" smtClean="0"/>
              <a:t> To teach a new concept</a:t>
            </a:r>
          </a:p>
          <a:p>
            <a:r>
              <a:rPr lang="en-US" sz="1600" dirty="0" smtClean="0"/>
              <a:t> </a:t>
            </a:r>
            <a:r>
              <a:rPr lang="en-US" sz="1600" b="1" dirty="0" smtClean="0"/>
              <a:t>To introduce a new system</a:t>
            </a:r>
          </a:p>
          <a:p>
            <a:r>
              <a:rPr lang="en-US" sz="1600" dirty="0" smtClean="0"/>
              <a:t> To preach a new gospel</a:t>
            </a:r>
          </a:p>
          <a:p>
            <a:r>
              <a:rPr lang="en-US" sz="1600" dirty="0" smtClean="0"/>
              <a:t/>
            </a:r>
            <a:br>
              <a:rPr lang="en-US" sz="1600" dirty="0" smtClean="0"/>
            </a:br>
            <a:r>
              <a:rPr lang="en-US" sz="1600" dirty="0" smtClean="0"/>
              <a:t>2). What should people do to improve their networking?</a:t>
            </a:r>
          </a:p>
          <a:p>
            <a:r>
              <a:rPr lang="en-US" sz="1600" dirty="0" smtClean="0"/>
              <a:t> Meet 250 people</a:t>
            </a:r>
          </a:p>
          <a:p>
            <a:r>
              <a:rPr lang="en-US" sz="1600" dirty="0" smtClean="0"/>
              <a:t> </a:t>
            </a:r>
            <a:r>
              <a:rPr lang="en-US" sz="1600" b="1" dirty="0" smtClean="0"/>
              <a:t>Focus on Super Networkers</a:t>
            </a:r>
          </a:p>
          <a:p>
            <a:r>
              <a:rPr lang="en-US" sz="1600" dirty="0" smtClean="0"/>
              <a:t> Lower their visibility</a:t>
            </a:r>
          </a:p>
          <a:p>
            <a:r>
              <a:rPr lang="en-US" sz="1600" dirty="0" smtClean="0"/>
              <a:t> Decrease their interactions</a:t>
            </a:r>
          </a:p>
          <a:p>
            <a:r>
              <a:rPr lang="en-US" sz="1600" dirty="0" smtClean="0"/>
              <a:t/>
            </a:r>
            <a:br>
              <a:rPr lang="en-US" sz="1600" dirty="0" smtClean="0"/>
            </a:br>
            <a:r>
              <a:rPr lang="en-US" sz="1600" dirty="0" smtClean="0"/>
              <a:t>3). What will the speaker probably talk about next?</a:t>
            </a:r>
          </a:p>
          <a:p>
            <a:r>
              <a:rPr lang="en-US" sz="1600" dirty="0" smtClean="0"/>
              <a:t> A special product</a:t>
            </a:r>
          </a:p>
          <a:p>
            <a:r>
              <a:rPr lang="en-US" sz="1600" dirty="0" smtClean="0"/>
              <a:t> Average salaries</a:t>
            </a:r>
          </a:p>
          <a:p>
            <a:r>
              <a:rPr lang="en-US" sz="1600" dirty="0" smtClean="0"/>
              <a:t> </a:t>
            </a:r>
            <a:r>
              <a:rPr lang="en-US" sz="1600" b="1" dirty="0" smtClean="0"/>
              <a:t>A new concept</a:t>
            </a:r>
          </a:p>
          <a:p>
            <a:r>
              <a:rPr lang="en-US" sz="1600" dirty="0" smtClean="0"/>
              <a:t> The rule of 250</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4000"/>
            <a:ext cx="7391400" cy="4524315"/>
          </a:xfrm>
          <a:prstGeom prst="rect">
            <a:avLst/>
          </a:prstGeom>
          <a:noFill/>
        </p:spPr>
        <p:txBody>
          <a:bodyPr wrap="square" rtlCol="0">
            <a:spAutoFit/>
          </a:bodyPr>
          <a:lstStyle/>
          <a:p>
            <a:r>
              <a:rPr lang="en-US" sz="1600" dirty="0" smtClean="0"/>
              <a:t>1). Where is this report most likely being broadcast?</a:t>
            </a:r>
          </a:p>
          <a:p>
            <a:r>
              <a:rPr lang="en-US" sz="1600" dirty="0" smtClean="0"/>
              <a:t> On television</a:t>
            </a:r>
          </a:p>
          <a:p>
            <a:r>
              <a:rPr lang="en-US" sz="1600" dirty="0" smtClean="0"/>
              <a:t> On radio</a:t>
            </a:r>
          </a:p>
          <a:p>
            <a:r>
              <a:rPr lang="en-US" sz="1600" dirty="0" smtClean="0"/>
              <a:t> On I-pod</a:t>
            </a:r>
          </a:p>
          <a:p>
            <a:r>
              <a:rPr lang="en-US" sz="1600" dirty="0" smtClean="0"/>
              <a:t> On X-box</a:t>
            </a:r>
          </a:p>
          <a:p>
            <a:r>
              <a:rPr lang="en-US" sz="1600" dirty="0" smtClean="0"/>
              <a:t/>
            </a:r>
            <a:br>
              <a:rPr lang="en-US" sz="1600" dirty="0" smtClean="0"/>
            </a:br>
            <a:r>
              <a:rPr lang="en-US" sz="1600" dirty="0" smtClean="0"/>
              <a:t>2). What happened at Mount </a:t>
            </a:r>
            <a:r>
              <a:rPr lang="en-US" sz="1600" dirty="0" err="1" smtClean="0"/>
              <a:t>Capistan</a:t>
            </a:r>
            <a:r>
              <a:rPr lang="en-US" sz="1600" dirty="0" smtClean="0"/>
              <a:t>?</a:t>
            </a:r>
          </a:p>
          <a:p>
            <a:r>
              <a:rPr lang="en-US" sz="1600" dirty="0" smtClean="0"/>
              <a:t> A thundershower</a:t>
            </a:r>
          </a:p>
          <a:p>
            <a:r>
              <a:rPr lang="en-US" sz="1600" dirty="0" smtClean="0"/>
              <a:t> A 3-2 loss</a:t>
            </a:r>
          </a:p>
          <a:p>
            <a:r>
              <a:rPr lang="en-US" sz="1600" dirty="0" smtClean="0"/>
              <a:t> A news update</a:t>
            </a:r>
          </a:p>
          <a:p>
            <a:r>
              <a:rPr lang="en-US" sz="1600" dirty="0" smtClean="0"/>
              <a:t> A forest fire</a:t>
            </a:r>
          </a:p>
          <a:p>
            <a:r>
              <a:rPr lang="en-US" sz="1600" dirty="0" smtClean="0"/>
              <a:t/>
            </a:r>
            <a:br>
              <a:rPr lang="en-US" sz="1600" dirty="0" smtClean="0"/>
            </a:br>
            <a:r>
              <a:rPr lang="en-US" sz="1600" dirty="0" smtClean="0"/>
              <a:t>3). What is scheduled to happen tomorrow?</a:t>
            </a:r>
          </a:p>
          <a:p>
            <a:r>
              <a:rPr lang="en-US" sz="1600" dirty="0" smtClean="0"/>
              <a:t> The stock market will rise.</a:t>
            </a:r>
          </a:p>
          <a:p>
            <a:r>
              <a:rPr lang="en-US" sz="1600" dirty="0" smtClean="0"/>
              <a:t> The weather will be sunny.</a:t>
            </a:r>
          </a:p>
          <a:p>
            <a:r>
              <a:rPr lang="en-US" sz="1600" dirty="0" smtClean="0"/>
              <a:t> The Eagles will play New York.</a:t>
            </a:r>
          </a:p>
          <a:p>
            <a:r>
              <a:rPr lang="en-US" sz="1600" dirty="0" smtClean="0"/>
              <a:t> The forest fire will return.</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4000"/>
            <a:ext cx="7391400" cy="4524315"/>
          </a:xfrm>
          <a:prstGeom prst="rect">
            <a:avLst/>
          </a:prstGeom>
          <a:noFill/>
        </p:spPr>
        <p:txBody>
          <a:bodyPr wrap="square" rtlCol="0">
            <a:spAutoFit/>
          </a:bodyPr>
          <a:lstStyle/>
          <a:p>
            <a:r>
              <a:rPr lang="en-US" sz="1600" dirty="0" smtClean="0"/>
              <a:t>1). Where is this report most likely being broadcast?</a:t>
            </a:r>
          </a:p>
          <a:p>
            <a:r>
              <a:rPr lang="en-US" sz="1600" b="1" dirty="0" smtClean="0"/>
              <a:t> On television</a:t>
            </a:r>
          </a:p>
          <a:p>
            <a:r>
              <a:rPr lang="en-US" sz="1600" dirty="0" smtClean="0"/>
              <a:t> On radio</a:t>
            </a:r>
          </a:p>
          <a:p>
            <a:r>
              <a:rPr lang="en-US" sz="1600" dirty="0" smtClean="0"/>
              <a:t> On I-pod</a:t>
            </a:r>
          </a:p>
          <a:p>
            <a:r>
              <a:rPr lang="en-US" sz="1600" dirty="0" smtClean="0"/>
              <a:t> On X-box</a:t>
            </a:r>
          </a:p>
          <a:p>
            <a:r>
              <a:rPr lang="en-US" sz="1600" dirty="0" smtClean="0"/>
              <a:t/>
            </a:r>
            <a:br>
              <a:rPr lang="en-US" sz="1600" dirty="0" smtClean="0"/>
            </a:br>
            <a:r>
              <a:rPr lang="en-US" sz="1600" dirty="0" smtClean="0"/>
              <a:t>2). What happened at Mount </a:t>
            </a:r>
            <a:r>
              <a:rPr lang="en-US" sz="1600" dirty="0" err="1" smtClean="0"/>
              <a:t>Capistan</a:t>
            </a:r>
            <a:r>
              <a:rPr lang="en-US" sz="1600" dirty="0" smtClean="0"/>
              <a:t>?</a:t>
            </a:r>
          </a:p>
          <a:p>
            <a:r>
              <a:rPr lang="en-US" sz="1600" dirty="0" smtClean="0"/>
              <a:t> A thundershower</a:t>
            </a:r>
          </a:p>
          <a:p>
            <a:r>
              <a:rPr lang="en-US" sz="1600" dirty="0" smtClean="0"/>
              <a:t> A 3-2 loss</a:t>
            </a:r>
          </a:p>
          <a:p>
            <a:r>
              <a:rPr lang="en-US" sz="1600" dirty="0" smtClean="0"/>
              <a:t> A news update</a:t>
            </a:r>
          </a:p>
          <a:p>
            <a:r>
              <a:rPr lang="en-US" sz="1600" dirty="0" smtClean="0"/>
              <a:t> </a:t>
            </a:r>
            <a:r>
              <a:rPr lang="en-US" sz="1600" b="1" dirty="0" smtClean="0"/>
              <a:t>A forest fire</a:t>
            </a:r>
          </a:p>
          <a:p>
            <a:r>
              <a:rPr lang="en-US" sz="1600" dirty="0" smtClean="0"/>
              <a:t/>
            </a:r>
            <a:br>
              <a:rPr lang="en-US" sz="1600" dirty="0" smtClean="0"/>
            </a:br>
            <a:r>
              <a:rPr lang="en-US" sz="1600" dirty="0" smtClean="0"/>
              <a:t>3). What is scheduled to happen tomorrow?</a:t>
            </a:r>
          </a:p>
          <a:p>
            <a:r>
              <a:rPr lang="en-US" sz="1600" dirty="0" smtClean="0"/>
              <a:t> The stock market will rise.</a:t>
            </a:r>
          </a:p>
          <a:p>
            <a:r>
              <a:rPr lang="en-US" sz="1600" dirty="0" smtClean="0"/>
              <a:t> The weather will be sunny.</a:t>
            </a:r>
          </a:p>
          <a:p>
            <a:r>
              <a:rPr lang="en-US" sz="1600" dirty="0" smtClean="0"/>
              <a:t> </a:t>
            </a:r>
            <a:r>
              <a:rPr lang="en-US" sz="1600" b="1" dirty="0" smtClean="0"/>
              <a:t>The Eagles will play New York.</a:t>
            </a:r>
          </a:p>
          <a:p>
            <a:r>
              <a:rPr lang="en-US" sz="1600" dirty="0" smtClean="0"/>
              <a:t> The forest fire will return.</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162800" cy="4770537"/>
          </a:xfrm>
          <a:prstGeom prst="rect">
            <a:avLst/>
          </a:prstGeom>
          <a:noFill/>
        </p:spPr>
        <p:txBody>
          <a:bodyPr wrap="square" rtlCol="0">
            <a:spAutoFit/>
          </a:bodyPr>
          <a:lstStyle/>
          <a:p>
            <a:r>
              <a:rPr lang="en-US" sz="1600" dirty="0" smtClean="0"/>
              <a:t>1). Who is the message for?</a:t>
            </a:r>
          </a:p>
          <a:p>
            <a:r>
              <a:rPr lang="en-US" sz="1600" dirty="0" smtClean="0"/>
              <a:t> Students</a:t>
            </a:r>
          </a:p>
          <a:p>
            <a:r>
              <a:rPr lang="en-US" sz="1600" dirty="0" smtClean="0"/>
              <a:t> Parents</a:t>
            </a:r>
          </a:p>
          <a:p>
            <a:r>
              <a:rPr lang="en-US" sz="1600" dirty="0" smtClean="0"/>
              <a:t> Teachers</a:t>
            </a:r>
          </a:p>
          <a:p>
            <a:r>
              <a:rPr lang="en-US" sz="1600" dirty="0" smtClean="0"/>
              <a:t> Doctors</a:t>
            </a:r>
          </a:p>
          <a:p>
            <a:r>
              <a:rPr lang="en-US" sz="1600" dirty="0" smtClean="0"/>
              <a:t/>
            </a:r>
            <a:br>
              <a:rPr lang="en-US" sz="1600" dirty="0" smtClean="0"/>
            </a:br>
            <a:r>
              <a:rPr lang="en-US" sz="1600" dirty="0" smtClean="0"/>
              <a:t>2). What is the main purpose of the message?</a:t>
            </a:r>
          </a:p>
          <a:p>
            <a:r>
              <a:rPr lang="en-US" sz="1600" dirty="0" smtClean="0"/>
              <a:t> To inform</a:t>
            </a:r>
          </a:p>
          <a:p>
            <a:r>
              <a:rPr lang="en-US" sz="1600" dirty="0" smtClean="0"/>
              <a:t> To entertain</a:t>
            </a:r>
          </a:p>
          <a:p>
            <a:r>
              <a:rPr lang="en-US" sz="1600" dirty="0" smtClean="0"/>
              <a:t> To incite</a:t>
            </a:r>
          </a:p>
          <a:p>
            <a:r>
              <a:rPr lang="en-US" sz="1600" dirty="0" smtClean="0"/>
              <a:t> To terrorize</a:t>
            </a:r>
          </a:p>
          <a:p>
            <a:r>
              <a:rPr lang="en-US" sz="1600" dirty="0" smtClean="0"/>
              <a:t/>
            </a:r>
            <a:br>
              <a:rPr lang="en-US" sz="1600" dirty="0" smtClean="0"/>
            </a:br>
            <a:r>
              <a:rPr lang="en-US" sz="1600" dirty="0" smtClean="0"/>
              <a:t>3). What should listeners do if their child has a high fever?</a:t>
            </a:r>
          </a:p>
          <a:p>
            <a:r>
              <a:rPr lang="en-US" sz="1600" dirty="0" smtClean="0"/>
              <a:t> Call school district headquarters</a:t>
            </a:r>
          </a:p>
          <a:p>
            <a:r>
              <a:rPr lang="en-US" sz="1600" dirty="0" smtClean="0"/>
              <a:t> Wash the child's hands thoroughly</a:t>
            </a:r>
          </a:p>
          <a:p>
            <a:r>
              <a:rPr lang="en-US" sz="1600" dirty="0" smtClean="0"/>
              <a:t> Keep the child home from school</a:t>
            </a:r>
          </a:p>
          <a:p>
            <a:r>
              <a:rPr lang="en-US" sz="1600" dirty="0" smtClean="0"/>
              <a:t> Rush the child to the emergency room</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162800" cy="4770537"/>
          </a:xfrm>
          <a:prstGeom prst="rect">
            <a:avLst/>
          </a:prstGeom>
          <a:noFill/>
        </p:spPr>
        <p:txBody>
          <a:bodyPr wrap="square" rtlCol="0">
            <a:spAutoFit/>
          </a:bodyPr>
          <a:lstStyle/>
          <a:p>
            <a:r>
              <a:rPr lang="en-US" sz="1600" dirty="0" smtClean="0"/>
              <a:t>1). Who is the message for?</a:t>
            </a:r>
          </a:p>
          <a:p>
            <a:r>
              <a:rPr lang="en-US" sz="1600" dirty="0" smtClean="0"/>
              <a:t> Students</a:t>
            </a:r>
          </a:p>
          <a:p>
            <a:r>
              <a:rPr lang="en-US" sz="1600" dirty="0" smtClean="0"/>
              <a:t> </a:t>
            </a:r>
            <a:r>
              <a:rPr lang="en-US" sz="1600" b="1" dirty="0" smtClean="0"/>
              <a:t>Parents</a:t>
            </a:r>
          </a:p>
          <a:p>
            <a:r>
              <a:rPr lang="en-US" sz="1600" dirty="0" smtClean="0"/>
              <a:t> Teachers</a:t>
            </a:r>
          </a:p>
          <a:p>
            <a:r>
              <a:rPr lang="en-US" sz="1600" dirty="0" smtClean="0"/>
              <a:t> Doctors</a:t>
            </a:r>
          </a:p>
          <a:p>
            <a:r>
              <a:rPr lang="en-US" sz="1600" dirty="0" smtClean="0"/>
              <a:t/>
            </a:r>
            <a:br>
              <a:rPr lang="en-US" sz="1600" dirty="0" smtClean="0"/>
            </a:br>
            <a:r>
              <a:rPr lang="en-US" sz="1600" dirty="0" smtClean="0"/>
              <a:t>2). What is the main purpose of the message?</a:t>
            </a:r>
          </a:p>
          <a:p>
            <a:r>
              <a:rPr lang="en-US" sz="1600" dirty="0" smtClean="0"/>
              <a:t> </a:t>
            </a:r>
            <a:r>
              <a:rPr lang="en-US" sz="1600" b="1" dirty="0" smtClean="0"/>
              <a:t>To inform</a:t>
            </a:r>
          </a:p>
          <a:p>
            <a:r>
              <a:rPr lang="en-US" sz="1600" dirty="0" smtClean="0"/>
              <a:t> To entertain</a:t>
            </a:r>
          </a:p>
          <a:p>
            <a:r>
              <a:rPr lang="en-US" sz="1600" dirty="0" smtClean="0"/>
              <a:t> To incite</a:t>
            </a:r>
          </a:p>
          <a:p>
            <a:r>
              <a:rPr lang="en-US" sz="1600" dirty="0" smtClean="0"/>
              <a:t> To terrorize</a:t>
            </a:r>
          </a:p>
          <a:p>
            <a:r>
              <a:rPr lang="en-US" sz="1600" dirty="0" smtClean="0"/>
              <a:t/>
            </a:r>
            <a:br>
              <a:rPr lang="en-US" sz="1600" dirty="0" smtClean="0"/>
            </a:br>
            <a:r>
              <a:rPr lang="en-US" sz="1600" dirty="0" smtClean="0"/>
              <a:t>3). What should listeners do if their child has a high fever?</a:t>
            </a:r>
          </a:p>
          <a:p>
            <a:r>
              <a:rPr lang="en-US" sz="1600" dirty="0" smtClean="0"/>
              <a:t> Call school district headquarters</a:t>
            </a:r>
          </a:p>
          <a:p>
            <a:r>
              <a:rPr lang="en-US" sz="1600" dirty="0" smtClean="0"/>
              <a:t> Wash the child's hands thoroughly</a:t>
            </a:r>
          </a:p>
          <a:p>
            <a:r>
              <a:rPr lang="en-US" sz="1600" dirty="0" smtClean="0"/>
              <a:t> </a:t>
            </a:r>
            <a:r>
              <a:rPr lang="en-US" sz="1600" b="1" dirty="0" smtClean="0"/>
              <a:t>Keep the child home from school</a:t>
            </a:r>
          </a:p>
          <a:p>
            <a:r>
              <a:rPr lang="en-US" sz="1600" dirty="0" smtClean="0"/>
              <a:t> Rush the child to the emergency room</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76400"/>
            <a:ext cx="7315200" cy="4524315"/>
          </a:xfrm>
          <a:prstGeom prst="rect">
            <a:avLst/>
          </a:prstGeom>
          <a:noFill/>
        </p:spPr>
        <p:txBody>
          <a:bodyPr wrap="square" rtlCol="0">
            <a:spAutoFit/>
          </a:bodyPr>
          <a:lstStyle/>
          <a:p>
            <a:r>
              <a:rPr lang="en-US" sz="1600" dirty="0" smtClean="0"/>
              <a:t>1). Where would this announcement most likely be heard?</a:t>
            </a:r>
          </a:p>
          <a:p>
            <a:r>
              <a:rPr lang="en-US" sz="1600" dirty="0" smtClean="0"/>
              <a:t> At an airport</a:t>
            </a:r>
          </a:p>
          <a:p>
            <a:r>
              <a:rPr lang="en-US" sz="1600" dirty="0" smtClean="0"/>
              <a:t> In a train station</a:t>
            </a:r>
          </a:p>
          <a:p>
            <a:r>
              <a:rPr lang="en-US" sz="1600" dirty="0" smtClean="0"/>
              <a:t> At a soccer match</a:t>
            </a:r>
          </a:p>
          <a:p>
            <a:r>
              <a:rPr lang="en-US" sz="1600" dirty="0" smtClean="0"/>
              <a:t> In a bus station</a:t>
            </a:r>
          </a:p>
          <a:p>
            <a:r>
              <a:rPr lang="en-US" sz="1600" dirty="0" smtClean="0"/>
              <a:t/>
            </a:r>
            <a:br>
              <a:rPr lang="en-US" sz="1600" dirty="0" smtClean="0"/>
            </a:br>
            <a:r>
              <a:rPr lang="en-US" sz="1600" dirty="0" smtClean="0"/>
              <a:t>2). What will happen in 10 minutes?</a:t>
            </a:r>
          </a:p>
          <a:p>
            <a:r>
              <a:rPr lang="en-US" sz="1600" dirty="0" smtClean="0"/>
              <a:t> The Coast Express will arrive.</a:t>
            </a:r>
          </a:p>
          <a:p>
            <a:r>
              <a:rPr lang="en-US" sz="1600" dirty="0" smtClean="0"/>
              <a:t> Checked luggage will depart.</a:t>
            </a:r>
          </a:p>
          <a:p>
            <a:r>
              <a:rPr lang="en-US" sz="1600" dirty="0" smtClean="0"/>
              <a:t> The Flying Eagle will start boarding.</a:t>
            </a:r>
          </a:p>
          <a:p>
            <a:r>
              <a:rPr lang="en-US" sz="1600" dirty="0" smtClean="0"/>
              <a:t> Boarding passes will expire.</a:t>
            </a:r>
          </a:p>
          <a:p>
            <a:r>
              <a:rPr lang="en-US" sz="1600" dirty="0" smtClean="0"/>
              <a:t/>
            </a:r>
            <a:br>
              <a:rPr lang="en-US" sz="1600" dirty="0" smtClean="0"/>
            </a:br>
            <a:r>
              <a:rPr lang="en-US" sz="1600" dirty="0" smtClean="0"/>
              <a:t>3). Where should listeners get boarding passes?</a:t>
            </a:r>
          </a:p>
          <a:p>
            <a:r>
              <a:rPr lang="en-US" sz="1600" dirty="0" smtClean="0"/>
              <a:t> Next to door number three</a:t>
            </a:r>
          </a:p>
          <a:p>
            <a:r>
              <a:rPr lang="en-US" sz="1600" dirty="0" smtClean="0"/>
              <a:t> At door number nine</a:t>
            </a:r>
          </a:p>
          <a:p>
            <a:r>
              <a:rPr lang="en-US" sz="1600" dirty="0" smtClean="0"/>
              <a:t> Near door number five</a:t>
            </a:r>
          </a:p>
          <a:p>
            <a:r>
              <a:rPr lang="en-US" sz="1600" dirty="0" smtClean="0"/>
              <a:t> Through door number two</a:t>
            </a:r>
          </a:p>
          <a:p>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15200" cy="4770537"/>
          </a:xfrm>
          <a:prstGeom prst="rect">
            <a:avLst/>
          </a:prstGeom>
          <a:noFill/>
        </p:spPr>
        <p:txBody>
          <a:bodyPr wrap="square" rtlCol="0">
            <a:spAutoFit/>
          </a:bodyPr>
          <a:lstStyle/>
          <a:p>
            <a:r>
              <a:rPr lang="en-US" sz="1600" dirty="0" smtClean="0"/>
              <a:t>1). Where would this announcement most likely be heard?</a:t>
            </a:r>
          </a:p>
          <a:p>
            <a:r>
              <a:rPr lang="en-US" sz="1600" dirty="0" smtClean="0"/>
              <a:t> At an airport</a:t>
            </a:r>
          </a:p>
          <a:p>
            <a:r>
              <a:rPr lang="en-US" sz="1600" dirty="0" smtClean="0"/>
              <a:t> In a train station</a:t>
            </a:r>
          </a:p>
          <a:p>
            <a:r>
              <a:rPr lang="en-US" sz="1600" dirty="0" smtClean="0"/>
              <a:t> At a soccer match</a:t>
            </a:r>
          </a:p>
          <a:p>
            <a:r>
              <a:rPr lang="en-US" sz="1600" dirty="0" smtClean="0"/>
              <a:t> </a:t>
            </a:r>
            <a:r>
              <a:rPr lang="en-US" sz="1600" b="1" dirty="0" smtClean="0"/>
              <a:t>In a bus station</a:t>
            </a:r>
          </a:p>
          <a:p>
            <a:endParaRPr lang="en-US" sz="1600" b="1" u="sng" dirty="0">
              <a:hlinkClick r:id="rId3"/>
            </a:endParaRPr>
          </a:p>
          <a:p>
            <a:r>
              <a:rPr lang="en-US" sz="1600" dirty="0" smtClean="0"/>
              <a:t/>
            </a:r>
            <a:br>
              <a:rPr lang="en-US" sz="1600" dirty="0" smtClean="0"/>
            </a:br>
            <a:r>
              <a:rPr lang="en-US" sz="1600" dirty="0" smtClean="0"/>
              <a:t>2). What will happen in 10 minutes?</a:t>
            </a:r>
          </a:p>
          <a:p>
            <a:r>
              <a:rPr lang="en-US" sz="1600" dirty="0" smtClean="0"/>
              <a:t> The Coast Express will arrive.</a:t>
            </a:r>
          </a:p>
          <a:p>
            <a:r>
              <a:rPr lang="en-US" sz="1600" dirty="0" smtClean="0"/>
              <a:t> Checked luggage will depart.</a:t>
            </a:r>
          </a:p>
          <a:p>
            <a:r>
              <a:rPr lang="en-US" sz="1600" dirty="0" smtClean="0"/>
              <a:t> </a:t>
            </a:r>
            <a:r>
              <a:rPr lang="en-US" sz="1600" b="1" dirty="0" smtClean="0"/>
              <a:t>The Flying Eagle will start boarding.</a:t>
            </a:r>
          </a:p>
          <a:p>
            <a:r>
              <a:rPr lang="en-US" sz="1600" dirty="0" smtClean="0"/>
              <a:t> Boarding passes will expire.</a:t>
            </a:r>
          </a:p>
          <a:p>
            <a:r>
              <a:rPr lang="en-US" sz="1600" dirty="0" smtClean="0"/>
              <a:t/>
            </a:r>
            <a:br>
              <a:rPr lang="en-US" sz="1600" dirty="0" smtClean="0"/>
            </a:br>
            <a:r>
              <a:rPr lang="en-US" sz="1600" dirty="0" smtClean="0"/>
              <a:t>3). Where should listeners get boarding passes?</a:t>
            </a:r>
          </a:p>
          <a:p>
            <a:r>
              <a:rPr lang="en-US" sz="1600" dirty="0" smtClean="0"/>
              <a:t> </a:t>
            </a:r>
            <a:r>
              <a:rPr lang="en-US" sz="1600" b="1" dirty="0" smtClean="0"/>
              <a:t>Next to door number three</a:t>
            </a:r>
          </a:p>
          <a:p>
            <a:r>
              <a:rPr lang="en-US" sz="1600" dirty="0" smtClean="0"/>
              <a:t> At door number nine</a:t>
            </a:r>
          </a:p>
          <a:p>
            <a:r>
              <a:rPr lang="en-US" sz="1600" dirty="0" smtClean="0"/>
              <a:t> Near door number five</a:t>
            </a:r>
          </a:p>
          <a:p>
            <a:r>
              <a:rPr lang="en-US" sz="1600" dirty="0" smtClean="0"/>
              <a:t> Through door number two</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1676400"/>
            <a:ext cx="5943600" cy="4524315"/>
          </a:xfrm>
          <a:prstGeom prst="rect">
            <a:avLst/>
          </a:prstGeom>
          <a:noFill/>
        </p:spPr>
        <p:txBody>
          <a:bodyPr wrap="square" rtlCol="0">
            <a:spAutoFit/>
          </a:bodyPr>
          <a:lstStyle/>
          <a:p>
            <a:r>
              <a:rPr lang="en-US" sz="1600" dirty="0" smtClean="0"/>
              <a:t>1). Who is the speech for?</a:t>
            </a:r>
          </a:p>
          <a:p>
            <a:r>
              <a:rPr lang="en-US" sz="1600" dirty="0" smtClean="0"/>
              <a:t> Business executives</a:t>
            </a:r>
          </a:p>
          <a:p>
            <a:r>
              <a:rPr lang="en-US" sz="1600" dirty="0" smtClean="0"/>
              <a:t> Graduating students</a:t>
            </a:r>
          </a:p>
          <a:p>
            <a:r>
              <a:rPr lang="en-US" sz="1600" dirty="0" smtClean="0"/>
              <a:t> High school freshmen</a:t>
            </a:r>
          </a:p>
          <a:p>
            <a:r>
              <a:rPr lang="en-US" sz="1600" dirty="0" smtClean="0"/>
              <a:t> Company salespeople</a:t>
            </a:r>
          </a:p>
          <a:p>
            <a:r>
              <a:rPr lang="en-US" sz="1600" dirty="0" smtClean="0"/>
              <a:t/>
            </a:r>
            <a:br>
              <a:rPr lang="en-US" sz="1600" dirty="0" smtClean="0"/>
            </a:br>
            <a:r>
              <a:rPr lang="en-US" sz="1600" dirty="0" smtClean="0"/>
              <a:t>2). Where is the speaker now?</a:t>
            </a:r>
          </a:p>
          <a:p>
            <a:r>
              <a:rPr lang="en-US" sz="1600" dirty="0" smtClean="0"/>
              <a:t> At a cocktail party</a:t>
            </a:r>
          </a:p>
          <a:p>
            <a:r>
              <a:rPr lang="en-US" sz="1600" dirty="0" smtClean="0"/>
              <a:t> At a business meeting</a:t>
            </a:r>
          </a:p>
          <a:p>
            <a:r>
              <a:rPr lang="en-US" sz="1600" dirty="0" smtClean="0"/>
              <a:t> At a marketing seminar</a:t>
            </a:r>
          </a:p>
          <a:p>
            <a:r>
              <a:rPr lang="en-US" sz="1600" dirty="0" smtClean="0"/>
              <a:t> At a commencement ceremony</a:t>
            </a:r>
          </a:p>
          <a:p>
            <a:r>
              <a:rPr lang="en-US" sz="1600" dirty="0" smtClean="0"/>
              <a:t/>
            </a:r>
            <a:br>
              <a:rPr lang="en-US" sz="1600" dirty="0" smtClean="0"/>
            </a:br>
            <a:r>
              <a:rPr lang="en-US" sz="1600" dirty="0" smtClean="0"/>
              <a:t>3). What will the listeners probably do next?</a:t>
            </a:r>
          </a:p>
          <a:p>
            <a:r>
              <a:rPr lang="en-US" sz="1600" dirty="0" smtClean="0"/>
              <a:t> Ask questions</a:t>
            </a:r>
          </a:p>
          <a:p>
            <a:r>
              <a:rPr lang="en-US" sz="1600" dirty="0" smtClean="0"/>
              <a:t> Go home</a:t>
            </a:r>
          </a:p>
          <a:p>
            <a:r>
              <a:rPr lang="en-US" sz="1600" dirty="0" smtClean="0"/>
              <a:t> Applaud</a:t>
            </a:r>
          </a:p>
          <a:p>
            <a:r>
              <a:rPr lang="en-US" sz="1600" dirty="0" smtClean="0"/>
              <a:t> Boo</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1502688"/>
            <a:ext cx="5562600" cy="4524315"/>
          </a:xfrm>
          <a:prstGeom prst="rect">
            <a:avLst/>
          </a:prstGeom>
          <a:noFill/>
        </p:spPr>
        <p:txBody>
          <a:bodyPr wrap="square" rtlCol="0">
            <a:spAutoFit/>
          </a:bodyPr>
          <a:lstStyle/>
          <a:p>
            <a:r>
              <a:rPr lang="en-US" sz="1600" dirty="0" smtClean="0"/>
              <a:t>1). What is the main purpose of the talk?</a:t>
            </a:r>
          </a:p>
          <a:p>
            <a:r>
              <a:rPr lang="en-US" sz="1600" dirty="0" smtClean="0"/>
              <a:t> To explain office procedures</a:t>
            </a:r>
          </a:p>
          <a:p>
            <a:r>
              <a:rPr lang="en-US" sz="1600" dirty="0" smtClean="0"/>
              <a:t> To identify a time problem</a:t>
            </a:r>
          </a:p>
          <a:p>
            <a:r>
              <a:rPr lang="en-US" sz="1600" dirty="0" smtClean="0"/>
              <a:t> To schedule an appointment</a:t>
            </a:r>
          </a:p>
          <a:p>
            <a:r>
              <a:rPr lang="en-US" sz="1600" dirty="0" smtClean="0"/>
              <a:t> To review a contract</a:t>
            </a:r>
          </a:p>
          <a:p>
            <a:r>
              <a:rPr lang="en-US" sz="1600" dirty="0" smtClean="0"/>
              <a:t/>
            </a:r>
            <a:br>
              <a:rPr lang="en-US" sz="1600" dirty="0" smtClean="0"/>
            </a:br>
            <a:r>
              <a:rPr lang="en-US" sz="1600" dirty="0" smtClean="0"/>
              <a:t>2). Where are the time cards kept?</a:t>
            </a:r>
          </a:p>
          <a:p>
            <a:r>
              <a:rPr lang="en-US" sz="1600" dirty="0" smtClean="0"/>
              <a:t> On top of the clock</a:t>
            </a:r>
          </a:p>
          <a:p>
            <a:r>
              <a:rPr lang="en-US" sz="1600" dirty="0" smtClean="0"/>
              <a:t> In the manager's office</a:t>
            </a:r>
          </a:p>
          <a:p>
            <a:r>
              <a:rPr lang="en-US" sz="1600" dirty="0" smtClean="0"/>
              <a:t> Beside the clock</a:t>
            </a:r>
          </a:p>
          <a:p>
            <a:r>
              <a:rPr lang="en-US" sz="1600" dirty="0" smtClean="0"/>
              <a:t> In the lunchroom</a:t>
            </a:r>
          </a:p>
          <a:p>
            <a:r>
              <a:rPr lang="en-US" sz="1600" dirty="0" smtClean="0"/>
              <a:t/>
            </a:r>
            <a:br>
              <a:rPr lang="en-US" sz="1600" dirty="0" smtClean="0"/>
            </a:br>
            <a:r>
              <a:rPr lang="en-US" sz="1600" dirty="0" smtClean="0"/>
              <a:t>3). What should the listener do when leaving for lunch?</a:t>
            </a:r>
          </a:p>
          <a:p>
            <a:r>
              <a:rPr lang="en-US" sz="1600" dirty="0" smtClean="0"/>
              <a:t> Inform the manager</a:t>
            </a:r>
          </a:p>
          <a:p>
            <a:r>
              <a:rPr lang="en-US" sz="1600" dirty="0" smtClean="0"/>
              <a:t> Record the time</a:t>
            </a:r>
          </a:p>
          <a:p>
            <a:r>
              <a:rPr lang="en-US" sz="1600" dirty="0" smtClean="0"/>
              <a:t> Check the clock</a:t>
            </a:r>
          </a:p>
          <a:p>
            <a:r>
              <a:rPr lang="en-US" sz="1600" dirty="0" smtClean="0"/>
              <a:t> Order take out</a:t>
            </a:r>
          </a:p>
          <a:p>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502688"/>
            <a:ext cx="5562600" cy="4524315"/>
          </a:xfrm>
          <a:prstGeom prst="rect">
            <a:avLst/>
          </a:prstGeom>
          <a:noFill/>
        </p:spPr>
        <p:txBody>
          <a:bodyPr wrap="square" rtlCol="0">
            <a:spAutoFit/>
          </a:bodyPr>
          <a:lstStyle/>
          <a:p>
            <a:r>
              <a:rPr lang="en-US" sz="1600" dirty="0" smtClean="0"/>
              <a:t>1). What is the main purpose of the talk?</a:t>
            </a:r>
          </a:p>
          <a:p>
            <a:r>
              <a:rPr lang="en-US" sz="1600" dirty="0" smtClean="0"/>
              <a:t> </a:t>
            </a:r>
            <a:r>
              <a:rPr lang="en-US" sz="1600" b="1" dirty="0" smtClean="0"/>
              <a:t>To explain office procedures</a:t>
            </a:r>
          </a:p>
          <a:p>
            <a:r>
              <a:rPr lang="en-US" sz="1600" dirty="0" smtClean="0"/>
              <a:t> To identify a time problem</a:t>
            </a:r>
          </a:p>
          <a:p>
            <a:r>
              <a:rPr lang="en-US" sz="1600" dirty="0" smtClean="0"/>
              <a:t> To schedule an appointment</a:t>
            </a:r>
          </a:p>
          <a:p>
            <a:r>
              <a:rPr lang="en-US" sz="1600" dirty="0" smtClean="0"/>
              <a:t> To review a contract</a:t>
            </a:r>
          </a:p>
          <a:p>
            <a:r>
              <a:rPr lang="en-US" sz="1600" dirty="0" smtClean="0"/>
              <a:t/>
            </a:r>
            <a:br>
              <a:rPr lang="en-US" sz="1600" dirty="0" smtClean="0"/>
            </a:br>
            <a:r>
              <a:rPr lang="en-US" sz="1600" dirty="0" smtClean="0"/>
              <a:t>2). Where are the time cards kept?</a:t>
            </a:r>
          </a:p>
          <a:p>
            <a:r>
              <a:rPr lang="en-US" sz="1600" dirty="0" smtClean="0"/>
              <a:t> </a:t>
            </a:r>
            <a:r>
              <a:rPr lang="en-US" sz="1600" b="1" dirty="0" smtClean="0"/>
              <a:t>On top of the clock</a:t>
            </a:r>
          </a:p>
          <a:p>
            <a:r>
              <a:rPr lang="en-US" sz="1600" dirty="0" smtClean="0"/>
              <a:t> In the manager's office</a:t>
            </a:r>
          </a:p>
          <a:p>
            <a:r>
              <a:rPr lang="en-US" sz="1600" dirty="0" smtClean="0"/>
              <a:t> Beside the clock</a:t>
            </a:r>
          </a:p>
          <a:p>
            <a:r>
              <a:rPr lang="en-US" sz="1600" dirty="0" smtClean="0"/>
              <a:t> In the lunchroom</a:t>
            </a:r>
          </a:p>
          <a:p>
            <a:r>
              <a:rPr lang="en-US" sz="1600" dirty="0" smtClean="0"/>
              <a:t/>
            </a:r>
            <a:br>
              <a:rPr lang="en-US" sz="1600" dirty="0" smtClean="0"/>
            </a:br>
            <a:r>
              <a:rPr lang="en-US" sz="1600" dirty="0" smtClean="0"/>
              <a:t>3). What should the listener do when leaving for lunch?</a:t>
            </a:r>
          </a:p>
          <a:p>
            <a:r>
              <a:rPr lang="en-US" sz="1600" dirty="0" smtClean="0"/>
              <a:t> Inform the manager</a:t>
            </a:r>
          </a:p>
          <a:p>
            <a:r>
              <a:rPr lang="en-US" sz="1600" dirty="0" smtClean="0"/>
              <a:t> </a:t>
            </a:r>
            <a:r>
              <a:rPr lang="en-US" sz="1600" b="1" dirty="0" smtClean="0"/>
              <a:t>Record the time</a:t>
            </a:r>
          </a:p>
          <a:p>
            <a:r>
              <a:rPr lang="en-US" sz="1600" dirty="0" smtClean="0"/>
              <a:t> Check the clock</a:t>
            </a:r>
          </a:p>
          <a:p>
            <a:r>
              <a:rPr lang="en-US" sz="1600" dirty="0" smtClean="0"/>
              <a:t> Order take out</a:t>
            </a:r>
          </a:p>
          <a:p>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76400"/>
            <a:ext cx="5943600" cy="4524315"/>
          </a:xfrm>
          <a:prstGeom prst="rect">
            <a:avLst/>
          </a:prstGeom>
          <a:noFill/>
        </p:spPr>
        <p:txBody>
          <a:bodyPr wrap="square" rtlCol="0">
            <a:spAutoFit/>
          </a:bodyPr>
          <a:lstStyle/>
          <a:p>
            <a:r>
              <a:rPr lang="en-US" sz="1600" dirty="0" smtClean="0"/>
              <a:t>1). Who is the speech for?</a:t>
            </a:r>
          </a:p>
          <a:p>
            <a:r>
              <a:rPr lang="en-US" sz="1600" dirty="0" smtClean="0"/>
              <a:t> Business executives</a:t>
            </a:r>
          </a:p>
          <a:p>
            <a:r>
              <a:rPr lang="en-US" sz="1600" dirty="0" smtClean="0"/>
              <a:t> </a:t>
            </a:r>
            <a:r>
              <a:rPr lang="en-US" sz="1600" b="1" dirty="0" smtClean="0"/>
              <a:t>Graduating students</a:t>
            </a:r>
          </a:p>
          <a:p>
            <a:r>
              <a:rPr lang="en-US" sz="1600" dirty="0" smtClean="0"/>
              <a:t> High school freshmen</a:t>
            </a:r>
          </a:p>
          <a:p>
            <a:r>
              <a:rPr lang="en-US" sz="1600" dirty="0" smtClean="0"/>
              <a:t> Company salespeople</a:t>
            </a:r>
          </a:p>
          <a:p>
            <a:r>
              <a:rPr lang="en-US" sz="1600" dirty="0" smtClean="0"/>
              <a:t/>
            </a:r>
            <a:br>
              <a:rPr lang="en-US" sz="1600" dirty="0" smtClean="0"/>
            </a:br>
            <a:r>
              <a:rPr lang="en-US" sz="1600" dirty="0" smtClean="0"/>
              <a:t>2). Where is the speaker now?</a:t>
            </a:r>
          </a:p>
          <a:p>
            <a:r>
              <a:rPr lang="en-US" sz="1600" dirty="0" smtClean="0"/>
              <a:t> At a cocktail party</a:t>
            </a:r>
          </a:p>
          <a:p>
            <a:r>
              <a:rPr lang="en-US" sz="1600" dirty="0" smtClean="0"/>
              <a:t> At a business meeting</a:t>
            </a:r>
          </a:p>
          <a:p>
            <a:r>
              <a:rPr lang="en-US" sz="1600" dirty="0" smtClean="0"/>
              <a:t> At a marketing seminar</a:t>
            </a:r>
          </a:p>
          <a:p>
            <a:r>
              <a:rPr lang="en-US" sz="1600" b="1" dirty="0" smtClean="0"/>
              <a:t> At a commencement ceremony</a:t>
            </a:r>
          </a:p>
          <a:p>
            <a:r>
              <a:rPr lang="en-US" sz="1600" dirty="0" smtClean="0"/>
              <a:t/>
            </a:r>
            <a:br>
              <a:rPr lang="en-US" sz="1600" dirty="0" smtClean="0"/>
            </a:br>
            <a:r>
              <a:rPr lang="en-US" sz="1600" dirty="0" smtClean="0"/>
              <a:t>3). What will the listeners probably do next?</a:t>
            </a:r>
          </a:p>
          <a:p>
            <a:r>
              <a:rPr lang="en-US" sz="1600" dirty="0" smtClean="0"/>
              <a:t> Ask questions</a:t>
            </a:r>
          </a:p>
          <a:p>
            <a:r>
              <a:rPr lang="en-US" sz="1600" dirty="0" smtClean="0"/>
              <a:t> Go home</a:t>
            </a:r>
          </a:p>
          <a:p>
            <a:r>
              <a:rPr lang="en-US" sz="1600" dirty="0" smtClean="0"/>
              <a:t> </a:t>
            </a:r>
            <a:r>
              <a:rPr lang="en-US" sz="1600" b="1" dirty="0" smtClean="0"/>
              <a:t>Applaud</a:t>
            </a:r>
          </a:p>
          <a:p>
            <a:r>
              <a:rPr lang="en-US" sz="1600" dirty="0" smtClean="0"/>
              <a:t> Boo</a:t>
            </a:r>
          </a:p>
          <a:p>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447800"/>
            <a:ext cx="7543800" cy="4770537"/>
          </a:xfrm>
          <a:prstGeom prst="rect">
            <a:avLst/>
          </a:prstGeom>
          <a:noFill/>
        </p:spPr>
        <p:txBody>
          <a:bodyPr wrap="square" rtlCol="0">
            <a:spAutoFit/>
          </a:bodyPr>
          <a:lstStyle/>
          <a:p>
            <a:r>
              <a:rPr lang="en-US" sz="1600" dirty="0" smtClean="0"/>
              <a:t>1). Where would this announcement most likely be heard?</a:t>
            </a:r>
          </a:p>
          <a:p>
            <a:r>
              <a:rPr lang="en-US" sz="1600" dirty="0" smtClean="0"/>
              <a:t> At a fitness club</a:t>
            </a:r>
          </a:p>
          <a:p>
            <a:r>
              <a:rPr lang="en-US" sz="1600" dirty="0" smtClean="0"/>
              <a:t> At a birthday party</a:t>
            </a:r>
          </a:p>
          <a:p>
            <a:r>
              <a:rPr lang="en-US" sz="1600" dirty="0" smtClean="0"/>
              <a:t> At a cafeteria</a:t>
            </a:r>
          </a:p>
          <a:p>
            <a:r>
              <a:rPr lang="en-US" sz="1600" dirty="0" smtClean="0"/>
              <a:t> At a concert</a:t>
            </a:r>
          </a:p>
          <a:p>
            <a:endParaRPr lang="en-US" sz="1600" u="sng" dirty="0">
              <a:hlinkClick r:id="rId3"/>
            </a:endParaRPr>
          </a:p>
          <a:p>
            <a:r>
              <a:rPr lang="en-US" sz="1600" dirty="0" smtClean="0"/>
              <a:t/>
            </a:r>
            <a:br>
              <a:rPr lang="en-US" sz="1600" dirty="0" smtClean="0"/>
            </a:br>
            <a:r>
              <a:rPr lang="en-US" sz="1600" dirty="0" smtClean="0"/>
              <a:t>2). What is being offered?</a:t>
            </a:r>
          </a:p>
          <a:p>
            <a:r>
              <a:rPr lang="en-US" sz="1600" dirty="0" smtClean="0"/>
              <a:t> Membership discounts</a:t>
            </a:r>
          </a:p>
          <a:p>
            <a:r>
              <a:rPr lang="en-US" sz="1600" dirty="0" smtClean="0"/>
              <a:t> A free prize drawing</a:t>
            </a:r>
          </a:p>
          <a:p>
            <a:r>
              <a:rPr lang="en-US" sz="1600" dirty="0" smtClean="0"/>
              <a:t> Personalized training</a:t>
            </a:r>
          </a:p>
          <a:p>
            <a:r>
              <a:rPr lang="en-US" sz="1600" dirty="0" smtClean="0"/>
              <a:t> Money-back guarantees</a:t>
            </a:r>
          </a:p>
          <a:p>
            <a:r>
              <a:rPr lang="en-US" sz="1600" dirty="0" smtClean="0"/>
              <a:t/>
            </a:r>
            <a:br>
              <a:rPr lang="en-US" sz="1600" dirty="0" smtClean="0"/>
            </a:br>
            <a:r>
              <a:rPr lang="en-US" sz="1600" dirty="0" smtClean="0"/>
              <a:t>3). What should listeners do if they want a body-fat test?</a:t>
            </a:r>
          </a:p>
          <a:p>
            <a:r>
              <a:rPr lang="en-US" sz="1600" dirty="0" smtClean="0"/>
              <a:t> Go to the trainer's desk</a:t>
            </a:r>
          </a:p>
          <a:p>
            <a:r>
              <a:rPr lang="en-US" sz="1600" dirty="0" smtClean="0"/>
              <a:t> Sign up at the front desk</a:t>
            </a:r>
          </a:p>
          <a:p>
            <a:r>
              <a:rPr lang="en-US" sz="1600" dirty="0" smtClean="0"/>
              <a:t> Send a check with the fee</a:t>
            </a:r>
          </a:p>
          <a:p>
            <a:r>
              <a:rPr lang="en-US" sz="1600" dirty="0" smtClean="0"/>
              <a:t> Design a workout program</a:t>
            </a: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447800"/>
            <a:ext cx="7543800" cy="4524315"/>
          </a:xfrm>
          <a:prstGeom prst="rect">
            <a:avLst/>
          </a:prstGeom>
          <a:noFill/>
        </p:spPr>
        <p:txBody>
          <a:bodyPr wrap="square" rtlCol="0">
            <a:spAutoFit/>
          </a:bodyPr>
          <a:lstStyle/>
          <a:p>
            <a:r>
              <a:rPr lang="en-US" sz="1600" dirty="0" smtClean="0"/>
              <a:t>1). Where would this announcement most likely be heard?</a:t>
            </a:r>
          </a:p>
          <a:p>
            <a:r>
              <a:rPr lang="en-US" sz="1600" dirty="0" smtClean="0"/>
              <a:t> </a:t>
            </a:r>
            <a:r>
              <a:rPr lang="en-US" sz="1600" b="1" dirty="0" smtClean="0"/>
              <a:t>At a fitness club</a:t>
            </a:r>
          </a:p>
          <a:p>
            <a:r>
              <a:rPr lang="en-US" sz="1600" dirty="0" smtClean="0"/>
              <a:t> At a birthday party</a:t>
            </a:r>
          </a:p>
          <a:p>
            <a:r>
              <a:rPr lang="en-US" sz="1600" dirty="0" smtClean="0"/>
              <a:t> At a cafeteria</a:t>
            </a:r>
          </a:p>
          <a:p>
            <a:r>
              <a:rPr lang="en-US" sz="1600" dirty="0" smtClean="0"/>
              <a:t> At a concert</a:t>
            </a:r>
          </a:p>
          <a:p>
            <a:r>
              <a:rPr lang="en-US" sz="1600" dirty="0" smtClean="0"/>
              <a:t/>
            </a:r>
            <a:br>
              <a:rPr lang="en-US" sz="1600" dirty="0" smtClean="0"/>
            </a:br>
            <a:r>
              <a:rPr lang="en-US" sz="1600" dirty="0" smtClean="0"/>
              <a:t>2). What is being offered?</a:t>
            </a:r>
          </a:p>
          <a:p>
            <a:r>
              <a:rPr lang="en-US" sz="1600" dirty="0" smtClean="0"/>
              <a:t> Membership discounts</a:t>
            </a:r>
          </a:p>
          <a:p>
            <a:r>
              <a:rPr lang="en-US" sz="1600" dirty="0" smtClean="0"/>
              <a:t> A free prize drawing</a:t>
            </a:r>
          </a:p>
          <a:p>
            <a:r>
              <a:rPr lang="en-US" sz="1600" dirty="0" smtClean="0"/>
              <a:t> </a:t>
            </a:r>
            <a:r>
              <a:rPr lang="en-US" sz="1600" b="1" dirty="0" smtClean="0"/>
              <a:t>Personalized training</a:t>
            </a:r>
          </a:p>
          <a:p>
            <a:r>
              <a:rPr lang="en-US" sz="1600" dirty="0" smtClean="0"/>
              <a:t> Money-back guarantees</a:t>
            </a:r>
          </a:p>
          <a:p>
            <a:r>
              <a:rPr lang="en-US" sz="1600" dirty="0" smtClean="0"/>
              <a:t/>
            </a:r>
            <a:br>
              <a:rPr lang="en-US" sz="1600" dirty="0" smtClean="0"/>
            </a:br>
            <a:r>
              <a:rPr lang="en-US" sz="1600" dirty="0" smtClean="0"/>
              <a:t>3). What should listeners do if they want a body-fat test?</a:t>
            </a:r>
          </a:p>
          <a:p>
            <a:r>
              <a:rPr lang="en-US" sz="1600" b="1" dirty="0" smtClean="0"/>
              <a:t> Go to the trainer's desk</a:t>
            </a:r>
          </a:p>
          <a:p>
            <a:r>
              <a:rPr lang="en-US" sz="1600" dirty="0" smtClean="0"/>
              <a:t> Sign up at the front desk</a:t>
            </a:r>
          </a:p>
          <a:p>
            <a:r>
              <a:rPr lang="en-US" sz="1600" dirty="0" smtClean="0"/>
              <a:t> Send a check with the fee</a:t>
            </a:r>
          </a:p>
          <a:p>
            <a:r>
              <a:rPr lang="en-US" sz="1600" dirty="0" smtClean="0"/>
              <a:t> Design a workout program</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447800"/>
            <a:ext cx="7467600" cy="4524315"/>
          </a:xfrm>
          <a:prstGeom prst="rect">
            <a:avLst/>
          </a:prstGeom>
          <a:noFill/>
        </p:spPr>
        <p:txBody>
          <a:bodyPr wrap="square" rtlCol="0">
            <a:spAutoFit/>
          </a:bodyPr>
          <a:lstStyle/>
          <a:p>
            <a:r>
              <a:rPr lang="en-US" sz="1600" dirty="0" smtClean="0"/>
              <a:t>1). Who is the message for?</a:t>
            </a:r>
          </a:p>
          <a:p>
            <a:r>
              <a:rPr lang="en-US" sz="1600" dirty="0" smtClean="0"/>
              <a:t> Marcos Hernandez</a:t>
            </a:r>
          </a:p>
          <a:p>
            <a:r>
              <a:rPr lang="en-US" sz="1600" dirty="0" smtClean="0"/>
              <a:t> Brad Thompson</a:t>
            </a:r>
          </a:p>
          <a:p>
            <a:r>
              <a:rPr lang="en-US" sz="1600" dirty="0" smtClean="0"/>
              <a:t> James </a:t>
            </a:r>
            <a:r>
              <a:rPr lang="en-US" sz="1600" dirty="0" err="1" smtClean="0"/>
              <a:t>FitzPatrick</a:t>
            </a:r>
            <a:endParaRPr lang="en-US" sz="1600" dirty="0" smtClean="0"/>
          </a:p>
          <a:p>
            <a:r>
              <a:rPr lang="en-US" sz="1600" dirty="0" smtClean="0"/>
              <a:t> Teresa Guenther</a:t>
            </a:r>
          </a:p>
          <a:p>
            <a:r>
              <a:rPr lang="en-US" sz="1600" dirty="0" smtClean="0"/>
              <a:t/>
            </a:r>
            <a:br>
              <a:rPr lang="en-US" sz="1600" dirty="0" smtClean="0"/>
            </a:br>
            <a:r>
              <a:rPr lang="en-US" sz="1600" dirty="0" smtClean="0"/>
              <a:t>2). What does the speaker suggest?</a:t>
            </a:r>
          </a:p>
          <a:p>
            <a:r>
              <a:rPr lang="en-US" sz="1600" dirty="0" smtClean="0"/>
              <a:t> Rendezvousing in Boston</a:t>
            </a:r>
          </a:p>
          <a:p>
            <a:r>
              <a:rPr lang="en-US" sz="1600" dirty="0" smtClean="0"/>
              <a:t> Starting a new business</a:t>
            </a:r>
          </a:p>
          <a:p>
            <a:r>
              <a:rPr lang="en-US" sz="1600" dirty="0" smtClean="0"/>
              <a:t> Meeting for dinner or cocktails</a:t>
            </a:r>
          </a:p>
          <a:p>
            <a:r>
              <a:rPr lang="en-US" sz="1600" dirty="0" smtClean="0"/>
              <a:t> Calling James </a:t>
            </a:r>
            <a:r>
              <a:rPr lang="en-US" sz="1600" dirty="0" err="1" smtClean="0"/>
              <a:t>FitzPatrick</a:t>
            </a:r>
            <a:endParaRPr lang="en-US" sz="1600" dirty="0" smtClean="0"/>
          </a:p>
          <a:p>
            <a:r>
              <a:rPr lang="en-US" sz="1600" dirty="0" smtClean="0"/>
              <a:t/>
            </a:r>
            <a:br>
              <a:rPr lang="en-US" sz="1600" dirty="0" smtClean="0"/>
            </a:br>
            <a:r>
              <a:rPr lang="en-US" sz="1600" dirty="0" smtClean="0"/>
              <a:t>3). What will the listener probably do next?</a:t>
            </a:r>
          </a:p>
          <a:p>
            <a:r>
              <a:rPr lang="en-US" sz="1600" dirty="0" smtClean="0"/>
              <a:t> Make dinner reservations</a:t>
            </a:r>
          </a:p>
          <a:p>
            <a:r>
              <a:rPr lang="en-US" sz="1600" dirty="0" smtClean="0"/>
              <a:t> E-mail Marcos Hernandez</a:t>
            </a:r>
          </a:p>
          <a:p>
            <a:r>
              <a:rPr lang="en-US" sz="1600" dirty="0" smtClean="0"/>
              <a:t> Drive to the airport</a:t>
            </a:r>
          </a:p>
          <a:p>
            <a:r>
              <a:rPr lang="en-US" sz="1600" dirty="0" smtClean="0"/>
              <a:t> Return the phone call</a:t>
            </a:r>
          </a:p>
          <a:p>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447800"/>
            <a:ext cx="7467600" cy="4524315"/>
          </a:xfrm>
          <a:prstGeom prst="rect">
            <a:avLst/>
          </a:prstGeom>
          <a:noFill/>
        </p:spPr>
        <p:txBody>
          <a:bodyPr wrap="square" rtlCol="0">
            <a:spAutoFit/>
          </a:bodyPr>
          <a:lstStyle/>
          <a:p>
            <a:r>
              <a:rPr lang="en-US" sz="1600" dirty="0" smtClean="0"/>
              <a:t>1). Who is the message for?</a:t>
            </a:r>
          </a:p>
          <a:p>
            <a:r>
              <a:rPr lang="en-US" sz="1600" dirty="0" smtClean="0"/>
              <a:t> Marcos Hernandez</a:t>
            </a:r>
          </a:p>
          <a:p>
            <a:r>
              <a:rPr lang="en-US" sz="1600" dirty="0" smtClean="0"/>
              <a:t> </a:t>
            </a:r>
            <a:r>
              <a:rPr lang="en-US" sz="1600" b="1" dirty="0" smtClean="0"/>
              <a:t>Brad Thompson</a:t>
            </a:r>
          </a:p>
          <a:p>
            <a:r>
              <a:rPr lang="en-US" sz="1600" dirty="0" smtClean="0"/>
              <a:t> James </a:t>
            </a:r>
            <a:r>
              <a:rPr lang="en-US" sz="1600" dirty="0" err="1" smtClean="0"/>
              <a:t>FitzPatrick</a:t>
            </a:r>
            <a:endParaRPr lang="en-US" sz="1600" dirty="0" smtClean="0"/>
          </a:p>
          <a:p>
            <a:r>
              <a:rPr lang="en-US" sz="1600" dirty="0" smtClean="0"/>
              <a:t> Teresa Guenther</a:t>
            </a:r>
          </a:p>
          <a:p>
            <a:r>
              <a:rPr lang="en-US" sz="1600" dirty="0" smtClean="0"/>
              <a:t/>
            </a:r>
            <a:br>
              <a:rPr lang="en-US" sz="1600" dirty="0" smtClean="0"/>
            </a:br>
            <a:r>
              <a:rPr lang="en-US" sz="1600" dirty="0" smtClean="0"/>
              <a:t>2). What does the speaker suggest?</a:t>
            </a:r>
          </a:p>
          <a:p>
            <a:r>
              <a:rPr lang="en-US" sz="1600" dirty="0" smtClean="0"/>
              <a:t> Rendezvousing in Boston</a:t>
            </a:r>
          </a:p>
          <a:p>
            <a:r>
              <a:rPr lang="en-US" sz="1600" dirty="0" smtClean="0"/>
              <a:t> Starting a new business</a:t>
            </a:r>
          </a:p>
          <a:p>
            <a:r>
              <a:rPr lang="en-US" sz="1600" dirty="0" smtClean="0"/>
              <a:t> </a:t>
            </a:r>
            <a:r>
              <a:rPr lang="en-US" sz="1600" b="1" dirty="0" smtClean="0"/>
              <a:t>Meeting for dinner or cocktails</a:t>
            </a:r>
          </a:p>
          <a:p>
            <a:r>
              <a:rPr lang="en-US" sz="1600" dirty="0" smtClean="0"/>
              <a:t> Calling James </a:t>
            </a:r>
            <a:r>
              <a:rPr lang="en-US" sz="1600" dirty="0" err="1" smtClean="0"/>
              <a:t>FitzPatrick</a:t>
            </a:r>
            <a:endParaRPr lang="en-US" sz="1600" dirty="0" smtClean="0"/>
          </a:p>
          <a:p>
            <a:r>
              <a:rPr lang="en-US" sz="1600" dirty="0" smtClean="0"/>
              <a:t/>
            </a:r>
            <a:br>
              <a:rPr lang="en-US" sz="1600" dirty="0" smtClean="0"/>
            </a:br>
            <a:r>
              <a:rPr lang="en-US" sz="1600" dirty="0" smtClean="0"/>
              <a:t>3). What will the listener probably do next?</a:t>
            </a:r>
          </a:p>
          <a:p>
            <a:r>
              <a:rPr lang="en-US" sz="1600" dirty="0" smtClean="0"/>
              <a:t> Make dinner reservations</a:t>
            </a:r>
          </a:p>
          <a:p>
            <a:r>
              <a:rPr lang="en-US" sz="1600" dirty="0" smtClean="0"/>
              <a:t> E-mail Marcos Hernandez</a:t>
            </a:r>
          </a:p>
          <a:p>
            <a:r>
              <a:rPr lang="en-US" sz="1600" dirty="0" smtClean="0"/>
              <a:t> Drive to the airport</a:t>
            </a:r>
          </a:p>
          <a:p>
            <a:r>
              <a:rPr lang="en-US" sz="1600" dirty="0" smtClean="0"/>
              <a:t> </a:t>
            </a:r>
            <a:r>
              <a:rPr lang="en-US" sz="1600" b="1" dirty="0" smtClean="0"/>
              <a:t>Return the phone call</a:t>
            </a:r>
          </a:p>
          <a:p>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447800"/>
            <a:ext cx="7391400" cy="4770537"/>
          </a:xfrm>
          <a:prstGeom prst="rect">
            <a:avLst/>
          </a:prstGeom>
          <a:noFill/>
        </p:spPr>
        <p:txBody>
          <a:bodyPr wrap="square" rtlCol="0">
            <a:spAutoFit/>
          </a:bodyPr>
          <a:lstStyle/>
          <a:p>
            <a:r>
              <a:rPr lang="en-US" sz="1600" dirty="0" smtClean="0"/>
              <a:t>1). What is being advertised?</a:t>
            </a:r>
          </a:p>
          <a:p>
            <a:r>
              <a:rPr lang="en-US" sz="1600" dirty="0" smtClean="0"/>
              <a:t> Drugs and alcohol</a:t>
            </a:r>
          </a:p>
          <a:p>
            <a:r>
              <a:rPr lang="en-US" sz="1600" dirty="0" smtClean="0"/>
              <a:t> Matt </a:t>
            </a:r>
            <a:r>
              <a:rPr lang="en-US" sz="1600" dirty="0" err="1" smtClean="0"/>
              <a:t>O'Shay</a:t>
            </a:r>
            <a:endParaRPr lang="en-US" sz="1600" dirty="0" smtClean="0"/>
          </a:p>
          <a:p>
            <a:r>
              <a:rPr lang="en-US" sz="1600" dirty="0" smtClean="0"/>
              <a:t> Health insurance</a:t>
            </a:r>
          </a:p>
          <a:p>
            <a:r>
              <a:rPr lang="en-US" sz="1600" dirty="0" smtClean="0"/>
              <a:t> Medical treatment</a:t>
            </a:r>
          </a:p>
          <a:p>
            <a:endParaRPr lang="en-US" sz="1600" u="sng" dirty="0">
              <a:hlinkClick r:id="rId3"/>
            </a:endParaRPr>
          </a:p>
          <a:p>
            <a:r>
              <a:rPr lang="en-US" sz="1600" dirty="0" smtClean="0"/>
              <a:t/>
            </a:r>
            <a:br>
              <a:rPr lang="en-US" sz="1600" dirty="0" smtClean="0"/>
            </a:br>
            <a:r>
              <a:rPr lang="en-US" sz="1600" dirty="0" smtClean="0"/>
              <a:t>2). What does the speaker say about Slick-</a:t>
            </a:r>
            <a:r>
              <a:rPr lang="en-US" sz="1600" dirty="0" err="1" smtClean="0"/>
              <a:t>Sandel</a:t>
            </a:r>
            <a:r>
              <a:rPr lang="en-US" sz="1600" dirty="0" smtClean="0"/>
              <a:t> Hospital?</a:t>
            </a:r>
          </a:p>
          <a:p>
            <a:r>
              <a:rPr lang="en-US" sz="1600" dirty="0" smtClean="0"/>
              <a:t> It saved his life.</a:t>
            </a:r>
          </a:p>
          <a:p>
            <a:r>
              <a:rPr lang="en-US" sz="1600" dirty="0" smtClean="0"/>
              <a:t> It has a 10-week program.</a:t>
            </a:r>
          </a:p>
          <a:p>
            <a:r>
              <a:rPr lang="en-US" sz="1600" dirty="0" smtClean="0"/>
              <a:t> It is brand new.</a:t>
            </a:r>
          </a:p>
          <a:p>
            <a:r>
              <a:rPr lang="en-US" sz="1600" dirty="0" smtClean="0"/>
              <a:t> It is expensive, but worth it.</a:t>
            </a:r>
          </a:p>
          <a:p>
            <a:r>
              <a:rPr lang="en-US" sz="1600" dirty="0" smtClean="0"/>
              <a:t/>
            </a:r>
            <a:br>
              <a:rPr lang="en-US" sz="1600" dirty="0" smtClean="0"/>
            </a:br>
            <a:r>
              <a:rPr lang="en-US" sz="1600" dirty="0" smtClean="0"/>
              <a:t>3). What is suggested about the speaker?</a:t>
            </a:r>
          </a:p>
          <a:p>
            <a:r>
              <a:rPr lang="en-US" sz="1600" dirty="0" smtClean="0"/>
              <a:t> He is unreliable.</a:t>
            </a:r>
          </a:p>
          <a:p>
            <a:r>
              <a:rPr lang="en-US" sz="1600" dirty="0" smtClean="0"/>
              <a:t> He is an alcoholic.</a:t>
            </a:r>
          </a:p>
          <a:p>
            <a:r>
              <a:rPr lang="en-US" sz="1600" dirty="0" smtClean="0"/>
              <a:t> He is a celebrity.</a:t>
            </a:r>
          </a:p>
          <a:p>
            <a:r>
              <a:rPr lang="en-US" sz="1600" dirty="0" smtClean="0"/>
              <a:t> He is a doctor.</a:t>
            </a:r>
          </a:p>
          <a:p>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447800"/>
            <a:ext cx="7391400" cy="4524315"/>
          </a:xfrm>
          <a:prstGeom prst="rect">
            <a:avLst/>
          </a:prstGeom>
          <a:noFill/>
        </p:spPr>
        <p:txBody>
          <a:bodyPr wrap="square" rtlCol="0">
            <a:spAutoFit/>
          </a:bodyPr>
          <a:lstStyle/>
          <a:p>
            <a:r>
              <a:rPr lang="en-US" sz="1600" dirty="0" smtClean="0"/>
              <a:t>1). What is being advertised?</a:t>
            </a:r>
          </a:p>
          <a:p>
            <a:r>
              <a:rPr lang="en-US" sz="1600" dirty="0" smtClean="0"/>
              <a:t> Drugs and alcohol</a:t>
            </a:r>
          </a:p>
          <a:p>
            <a:r>
              <a:rPr lang="en-US" sz="1600" dirty="0" smtClean="0"/>
              <a:t> Matt </a:t>
            </a:r>
            <a:r>
              <a:rPr lang="en-US" sz="1600" dirty="0" err="1" smtClean="0"/>
              <a:t>O'Shay</a:t>
            </a:r>
            <a:endParaRPr lang="en-US" sz="1600" dirty="0" smtClean="0"/>
          </a:p>
          <a:p>
            <a:r>
              <a:rPr lang="en-US" sz="1600" dirty="0" smtClean="0"/>
              <a:t> Health insurance</a:t>
            </a:r>
          </a:p>
          <a:p>
            <a:r>
              <a:rPr lang="en-US" sz="1600" dirty="0" smtClean="0"/>
              <a:t> </a:t>
            </a:r>
            <a:r>
              <a:rPr lang="en-US" sz="1600" b="1" dirty="0" smtClean="0"/>
              <a:t>Medical treatment</a:t>
            </a:r>
          </a:p>
          <a:p>
            <a:r>
              <a:rPr lang="en-US" sz="1600" dirty="0" smtClean="0"/>
              <a:t/>
            </a:r>
            <a:br>
              <a:rPr lang="en-US" sz="1600" dirty="0" smtClean="0"/>
            </a:br>
            <a:r>
              <a:rPr lang="en-US" sz="1600" dirty="0" smtClean="0"/>
              <a:t>2). What does the speaker say about Slick-</a:t>
            </a:r>
            <a:r>
              <a:rPr lang="en-US" sz="1600" dirty="0" err="1" smtClean="0"/>
              <a:t>Sandel</a:t>
            </a:r>
            <a:r>
              <a:rPr lang="en-US" sz="1600" dirty="0" smtClean="0"/>
              <a:t> Hospital?</a:t>
            </a:r>
          </a:p>
          <a:p>
            <a:r>
              <a:rPr lang="en-US" sz="1600" dirty="0" smtClean="0"/>
              <a:t> </a:t>
            </a:r>
            <a:r>
              <a:rPr lang="en-US" sz="1600" b="1" dirty="0" smtClean="0"/>
              <a:t>It saved his life.</a:t>
            </a:r>
          </a:p>
          <a:p>
            <a:r>
              <a:rPr lang="en-US" sz="1600" dirty="0" smtClean="0"/>
              <a:t> It has a 10-week program.</a:t>
            </a:r>
          </a:p>
          <a:p>
            <a:r>
              <a:rPr lang="en-US" sz="1600" dirty="0" smtClean="0"/>
              <a:t> It is brand new.</a:t>
            </a:r>
          </a:p>
          <a:p>
            <a:r>
              <a:rPr lang="en-US" sz="1600" dirty="0" smtClean="0"/>
              <a:t> It is expensive, but worth it.</a:t>
            </a:r>
          </a:p>
          <a:p>
            <a:r>
              <a:rPr lang="en-US" sz="1600" dirty="0" smtClean="0"/>
              <a:t/>
            </a:r>
            <a:br>
              <a:rPr lang="en-US" sz="1600" dirty="0" smtClean="0"/>
            </a:br>
            <a:r>
              <a:rPr lang="en-US" sz="1600" dirty="0" smtClean="0"/>
              <a:t>3). What is suggested about the speaker?</a:t>
            </a:r>
          </a:p>
          <a:p>
            <a:r>
              <a:rPr lang="en-US" sz="1600" dirty="0" smtClean="0"/>
              <a:t> He is unreliable.</a:t>
            </a:r>
          </a:p>
          <a:p>
            <a:r>
              <a:rPr lang="en-US" sz="1600" dirty="0" smtClean="0"/>
              <a:t> He is an alcoholic.</a:t>
            </a:r>
          </a:p>
          <a:p>
            <a:r>
              <a:rPr lang="en-US" sz="1600" dirty="0" smtClean="0"/>
              <a:t> </a:t>
            </a:r>
            <a:r>
              <a:rPr lang="en-US" sz="1600" b="1" dirty="0" smtClean="0"/>
              <a:t>He is a celebrity.</a:t>
            </a:r>
          </a:p>
          <a:p>
            <a:r>
              <a:rPr lang="en-US" sz="1600" dirty="0" smtClean="0"/>
              <a:t> He is a doctor.</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TotalTime>
  <Words>2005</Words>
  <Application>Microsoft Office PowerPoint</Application>
  <PresentationFormat>On-screen Show (4:3)</PresentationFormat>
  <Paragraphs>332</Paragraphs>
  <Slides>21</Slides>
  <Notes>11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abc</cp:lastModifiedBy>
  <cp:revision>36</cp:revision>
  <dcterms:created xsi:type="dcterms:W3CDTF">2014-01-29T16:33:37Z</dcterms:created>
  <dcterms:modified xsi:type="dcterms:W3CDTF">2016-03-10T14:47:17Z</dcterms:modified>
</cp:coreProperties>
</file>