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3"/>
  </p:notesMasterIdLst>
  <p:sldIdLst>
    <p:sldId id="279" r:id="rId2"/>
    <p:sldId id="261" r:id="rId3"/>
    <p:sldId id="256" r:id="rId4"/>
    <p:sldId id="257" r:id="rId5"/>
    <p:sldId id="262" r:id="rId6"/>
    <p:sldId id="258" r:id="rId7"/>
    <p:sldId id="263" r:id="rId8"/>
    <p:sldId id="260" r:id="rId9"/>
    <p:sldId id="264" r:id="rId10"/>
    <p:sldId id="265" r:id="rId11"/>
    <p:sldId id="266" r:id="rId12"/>
    <p:sldId id="267" r:id="rId13"/>
    <p:sldId id="268" r:id="rId14"/>
    <p:sldId id="269" r:id="rId15"/>
    <p:sldId id="270" r:id="rId16"/>
    <p:sldId id="271" r:id="rId17"/>
    <p:sldId id="272" r:id="rId18"/>
    <p:sldId id="273" r:id="rId19"/>
    <p:sldId id="274" r:id="rId20"/>
    <p:sldId id="277" r:id="rId21"/>
    <p:sldId id="278"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5" autoAdjust="0"/>
    <p:restoredTop sz="58259" autoAdjust="0"/>
  </p:normalViewPr>
  <p:slideViewPr>
    <p:cSldViewPr>
      <p:cViewPr>
        <p:scale>
          <a:sx n="75" d="100"/>
          <a:sy n="75" d="100"/>
        </p:scale>
        <p:origin x="-126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E7F440-0B46-454E-8395-0E85DC8F5261}" type="datetimeFigureOut">
              <a:rPr lang="en-US" smtClean="0"/>
              <a:pPr/>
              <a:t>3/9/2016</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4C1CDD-C211-4E1B-9985-AEA13845824C}" type="slidenum">
              <a:rPr lang="en-IN" smtClean="0"/>
              <a:pPr/>
              <a:t>‹#›</a:t>
            </a:fld>
            <a:endParaRPr lang="en-IN"/>
          </a:p>
        </p:txBody>
      </p:sp>
    </p:spTree>
    <p:extLst>
      <p:ext uri="{BB962C8B-B14F-4D97-AF65-F5344CB8AC3E}">
        <p14:creationId xmlns:p14="http://schemas.microsoft.com/office/powerpoint/2010/main" val="764489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That's a fair question, and the short answer is no, we don't plan to lay off any </a:t>
            </a:r>
            <a:r>
              <a:rPr lang="en-IN" sz="1200" b="0" i="0" u="sng" kern="1200" dirty="0" smtClean="0">
                <a:solidFill>
                  <a:schemeClr val="tx1"/>
                </a:solidFill>
                <a:latin typeface="+mn-lt"/>
                <a:ea typeface="+mn-ea"/>
                <a:cs typeface="+mn-cs"/>
              </a:rPr>
              <a:t>employees</a:t>
            </a:r>
            <a:r>
              <a:rPr lang="en-IN" sz="1200" b="0" i="0" kern="1200" dirty="0" smtClean="0">
                <a:solidFill>
                  <a:schemeClr val="tx1"/>
                </a:solidFill>
                <a:latin typeface="+mn-lt"/>
                <a:ea typeface="+mn-ea"/>
                <a:cs typeface="+mn-cs"/>
              </a:rPr>
              <a:t> at this point. In a tough economy, we're going to act just like our customers -- </a:t>
            </a:r>
            <a:r>
              <a:rPr lang="en-IN" sz="1200" b="0" i="0" u="sng" kern="1200" dirty="0" smtClean="0">
                <a:solidFill>
                  <a:schemeClr val="tx1"/>
                </a:solidFill>
                <a:latin typeface="+mn-lt"/>
                <a:ea typeface="+mn-ea"/>
                <a:cs typeface="+mn-cs"/>
              </a:rPr>
              <a:t>tightening</a:t>
            </a:r>
            <a:r>
              <a:rPr lang="en-IN" sz="1200" b="0" i="0" kern="1200" dirty="0" smtClean="0">
                <a:solidFill>
                  <a:schemeClr val="tx1"/>
                </a:solidFill>
                <a:latin typeface="+mn-lt"/>
                <a:ea typeface="+mn-ea"/>
                <a:cs typeface="+mn-cs"/>
              </a:rPr>
              <a:t> our belt and looking for </a:t>
            </a:r>
            <a:r>
              <a:rPr lang="en-IN" sz="1200" b="0" i="0" u="sng" kern="1200" dirty="0" smtClean="0">
                <a:solidFill>
                  <a:schemeClr val="tx1"/>
                </a:solidFill>
                <a:latin typeface="+mn-lt"/>
                <a:ea typeface="+mn-ea"/>
                <a:cs typeface="+mn-cs"/>
              </a:rPr>
              <a:t>ways to </a:t>
            </a:r>
            <a:r>
              <a:rPr lang="en-IN" sz="1200" b="0" i="0" u="sng" kern="1200" dirty="0" err="1" smtClean="0">
                <a:solidFill>
                  <a:schemeClr val="tx1"/>
                </a:solidFill>
                <a:latin typeface="+mn-lt"/>
                <a:ea typeface="+mn-ea"/>
                <a:cs typeface="+mn-cs"/>
              </a:rPr>
              <a:t>save</a:t>
            </a:r>
            <a:r>
              <a:rPr lang="en-IN" sz="1200" b="0" i="0" kern="1200" dirty="0" err="1" smtClean="0">
                <a:solidFill>
                  <a:schemeClr val="tx1"/>
                </a:solidFill>
                <a:latin typeface="+mn-lt"/>
                <a:ea typeface="+mn-ea"/>
                <a:cs typeface="+mn-cs"/>
              </a:rPr>
              <a:t>money</a:t>
            </a:r>
            <a:r>
              <a:rPr lang="en-IN" sz="1200" b="0" i="0" kern="1200" dirty="0" smtClean="0">
                <a:solidFill>
                  <a:schemeClr val="tx1"/>
                </a:solidFill>
                <a:latin typeface="+mn-lt"/>
                <a:ea typeface="+mn-ea"/>
                <a:cs typeface="+mn-cs"/>
              </a:rPr>
              <a:t>. We'll be looking at ways we can conserve energy, operate our stores more efficiently, and integrate new procedures that cut the costs of gas and power. We're also going to re-examine our pricing structure. We might have to lower prices and operate on a thinner profit margin for awhile. We value each and every one of our employees, and we won't let them go until we've first tried everything we possibly can. So I can't promise there won't be layoffs down the road, but your listeners can rest assured that we're committed to trying and avoid them at all costs</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2</a:t>
            </a:fld>
            <a:endParaRPr lang="en-I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11</a:t>
            </a:fld>
            <a:endParaRPr lang="en-I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Thank you! This is unbelievable; I'm floored. An individual award always reflects a team effort, and there are so many people who made this moment possible that I don't know where to start, really. I'd like to thank my director, Felix Unger, for believing in me when no-one else did, and </a:t>
            </a:r>
            <a:r>
              <a:rPr lang="en-IN" sz="1200" b="0" i="0" kern="1200" dirty="0" err="1" smtClean="0">
                <a:solidFill>
                  <a:schemeClr val="tx1"/>
                </a:solidFill>
                <a:latin typeface="+mn-lt"/>
                <a:ea typeface="+mn-ea"/>
                <a:cs typeface="+mn-cs"/>
              </a:rPr>
              <a:t>my</a:t>
            </a:r>
            <a:r>
              <a:rPr lang="en-IN" sz="1200" b="0" i="0" u="sng" kern="1200" dirty="0" err="1" smtClean="0">
                <a:solidFill>
                  <a:schemeClr val="tx1"/>
                </a:solidFill>
                <a:latin typeface="+mn-lt"/>
                <a:ea typeface="+mn-ea"/>
                <a:cs typeface="+mn-cs"/>
              </a:rPr>
              <a:t>producer</a:t>
            </a:r>
            <a:r>
              <a:rPr lang="en-IN" sz="1200" b="0" i="0" kern="1200" dirty="0" smtClean="0">
                <a:solidFill>
                  <a:schemeClr val="tx1"/>
                </a:solidFill>
                <a:latin typeface="+mn-lt"/>
                <a:ea typeface="+mn-ea"/>
                <a:cs typeface="+mn-cs"/>
              </a:rPr>
              <a:t>, </a:t>
            </a:r>
            <a:r>
              <a:rPr lang="en-IN" sz="1200" b="0" i="0" kern="1200" dirty="0" err="1" smtClean="0">
                <a:solidFill>
                  <a:schemeClr val="tx1"/>
                </a:solidFill>
                <a:latin typeface="+mn-lt"/>
                <a:ea typeface="+mn-ea"/>
                <a:cs typeface="+mn-cs"/>
              </a:rPr>
              <a:t>Charleton</a:t>
            </a:r>
            <a:r>
              <a:rPr lang="en-IN" sz="1200" b="0" i="0" kern="1200" dirty="0" smtClean="0">
                <a:solidFill>
                  <a:schemeClr val="tx1"/>
                </a:solidFill>
                <a:latin typeface="+mn-lt"/>
                <a:ea typeface="+mn-ea"/>
                <a:cs typeface="+mn-cs"/>
              </a:rPr>
              <a:t> Hussey, for taking a chance on an unknown name. Renaldo Lopez, my co-star, brought out the best in me, and the whole cast was unbelievably talented. Oh, and I can't forget Sheena Ross, our scriptwriter, who wrote such a fantastic story. Finally, I guess, I'd like to thank my family, who have supported my dream every </a:t>
            </a:r>
            <a:r>
              <a:rPr lang="en-IN" sz="1200" b="0" i="0" u="sng" kern="1200" dirty="0" smtClean="0">
                <a:solidFill>
                  <a:schemeClr val="tx1"/>
                </a:solidFill>
                <a:latin typeface="+mn-lt"/>
                <a:ea typeface="+mn-ea"/>
                <a:cs typeface="+mn-cs"/>
              </a:rPr>
              <a:t>step</a:t>
            </a:r>
            <a:r>
              <a:rPr lang="en-IN" sz="1200" b="0" i="0" kern="1200" dirty="0" smtClean="0">
                <a:solidFill>
                  <a:schemeClr val="tx1"/>
                </a:solidFill>
                <a:latin typeface="+mn-lt"/>
                <a:ea typeface="+mn-ea"/>
                <a:cs typeface="+mn-cs"/>
              </a:rPr>
              <a:t> of the way. I'm </a:t>
            </a:r>
            <a:r>
              <a:rPr lang="en-IN" sz="1200" b="0" i="0" kern="1200" dirty="0" err="1" smtClean="0">
                <a:solidFill>
                  <a:schemeClr val="tx1"/>
                </a:solidFill>
                <a:latin typeface="+mn-lt"/>
                <a:ea typeface="+mn-ea"/>
                <a:cs typeface="+mn-cs"/>
              </a:rPr>
              <a:t>honored</a:t>
            </a:r>
            <a:r>
              <a:rPr lang="en-IN" sz="1200" b="0" i="0" kern="1200" dirty="0" smtClean="0">
                <a:solidFill>
                  <a:schemeClr val="tx1"/>
                </a:solidFill>
                <a:latin typeface="+mn-lt"/>
                <a:ea typeface="+mn-ea"/>
                <a:cs typeface="+mn-cs"/>
              </a:rPr>
              <a:t> to accept this award, not only for myself, but on behalf of everyone in my life who has made my dream come true!</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12</a:t>
            </a:fld>
            <a:endParaRPr lang="en-I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13</a:t>
            </a:fld>
            <a:endParaRPr lang="en-IN"/>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Our next guest </a:t>
            </a:r>
            <a:r>
              <a:rPr lang="en-IN" sz="1200" b="0" i="0" u="sng" kern="1200" dirty="0" smtClean="0">
                <a:solidFill>
                  <a:schemeClr val="tx1"/>
                </a:solidFill>
                <a:latin typeface="+mn-lt"/>
                <a:ea typeface="+mn-ea"/>
                <a:cs typeface="+mn-cs"/>
              </a:rPr>
              <a:t>describes</a:t>
            </a:r>
            <a:r>
              <a:rPr lang="en-IN" sz="1200" b="0" i="0" kern="1200" dirty="0" smtClean="0">
                <a:solidFill>
                  <a:schemeClr val="tx1"/>
                </a:solidFill>
                <a:latin typeface="+mn-lt"/>
                <a:ea typeface="+mn-ea"/>
                <a:cs typeface="+mn-cs"/>
              </a:rPr>
              <a:t> herself as an "ordinary housewife" who did something extraordinary. She wrote a children's book that became </a:t>
            </a:r>
            <a:r>
              <a:rPr lang="en-IN" sz="1200" b="0" i="0" kern="1200" dirty="0" err="1" smtClean="0">
                <a:solidFill>
                  <a:schemeClr val="tx1"/>
                </a:solidFill>
                <a:latin typeface="+mn-lt"/>
                <a:ea typeface="+mn-ea"/>
                <a:cs typeface="+mn-cs"/>
              </a:rPr>
              <a:t>an</a:t>
            </a:r>
            <a:r>
              <a:rPr lang="en-IN" sz="1200" b="0" i="0" u="sng" kern="1200" dirty="0" err="1" smtClean="0">
                <a:solidFill>
                  <a:schemeClr val="tx1"/>
                </a:solidFill>
                <a:latin typeface="+mn-lt"/>
                <a:ea typeface="+mn-ea"/>
                <a:cs typeface="+mn-cs"/>
              </a:rPr>
              <a:t>international</a:t>
            </a:r>
            <a:r>
              <a:rPr lang="en-IN" sz="1200" b="0" i="0" kern="1200" dirty="0" smtClean="0">
                <a:solidFill>
                  <a:schemeClr val="tx1"/>
                </a:solidFill>
                <a:latin typeface="+mn-lt"/>
                <a:ea typeface="+mn-ea"/>
                <a:cs typeface="+mn-cs"/>
              </a:rPr>
              <a:t> best-seller and is now a </a:t>
            </a:r>
            <a:r>
              <a:rPr lang="en-IN" sz="1200" b="0" i="0" u="sng" kern="1200" dirty="0" smtClean="0">
                <a:solidFill>
                  <a:schemeClr val="tx1"/>
                </a:solidFill>
                <a:latin typeface="+mn-lt"/>
                <a:ea typeface="+mn-ea"/>
                <a:cs typeface="+mn-cs"/>
              </a:rPr>
              <a:t>popular movie</a:t>
            </a:r>
            <a:r>
              <a:rPr lang="en-IN" sz="1200" b="0" i="0" kern="1200" dirty="0" smtClean="0">
                <a:solidFill>
                  <a:schemeClr val="tx1"/>
                </a:solidFill>
                <a:latin typeface="+mn-lt"/>
                <a:ea typeface="+mn-ea"/>
                <a:cs typeface="+mn-cs"/>
              </a:rPr>
              <a:t>. Diane Farmer was a stay-at-home mother of three and says she simply "wanted something to do" when she began inking The Magic Mushroom four years ago. She wrote the book while waiting to pick up her kids from </a:t>
            </a:r>
            <a:r>
              <a:rPr lang="en-IN" sz="1200" b="0" i="0" u="sng" kern="1200" dirty="0" smtClean="0">
                <a:solidFill>
                  <a:schemeClr val="tx1"/>
                </a:solidFill>
                <a:latin typeface="+mn-lt"/>
                <a:ea typeface="+mn-ea"/>
                <a:cs typeface="+mn-cs"/>
              </a:rPr>
              <a:t>day care</a:t>
            </a:r>
            <a:r>
              <a:rPr lang="en-IN" sz="1200" b="0" i="0" kern="1200" dirty="0" smtClean="0">
                <a:solidFill>
                  <a:schemeClr val="tx1"/>
                </a:solidFill>
                <a:latin typeface="+mn-lt"/>
                <a:ea typeface="+mn-ea"/>
                <a:cs typeface="+mn-cs"/>
              </a:rPr>
              <a:t>, at night after they were asleep, and in spare moments at basketball games and school plays. Prior to that, Ms. Farmer's only previous writing experience was in a college English class. Now she's already written a sequel due out next month, and is at work on a third book, but she insists that success hasn't changed her. She's still a devoted mother and wife. Ladies and gentleman, please welcome Ms. Diane Farmer!</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14</a:t>
            </a:fld>
            <a:endParaRPr lang="en-IN"/>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15</a:t>
            </a:fld>
            <a:endParaRPr lang="en-IN"/>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Can I have your </a:t>
            </a:r>
            <a:r>
              <a:rPr lang="en-IN" sz="1200" b="0" i="0" u="sng" kern="1200" dirty="0" smtClean="0">
                <a:solidFill>
                  <a:schemeClr val="tx1"/>
                </a:solidFill>
                <a:latin typeface="+mn-lt"/>
                <a:ea typeface="+mn-ea"/>
                <a:cs typeface="+mn-cs"/>
              </a:rPr>
              <a:t>attention please</a:t>
            </a:r>
            <a:r>
              <a:rPr lang="en-IN" sz="1200" b="0" i="0" kern="1200" dirty="0" smtClean="0">
                <a:solidFill>
                  <a:schemeClr val="tx1"/>
                </a:solidFill>
                <a:latin typeface="+mn-lt"/>
                <a:ea typeface="+mn-ea"/>
                <a:cs typeface="+mn-cs"/>
              </a:rPr>
              <a:t>? It is 8:45, and we will be closing in 15 minutes. Please bring any items you'd like to purchase to one of the check-out stands. Those already in a check-out line by 9 will be served, but </a:t>
            </a:r>
            <a:r>
              <a:rPr lang="en-IN" sz="1200" b="0" i="0" kern="1200" dirty="0" err="1" smtClean="0">
                <a:solidFill>
                  <a:schemeClr val="tx1"/>
                </a:solidFill>
                <a:latin typeface="+mn-lt"/>
                <a:ea typeface="+mn-ea"/>
                <a:cs typeface="+mn-cs"/>
              </a:rPr>
              <a:t>the</a:t>
            </a:r>
            <a:r>
              <a:rPr lang="en-IN" sz="1200" b="0" i="0" u="sng" kern="1200" dirty="0" err="1" smtClean="0">
                <a:solidFill>
                  <a:schemeClr val="tx1"/>
                </a:solidFill>
                <a:latin typeface="+mn-lt"/>
                <a:ea typeface="+mn-ea"/>
                <a:cs typeface="+mn-cs"/>
              </a:rPr>
              <a:t>front</a:t>
            </a:r>
            <a:r>
              <a:rPr lang="en-IN" sz="1200" b="0" i="0" u="sng" kern="1200" dirty="0" smtClean="0">
                <a:solidFill>
                  <a:schemeClr val="tx1"/>
                </a:solidFill>
                <a:latin typeface="+mn-lt"/>
                <a:ea typeface="+mn-ea"/>
                <a:cs typeface="+mn-cs"/>
              </a:rPr>
              <a:t> doors</a:t>
            </a:r>
            <a:r>
              <a:rPr lang="en-IN" sz="1200" b="0" i="0" kern="1200" dirty="0" smtClean="0">
                <a:solidFill>
                  <a:schemeClr val="tx1"/>
                </a:solidFill>
                <a:latin typeface="+mn-lt"/>
                <a:ea typeface="+mn-ea"/>
                <a:cs typeface="+mn-cs"/>
              </a:rPr>
              <a:t> will be locked at that time, and we will not accept </a:t>
            </a:r>
            <a:r>
              <a:rPr lang="en-IN" sz="1200" b="0" i="0" u="sng" kern="1200" dirty="0" smtClean="0">
                <a:solidFill>
                  <a:schemeClr val="tx1"/>
                </a:solidFill>
                <a:latin typeface="+mn-lt"/>
                <a:ea typeface="+mn-ea"/>
                <a:cs typeface="+mn-cs"/>
              </a:rPr>
              <a:t>new customers</a:t>
            </a:r>
            <a:r>
              <a:rPr lang="en-IN" sz="1200" b="0" i="0" kern="1200" dirty="0" smtClean="0">
                <a:solidFill>
                  <a:schemeClr val="tx1"/>
                </a:solidFill>
                <a:latin typeface="+mn-lt"/>
                <a:ea typeface="+mn-ea"/>
                <a:cs typeface="+mn-cs"/>
              </a:rPr>
              <a:t> in check-stand lines after 9. Once you have made you purchase, we ask that you exit by one of the two side doors. We thank you for shopping with us tonight, and remind you that we will open tomorrow at 10, and will be open from 10 to 8. Thank you for your cooperation, and have a good night.</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16</a:t>
            </a:fld>
            <a:endParaRPr lang="en-IN"/>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If </a:t>
            </a:r>
            <a:r>
              <a:rPr lang="en-IN" sz="1200" b="0" i="0" kern="1200" dirty="0" smtClean="0">
                <a:solidFill>
                  <a:schemeClr val="tx1"/>
                </a:solidFill>
                <a:latin typeface="+mn-lt"/>
                <a:ea typeface="+mn-ea"/>
                <a:cs typeface="+mn-cs"/>
              </a:rPr>
              <a:t>you're </a:t>
            </a:r>
            <a:r>
              <a:rPr lang="en-IN" sz="1200" b="0" i="0" u="sng" kern="1200" dirty="0" smtClean="0">
                <a:solidFill>
                  <a:schemeClr val="tx1"/>
                </a:solidFill>
                <a:latin typeface="+mn-lt"/>
                <a:ea typeface="+mn-ea"/>
                <a:cs typeface="+mn-cs"/>
              </a:rPr>
              <a:t>thinking</a:t>
            </a:r>
            <a:r>
              <a:rPr lang="en-IN" sz="1200" b="0" i="0" kern="1200" dirty="0" smtClean="0">
                <a:solidFill>
                  <a:schemeClr val="tx1"/>
                </a:solidFill>
                <a:latin typeface="+mn-lt"/>
                <a:ea typeface="+mn-ea"/>
                <a:cs typeface="+mn-cs"/>
              </a:rPr>
              <a:t> </a:t>
            </a:r>
            <a:r>
              <a:rPr lang="en-IN" sz="1200" b="0" i="0" u="sng" kern="1200" dirty="0" smtClean="0">
                <a:solidFill>
                  <a:schemeClr val="tx1"/>
                </a:solidFill>
                <a:latin typeface="+mn-lt"/>
                <a:ea typeface="+mn-ea"/>
                <a:cs typeface="+mn-cs"/>
              </a:rPr>
              <a:t>about getting</a:t>
            </a:r>
            <a:r>
              <a:rPr lang="en-IN" sz="1200" b="0" i="0" kern="1200" dirty="0" smtClean="0">
                <a:solidFill>
                  <a:schemeClr val="tx1"/>
                </a:solidFill>
                <a:latin typeface="+mn-lt"/>
                <a:ea typeface="+mn-ea"/>
                <a:cs typeface="+mn-cs"/>
              </a:rPr>
              <a:t> </a:t>
            </a:r>
            <a:r>
              <a:rPr lang="en-IN" sz="1200" b="0" i="0" u="sng" kern="1200" dirty="0" smtClean="0">
                <a:solidFill>
                  <a:schemeClr val="tx1"/>
                </a:solidFill>
                <a:latin typeface="+mn-lt"/>
                <a:ea typeface="+mn-ea"/>
                <a:cs typeface="+mn-cs"/>
              </a:rPr>
              <a:t>new windows</a:t>
            </a:r>
            <a:r>
              <a:rPr lang="en-IN" sz="1200" b="0" i="0" kern="1200" dirty="0" smtClean="0">
                <a:solidFill>
                  <a:schemeClr val="tx1"/>
                </a:solidFill>
                <a:latin typeface="+mn-lt"/>
                <a:ea typeface="+mn-ea"/>
                <a:cs typeface="+mn-cs"/>
              </a:rPr>
              <a:t>, now is the time. I'm Frank Miller, president of Seal Windows, and this month we have special discounts on all our fantastic triple-pane windows. Our windows not only look stylish, but they will save you money -- guaranteed. That's right, our incredibly efficient windows, filled with kryptonite gas, will save you at least 35 percent on your heating bill, or we will refund your money. We're so confident in our product, we'll put it down in writing. So what have you got to lose? Get great windows, and save yourself money. And this month, you save even more. Call now for a free estimate: 888-972-1059. That's 888-972-SEAL. Tell '</a:t>
            </a:r>
            <a:r>
              <a:rPr lang="en-IN" sz="1200" b="0" i="0" kern="1200" dirty="0" err="1" smtClean="0">
                <a:solidFill>
                  <a:schemeClr val="tx1"/>
                </a:solidFill>
                <a:latin typeface="+mn-lt"/>
                <a:ea typeface="+mn-ea"/>
                <a:cs typeface="+mn-cs"/>
              </a:rPr>
              <a:t>em</a:t>
            </a:r>
            <a:r>
              <a:rPr lang="en-IN" sz="1200" b="0" i="0" kern="1200" dirty="0" smtClean="0">
                <a:solidFill>
                  <a:schemeClr val="tx1"/>
                </a:solidFill>
                <a:latin typeface="+mn-lt"/>
                <a:ea typeface="+mn-ea"/>
                <a:cs typeface="+mn-cs"/>
              </a:rPr>
              <a:t> Frank sent you.</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18</a:t>
            </a:fld>
            <a:endParaRPr lang="en-IN"/>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Hello, this is Felicia </a:t>
            </a:r>
            <a:r>
              <a:rPr lang="en-IN" sz="1200" b="0" i="0" u="sng" kern="1200" dirty="0" smtClean="0">
                <a:solidFill>
                  <a:schemeClr val="tx1"/>
                </a:solidFill>
                <a:latin typeface="+mn-lt"/>
                <a:ea typeface="+mn-ea"/>
                <a:cs typeface="+mn-cs"/>
              </a:rPr>
              <a:t>Morgan</a:t>
            </a:r>
            <a:r>
              <a:rPr lang="en-IN" sz="1200" b="0" i="0" kern="1200" dirty="0" smtClean="0">
                <a:solidFill>
                  <a:schemeClr val="tx1"/>
                </a:solidFill>
                <a:latin typeface="+mn-lt"/>
                <a:ea typeface="+mn-ea"/>
                <a:cs typeface="+mn-cs"/>
              </a:rPr>
              <a:t> from Ron Valencia's </a:t>
            </a:r>
            <a:r>
              <a:rPr lang="en-IN" sz="1200" b="0" i="0" u="sng" kern="1200" dirty="0" smtClean="0">
                <a:solidFill>
                  <a:schemeClr val="tx1"/>
                </a:solidFill>
                <a:latin typeface="+mn-lt"/>
                <a:ea typeface="+mn-ea"/>
                <a:cs typeface="+mn-cs"/>
              </a:rPr>
              <a:t>office</a:t>
            </a:r>
            <a:r>
              <a:rPr lang="en-IN" sz="1200" b="0" i="0" kern="1200" dirty="0" smtClean="0">
                <a:solidFill>
                  <a:schemeClr val="tx1"/>
                </a:solidFill>
                <a:latin typeface="+mn-lt"/>
                <a:ea typeface="+mn-ea"/>
                <a:cs typeface="+mn-cs"/>
              </a:rPr>
              <a:t> calling for Robert Douglas. Mr. Douglas, Mr. Valencia would like to confirm that you received his fax yesterday with the agenda for the conference on the 24th. Additionally, he would like to schedule a </a:t>
            </a:r>
            <a:r>
              <a:rPr lang="en-IN" sz="1200" b="0" i="0" u="sng" kern="1200" dirty="0" smtClean="0">
                <a:solidFill>
                  <a:schemeClr val="tx1"/>
                </a:solidFill>
                <a:latin typeface="+mn-lt"/>
                <a:ea typeface="+mn-ea"/>
                <a:cs typeface="+mn-cs"/>
              </a:rPr>
              <a:t>conference call</a:t>
            </a:r>
            <a:r>
              <a:rPr lang="en-IN" sz="1200" b="0" i="0" kern="1200" dirty="0" smtClean="0">
                <a:solidFill>
                  <a:schemeClr val="tx1"/>
                </a:solidFill>
                <a:latin typeface="+mn-lt"/>
                <a:ea typeface="+mn-ea"/>
                <a:cs typeface="+mn-cs"/>
              </a:rPr>
              <a:t> with you and Frederick Pepper next week to discuss the conference. Mr. Valencia is available Monday and Wednesday mornings, and Tuesday and Friday afternoons. You can confirm the fax and schedule an appointment by phoning me at 456-9876. Again, my name's Felecia Morgan. Thank you.</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20</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3</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Ladies and gentlemen, this is co-pilot Catherine Bates from the cockpit. We're ready to taxi out, but we've been told by the </a:t>
            </a:r>
            <a:r>
              <a:rPr lang="en-IN" sz="1200" b="0" i="0" u="sng" kern="1200" dirty="0" smtClean="0">
                <a:solidFill>
                  <a:schemeClr val="tx1"/>
                </a:solidFill>
                <a:latin typeface="+mn-lt"/>
                <a:ea typeface="+mn-ea"/>
                <a:cs typeface="+mn-cs"/>
              </a:rPr>
              <a:t>control</a:t>
            </a:r>
            <a:r>
              <a:rPr lang="en-IN" sz="1200" b="0" i="0" kern="1200" dirty="0" smtClean="0">
                <a:solidFill>
                  <a:schemeClr val="tx1"/>
                </a:solidFill>
                <a:latin typeface="+mn-lt"/>
                <a:ea typeface="+mn-ea"/>
                <a:cs typeface="+mn-cs"/>
              </a:rPr>
              <a:t> tower that there's a problem with one of our flaps, so we're going to be delayed a little bit. Mechanics are aboard, and they're examining the situation, so we hope we'll be able to get underway again in just a few minutes. Meanwhile, we've activated the </a:t>
            </a:r>
            <a:r>
              <a:rPr lang="en-IN" sz="1200" b="0" i="0" u="sng" kern="1200" dirty="0" smtClean="0">
                <a:solidFill>
                  <a:schemeClr val="tx1"/>
                </a:solidFill>
                <a:latin typeface="+mn-lt"/>
                <a:ea typeface="+mn-ea"/>
                <a:cs typeface="+mn-cs"/>
              </a:rPr>
              <a:t>video screens</a:t>
            </a:r>
            <a:r>
              <a:rPr lang="en-IN" sz="1200" b="0" i="0" kern="1200" dirty="0" smtClean="0">
                <a:solidFill>
                  <a:schemeClr val="tx1"/>
                </a:solidFill>
                <a:latin typeface="+mn-lt"/>
                <a:ea typeface="+mn-ea"/>
                <a:cs typeface="+mn-cs"/>
              </a:rPr>
              <a:t> on the seatbacks in front of you, so you can watch movies or enjoy music, and we'll send attendants through the aisles in just a moment with complimentary drinks. On behalf of captain Ronald Sims I apologize for the inconvenience, and once we get this sorted out we anticipate a smooth flight. Thank you for your patience.</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4</a:t>
            </a:fld>
            <a:endParaRPr lang="en-I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5</a:t>
            </a:fld>
            <a:endParaRPr lang="en-I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I'm excited to be part of </a:t>
            </a:r>
            <a:r>
              <a:rPr lang="en-IN" sz="1200" b="0" i="0" u="sng" kern="1200" dirty="0" err="1" smtClean="0">
                <a:solidFill>
                  <a:schemeClr val="tx1"/>
                </a:solidFill>
                <a:latin typeface="+mn-lt"/>
                <a:ea typeface="+mn-ea"/>
                <a:cs typeface="+mn-cs"/>
              </a:rPr>
              <a:t>MegaByte</a:t>
            </a:r>
            <a:r>
              <a:rPr lang="en-IN" sz="1200" b="0" i="0" kern="1200" dirty="0" smtClean="0">
                <a:solidFill>
                  <a:schemeClr val="tx1"/>
                </a:solidFill>
                <a:latin typeface="+mn-lt"/>
                <a:ea typeface="+mn-ea"/>
                <a:cs typeface="+mn-cs"/>
              </a:rPr>
              <a:t>, and I'm anxious to get to know all of you and work with you. Before I learn about you, let me tell you a </a:t>
            </a:r>
            <a:r>
              <a:rPr lang="en-IN" sz="1200" b="0" i="0" u="sng" kern="1200" dirty="0" smtClean="0">
                <a:solidFill>
                  <a:schemeClr val="tx1"/>
                </a:solidFill>
                <a:latin typeface="+mn-lt"/>
                <a:ea typeface="+mn-ea"/>
                <a:cs typeface="+mn-cs"/>
              </a:rPr>
              <a:t>bit</a:t>
            </a:r>
            <a:r>
              <a:rPr lang="en-IN" sz="1200" b="0" i="0" kern="1200" dirty="0" smtClean="0">
                <a:solidFill>
                  <a:schemeClr val="tx1"/>
                </a:solidFill>
                <a:latin typeface="+mn-lt"/>
                <a:ea typeface="+mn-ea"/>
                <a:cs typeface="+mn-cs"/>
              </a:rPr>
              <a:t> about myself. My name's </a:t>
            </a:r>
            <a:r>
              <a:rPr lang="en-IN" sz="1200" b="0" i="0" u="sng" kern="1200" dirty="0" smtClean="0">
                <a:solidFill>
                  <a:schemeClr val="tx1"/>
                </a:solidFill>
                <a:latin typeface="+mn-lt"/>
                <a:ea typeface="+mn-ea"/>
                <a:cs typeface="+mn-cs"/>
              </a:rPr>
              <a:t>Larry Fitzgerald</a:t>
            </a:r>
            <a:r>
              <a:rPr lang="en-IN" sz="1200" b="0" i="0" kern="1200" dirty="0" smtClean="0">
                <a:solidFill>
                  <a:schemeClr val="tx1"/>
                </a:solidFill>
                <a:latin typeface="+mn-lt"/>
                <a:ea typeface="+mn-ea"/>
                <a:cs typeface="+mn-cs"/>
              </a:rPr>
              <a:t> -- as you know -- and I'm married and a father of three children: Alexander, who's 11; Mary, 9; and Peter, who's three and a half. You know that I come to </a:t>
            </a:r>
            <a:r>
              <a:rPr lang="en-IN" sz="1200" b="0" i="0" kern="1200" dirty="0" err="1" smtClean="0">
                <a:solidFill>
                  <a:schemeClr val="tx1"/>
                </a:solidFill>
                <a:latin typeface="+mn-lt"/>
                <a:ea typeface="+mn-ea"/>
                <a:cs typeface="+mn-cs"/>
              </a:rPr>
              <a:t>MegaByte</a:t>
            </a:r>
            <a:r>
              <a:rPr lang="en-IN" sz="1200" b="0" i="0" kern="1200" dirty="0" smtClean="0">
                <a:solidFill>
                  <a:schemeClr val="tx1"/>
                </a:solidFill>
                <a:latin typeface="+mn-lt"/>
                <a:ea typeface="+mn-ea"/>
                <a:cs typeface="+mn-cs"/>
              </a:rPr>
              <a:t> from Beta Brothers, where I worked for six years, the past three as head of R &amp; D. Before that, I was with Doll Computers three years as a </a:t>
            </a:r>
            <a:r>
              <a:rPr lang="en-IN" sz="1200" b="0" i="0" u="sng" kern="1200" dirty="0" smtClean="0">
                <a:solidFill>
                  <a:schemeClr val="tx1"/>
                </a:solidFill>
                <a:latin typeface="+mn-lt"/>
                <a:ea typeface="+mn-ea"/>
                <a:cs typeface="+mn-cs"/>
              </a:rPr>
              <a:t>software engineer</a:t>
            </a:r>
            <a:r>
              <a:rPr lang="en-IN" sz="1200" b="0" i="0" kern="1200" dirty="0" smtClean="0">
                <a:solidFill>
                  <a:schemeClr val="tx1"/>
                </a:solidFill>
                <a:latin typeface="+mn-lt"/>
                <a:ea typeface="+mn-ea"/>
                <a:cs typeface="+mn-cs"/>
              </a:rPr>
              <a:t>, so I've been in the high-tech industry all my career. I'm originally from Arizona, and I got my bachelor's at Stanford and my master's at MIT. In my spare time, I like bike riding and racquetball. That's enough about me. Now...</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6</a:t>
            </a:fld>
            <a:endParaRPr lang="en-I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7</a:t>
            </a:fld>
            <a:endParaRPr lang="en-I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sz="1200" b="0" i="0" kern="1200" dirty="0" smtClean="0">
                <a:solidFill>
                  <a:schemeClr val="tx1"/>
                </a:solidFill>
                <a:latin typeface="+mn-lt"/>
                <a:ea typeface="+mn-ea"/>
                <a:cs typeface="+mn-cs"/>
              </a:rPr>
              <a:t>I'm Monica Lewis with WING traffic. A check of our real-time </a:t>
            </a:r>
            <a:r>
              <a:rPr lang="en-IN" sz="1200" b="0" i="0" u="sng" kern="1200" dirty="0" err="1" smtClean="0">
                <a:solidFill>
                  <a:schemeClr val="tx1"/>
                </a:solidFill>
                <a:latin typeface="+mn-lt"/>
                <a:ea typeface="+mn-ea"/>
                <a:cs typeface="+mn-cs"/>
              </a:rPr>
              <a:t>monitors</a:t>
            </a:r>
            <a:r>
              <a:rPr lang="en-IN" sz="1200" b="0" i="0" kern="1200" dirty="0" err="1" smtClean="0">
                <a:solidFill>
                  <a:schemeClr val="tx1"/>
                </a:solidFill>
                <a:latin typeface="+mn-lt"/>
                <a:ea typeface="+mn-ea"/>
                <a:cs typeface="+mn-cs"/>
              </a:rPr>
              <a:t>reveals</a:t>
            </a:r>
            <a:r>
              <a:rPr lang="en-IN" sz="1200" b="0" i="0" kern="1200" dirty="0" smtClean="0">
                <a:solidFill>
                  <a:schemeClr val="tx1"/>
                </a:solidFill>
                <a:latin typeface="+mn-lt"/>
                <a:ea typeface="+mn-ea"/>
                <a:cs typeface="+mn-cs"/>
              </a:rPr>
              <a:t> the usual rush-hour slowdowns on all major thoroughfares. </a:t>
            </a:r>
            <a:r>
              <a:rPr lang="en-IN" sz="1200" b="0" i="0" kern="1200" dirty="0" err="1" smtClean="0">
                <a:solidFill>
                  <a:schemeClr val="tx1"/>
                </a:solidFill>
                <a:latin typeface="+mn-lt"/>
                <a:ea typeface="+mn-ea"/>
                <a:cs typeface="+mn-cs"/>
              </a:rPr>
              <a:t>This</a:t>
            </a:r>
            <a:r>
              <a:rPr lang="en-IN" sz="1200" b="0" i="0" u="sng" kern="1200" dirty="0" err="1" smtClean="0">
                <a:solidFill>
                  <a:schemeClr val="tx1"/>
                </a:solidFill>
                <a:latin typeface="+mn-lt"/>
                <a:ea typeface="+mn-ea"/>
                <a:cs typeface="+mn-cs"/>
              </a:rPr>
              <a:t>accident</a:t>
            </a:r>
            <a:r>
              <a:rPr lang="en-IN" sz="1200" b="0" i="0" kern="1200" dirty="0" smtClean="0">
                <a:solidFill>
                  <a:schemeClr val="tx1"/>
                </a:solidFill>
                <a:latin typeface="+mn-lt"/>
                <a:ea typeface="+mn-ea"/>
                <a:cs typeface="+mn-cs"/>
              </a:rPr>
              <a:t> at the </a:t>
            </a:r>
            <a:r>
              <a:rPr lang="en-IN" sz="1200" b="0" i="0" u="sng" kern="1200" dirty="0" smtClean="0">
                <a:solidFill>
                  <a:schemeClr val="tx1"/>
                </a:solidFill>
                <a:latin typeface="+mn-lt"/>
                <a:ea typeface="+mn-ea"/>
                <a:cs typeface="+mn-cs"/>
              </a:rPr>
              <a:t>King Street</a:t>
            </a:r>
            <a:r>
              <a:rPr lang="en-IN" sz="1200" b="0" i="0" kern="1200" dirty="0" smtClean="0">
                <a:solidFill>
                  <a:schemeClr val="tx1"/>
                </a:solidFill>
                <a:latin typeface="+mn-lt"/>
                <a:ea typeface="+mn-ea"/>
                <a:cs typeface="+mn-cs"/>
              </a:rPr>
              <a:t> off ramp is adding about 15 minutes to the commute on Interstate 50, but as you can see a </a:t>
            </a:r>
            <a:r>
              <a:rPr lang="en-IN" sz="1200" b="0" i="0" u="sng" kern="1200" dirty="0" smtClean="0">
                <a:solidFill>
                  <a:schemeClr val="tx1"/>
                </a:solidFill>
                <a:latin typeface="+mn-lt"/>
                <a:ea typeface="+mn-ea"/>
                <a:cs typeface="+mn-cs"/>
              </a:rPr>
              <a:t>tow truck</a:t>
            </a:r>
            <a:r>
              <a:rPr lang="en-IN" sz="1200" b="0" i="0" kern="1200" dirty="0" smtClean="0">
                <a:solidFill>
                  <a:schemeClr val="tx1"/>
                </a:solidFill>
                <a:latin typeface="+mn-lt"/>
                <a:ea typeface="+mn-ea"/>
                <a:cs typeface="+mn-cs"/>
              </a:rPr>
              <a:t> is on the scene and it looks like it'll be cleared soon. On Highway 15, work crews are repaving the right lane near the Hawthorne Creek exit, which is bottlenecking traffic for a couple of miles. If you're heading east right now your best bet is State Route 1, which is starting to flow now that this car that ran out of gas has been moved to the right shoulder. This is Monica Lewis for WING-5.</a:t>
            </a:r>
            <a:r>
              <a:rPr lang="en-IN" dirty="0" smtClean="0"/>
              <a:t/>
            </a:r>
            <a:br>
              <a:rPr lang="en-IN" dirty="0" smtClean="0"/>
            </a:b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8</a:t>
            </a:fld>
            <a:endParaRPr lang="en-I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BA4C1CDD-C211-4E1B-9985-AEA13845824C}" type="slidenum">
              <a:rPr lang="en-IN" smtClean="0"/>
              <a:pPr/>
              <a:t>9</a:t>
            </a:fld>
            <a:endParaRPr lang="en-I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dirty="0" smtClean="0"/>
              <a:t/>
            </a:r>
            <a:br>
              <a:rPr lang="en-IN" dirty="0" smtClean="0"/>
            </a:br>
            <a:r>
              <a:rPr lang="en-IN" sz="1200" b="0" i="0" kern="1200" dirty="0" smtClean="0">
                <a:solidFill>
                  <a:schemeClr val="tx1"/>
                </a:solidFill>
                <a:latin typeface="+mn-lt"/>
                <a:ea typeface="+mn-ea"/>
                <a:cs typeface="+mn-cs"/>
              </a:rPr>
              <a:t>Hi, I'd like to leave a message for </a:t>
            </a:r>
            <a:r>
              <a:rPr lang="en-IN" sz="1200" b="0" i="0" u="sng" kern="1200" dirty="0" smtClean="0">
                <a:solidFill>
                  <a:schemeClr val="tx1"/>
                </a:solidFill>
                <a:latin typeface="+mn-lt"/>
                <a:ea typeface="+mn-ea"/>
                <a:cs typeface="+mn-cs"/>
              </a:rPr>
              <a:t>Greg Lewis</a:t>
            </a:r>
            <a:r>
              <a:rPr lang="en-IN" sz="1200" b="0" i="0" kern="1200" dirty="0" smtClean="0">
                <a:solidFill>
                  <a:schemeClr val="tx1"/>
                </a:solidFill>
                <a:latin typeface="+mn-lt"/>
                <a:ea typeface="+mn-ea"/>
                <a:cs typeface="+mn-cs"/>
              </a:rPr>
              <a:t>. Greg, this is Ian Butler from your </a:t>
            </a:r>
            <a:r>
              <a:rPr lang="en-IN" sz="1200" b="0" i="0" u="sng" kern="1200" dirty="0" smtClean="0">
                <a:solidFill>
                  <a:schemeClr val="tx1"/>
                </a:solidFill>
                <a:latin typeface="+mn-lt"/>
                <a:ea typeface="+mn-ea"/>
                <a:cs typeface="+mn-cs"/>
              </a:rPr>
              <a:t>book club</a:t>
            </a:r>
            <a:r>
              <a:rPr lang="en-IN" sz="1200" b="0" i="0" kern="1200" dirty="0" smtClean="0">
                <a:solidFill>
                  <a:schemeClr val="tx1"/>
                </a:solidFill>
                <a:latin typeface="+mn-lt"/>
                <a:ea typeface="+mn-ea"/>
                <a:cs typeface="+mn-cs"/>
              </a:rPr>
              <a:t>. I'm calling to say that our meeting has been changed this week from Tuesday night to Wednesday night. Also, we're going to meet at Tanya Phelps' house instead of Robin Jones.' Tanya lives at 357 Springfield Lane, and her phone number is 435-8796. The time hasn't changed. The meeting will start at 7, as usual. We're going to be discussing the ending of Moby Dick, so if you haven't finished it yet, you've got an extra day. OK, I guess that's all. See you Wednesday Greg. Bye.</a:t>
            </a:r>
            <a:endParaRPr lang="en-IN" dirty="0"/>
          </a:p>
        </p:txBody>
      </p:sp>
      <p:sp>
        <p:nvSpPr>
          <p:cNvPr id="4" name="Slide Number Placeholder 3"/>
          <p:cNvSpPr>
            <a:spLocks noGrp="1"/>
          </p:cNvSpPr>
          <p:nvPr>
            <p:ph type="sldNum" sz="quarter" idx="10"/>
          </p:nvPr>
        </p:nvSpPr>
        <p:spPr/>
        <p:txBody>
          <a:bodyPr/>
          <a:lstStyle/>
          <a:p>
            <a:fld id="{BA4C1CDD-C211-4E1B-9985-AEA13845824C}" type="slidenum">
              <a:rPr lang="en-IN" smtClean="0"/>
              <a:pPr/>
              <a:t>10</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 albert-learning.com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71600" y="44624"/>
            <a:ext cx="2510174" cy="369332"/>
          </a:xfrm>
          <a:prstGeom prst="rect">
            <a:avLst/>
          </a:prstGeom>
          <a:noFill/>
        </p:spPr>
        <p:txBody>
          <a:bodyPr wrap="non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b="1" dirty="0" smtClean="0">
                <a:solidFill>
                  <a:schemeClr val="bg1"/>
                </a:solidFill>
              </a:rPr>
              <a:t>TOEIC Short Talks 10</a:t>
            </a:r>
            <a:endParaRPr lang="en-GB" b="1" dirty="0" smtClean="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472"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www.wheresjenny.com/catalogue/audio/TOEIC%20Short%20talks/ST%20ex%2010/10_100.mp3"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1124744"/>
            <a:ext cx="7437164" cy="1015663"/>
          </a:xfrm>
          <a:prstGeom prst="rect">
            <a:avLst/>
          </a:prstGeom>
          <a:noFill/>
        </p:spPr>
        <p:txBody>
          <a:bodyPr wrap="none" rtlCol="0">
            <a:spAutoFit/>
          </a:bodyPr>
          <a:lstStyle/>
          <a:p>
            <a:r>
              <a:rPr lang="en-IN" sz="6000" dirty="0" smtClean="0"/>
              <a:t>TOEIC Short talks 10</a:t>
            </a:r>
            <a:endParaRPr lang="en-IN" sz="6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908720"/>
            <a:ext cx="5256584" cy="4524315"/>
          </a:xfrm>
          <a:prstGeom prst="rect">
            <a:avLst/>
          </a:prstGeom>
          <a:noFill/>
        </p:spPr>
        <p:txBody>
          <a:bodyPr wrap="square" rtlCol="0">
            <a:spAutoFit/>
          </a:bodyPr>
          <a:lstStyle/>
          <a:p>
            <a:r>
              <a:rPr lang="en-IN" sz="1600" dirty="0" smtClean="0"/>
              <a:t>1). Who is the speaker?</a:t>
            </a:r>
          </a:p>
          <a:p>
            <a:r>
              <a:rPr lang="en-IN" sz="1600" dirty="0" smtClean="0"/>
              <a:t> Greg Lewis</a:t>
            </a:r>
          </a:p>
          <a:p>
            <a:r>
              <a:rPr lang="en-IN" sz="1600" dirty="0" smtClean="0"/>
              <a:t> Ian Butler</a:t>
            </a:r>
          </a:p>
          <a:p>
            <a:r>
              <a:rPr lang="en-IN" sz="1600" dirty="0" smtClean="0"/>
              <a:t> Tanya Phelps</a:t>
            </a:r>
          </a:p>
          <a:p>
            <a:r>
              <a:rPr lang="en-IN" sz="1600" dirty="0" smtClean="0"/>
              <a:t> Robin Jones</a:t>
            </a:r>
          </a:p>
          <a:p>
            <a:r>
              <a:rPr lang="en-IN" sz="1600" dirty="0" smtClean="0"/>
              <a:t/>
            </a:r>
            <a:br>
              <a:rPr lang="en-IN" sz="1600" dirty="0" smtClean="0"/>
            </a:br>
            <a:r>
              <a:rPr lang="en-IN" sz="1600" dirty="0" smtClean="0"/>
              <a:t>2). What is the main purpose of the message?</a:t>
            </a:r>
          </a:p>
          <a:p>
            <a:r>
              <a:rPr lang="en-IN" sz="1600" dirty="0" smtClean="0"/>
              <a:t> To discuss the end of a book</a:t>
            </a:r>
          </a:p>
          <a:p>
            <a:r>
              <a:rPr lang="en-IN" sz="1600" dirty="0" smtClean="0"/>
              <a:t> To give Tanya Phelps address</a:t>
            </a:r>
          </a:p>
          <a:p>
            <a:r>
              <a:rPr lang="en-IN" sz="1600" dirty="0" smtClean="0"/>
              <a:t> To inform of a meeting change</a:t>
            </a:r>
          </a:p>
          <a:p>
            <a:r>
              <a:rPr lang="en-IN" sz="1600" dirty="0" smtClean="0"/>
              <a:t> To ask for a ride to a meeting</a:t>
            </a:r>
          </a:p>
          <a:p>
            <a:r>
              <a:rPr lang="en-IN" sz="1600" dirty="0" smtClean="0"/>
              <a:t/>
            </a:r>
            <a:br>
              <a:rPr lang="en-IN" sz="1600" dirty="0" smtClean="0"/>
            </a:br>
            <a:r>
              <a:rPr lang="en-IN" sz="1600" dirty="0" smtClean="0"/>
              <a:t>3). When will the book club meet?</a:t>
            </a:r>
          </a:p>
          <a:p>
            <a:r>
              <a:rPr lang="en-IN" sz="1600" dirty="0" smtClean="0"/>
              <a:t> At 7 p.m. Wednesday</a:t>
            </a:r>
          </a:p>
          <a:p>
            <a:r>
              <a:rPr lang="en-IN" sz="1600" dirty="0" smtClean="0"/>
              <a:t> At 7 p.m. Tuesday</a:t>
            </a:r>
          </a:p>
          <a:p>
            <a:r>
              <a:rPr lang="en-IN" sz="1600" dirty="0" smtClean="0"/>
              <a:t> At 7 a.m. Wednesday</a:t>
            </a:r>
          </a:p>
          <a:p>
            <a:r>
              <a:rPr lang="en-IN" sz="1600" dirty="0" smtClean="0"/>
              <a:t> At 7 a.m. Tuesday</a:t>
            </a:r>
          </a:p>
          <a:p>
            <a:endParaRPr lang="en-IN"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980728"/>
            <a:ext cx="4903907" cy="4524315"/>
          </a:xfrm>
          <a:prstGeom prst="rect">
            <a:avLst/>
          </a:prstGeom>
          <a:noFill/>
        </p:spPr>
        <p:txBody>
          <a:bodyPr wrap="square" rtlCol="0">
            <a:spAutoFit/>
          </a:bodyPr>
          <a:lstStyle/>
          <a:p>
            <a:r>
              <a:rPr lang="en-IN" sz="1600" dirty="0" smtClean="0"/>
              <a:t>1). Who is the speaker?</a:t>
            </a:r>
          </a:p>
          <a:p>
            <a:r>
              <a:rPr lang="en-IN" sz="1600" dirty="0" smtClean="0"/>
              <a:t> Greg Lewis</a:t>
            </a:r>
          </a:p>
          <a:p>
            <a:r>
              <a:rPr lang="en-IN" sz="1600" b="1" dirty="0" smtClean="0"/>
              <a:t> Ian Butler</a:t>
            </a:r>
          </a:p>
          <a:p>
            <a:r>
              <a:rPr lang="en-IN" sz="1600" dirty="0" smtClean="0"/>
              <a:t> Tanya Phelps</a:t>
            </a:r>
          </a:p>
          <a:p>
            <a:r>
              <a:rPr lang="en-IN" sz="1600" dirty="0" smtClean="0"/>
              <a:t> Robin Jones</a:t>
            </a:r>
          </a:p>
          <a:p>
            <a:r>
              <a:rPr lang="en-IN" sz="1600" dirty="0" smtClean="0"/>
              <a:t/>
            </a:r>
            <a:br>
              <a:rPr lang="en-IN" sz="1600" dirty="0" smtClean="0"/>
            </a:br>
            <a:r>
              <a:rPr lang="en-IN" sz="1600" dirty="0" smtClean="0"/>
              <a:t>2). What is the main purpose of the message?</a:t>
            </a:r>
          </a:p>
          <a:p>
            <a:r>
              <a:rPr lang="en-IN" sz="1600" dirty="0" smtClean="0"/>
              <a:t> To discuss the end of a book</a:t>
            </a:r>
          </a:p>
          <a:p>
            <a:r>
              <a:rPr lang="en-IN" sz="1600" dirty="0" smtClean="0"/>
              <a:t> To give Tanya Phelps address</a:t>
            </a:r>
          </a:p>
          <a:p>
            <a:r>
              <a:rPr lang="en-IN" sz="1600" dirty="0" smtClean="0"/>
              <a:t> </a:t>
            </a:r>
            <a:r>
              <a:rPr lang="en-IN" sz="1600" b="1" dirty="0" smtClean="0"/>
              <a:t>To inform of a meeting change</a:t>
            </a:r>
          </a:p>
          <a:p>
            <a:r>
              <a:rPr lang="en-IN" sz="1600" dirty="0" smtClean="0"/>
              <a:t> To ask for a ride to a meeting</a:t>
            </a:r>
          </a:p>
          <a:p>
            <a:r>
              <a:rPr lang="en-IN" sz="1600" dirty="0" smtClean="0"/>
              <a:t/>
            </a:r>
            <a:br>
              <a:rPr lang="en-IN" sz="1600" dirty="0" smtClean="0"/>
            </a:br>
            <a:r>
              <a:rPr lang="en-IN" sz="1600" dirty="0" smtClean="0"/>
              <a:t>3). When will the book club meet?</a:t>
            </a:r>
          </a:p>
          <a:p>
            <a:r>
              <a:rPr lang="en-IN" sz="1600" dirty="0" smtClean="0"/>
              <a:t> </a:t>
            </a:r>
            <a:r>
              <a:rPr lang="en-IN" sz="1600" b="1" dirty="0" smtClean="0"/>
              <a:t>At 7 p.m. Wednesday</a:t>
            </a:r>
          </a:p>
          <a:p>
            <a:r>
              <a:rPr lang="en-IN" sz="1600" dirty="0" smtClean="0"/>
              <a:t> At 7 p.m. Tuesday</a:t>
            </a:r>
          </a:p>
          <a:p>
            <a:r>
              <a:rPr lang="en-IN" sz="1600" dirty="0" smtClean="0"/>
              <a:t> At 7 a.m. Wednesday</a:t>
            </a:r>
          </a:p>
          <a:p>
            <a:r>
              <a:rPr lang="en-IN" sz="1600" dirty="0" smtClean="0"/>
              <a:t> At 7 a.m. Tuesday</a:t>
            </a:r>
          </a:p>
          <a:p>
            <a:endParaRPr lang="en-IN" sz="1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764704"/>
            <a:ext cx="4979883" cy="4555093"/>
          </a:xfrm>
          <a:prstGeom prst="rect">
            <a:avLst/>
          </a:prstGeom>
          <a:noFill/>
        </p:spPr>
        <p:txBody>
          <a:bodyPr wrap="square" rtlCol="0">
            <a:spAutoFit/>
          </a:bodyPr>
          <a:lstStyle/>
          <a:p>
            <a:r>
              <a:rPr lang="en-IN" sz="1600" dirty="0" smtClean="0"/>
              <a:t>1). Where would this speech most likely be heard?</a:t>
            </a:r>
          </a:p>
          <a:p>
            <a:r>
              <a:rPr lang="en-IN" sz="1600" dirty="0" smtClean="0"/>
              <a:t> At a business meeting</a:t>
            </a:r>
          </a:p>
          <a:p>
            <a:r>
              <a:rPr lang="en-IN" sz="1600" dirty="0" smtClean="0"/>
              <a:t> At a conference</a:t>
            </a:r>
          </a:p>
          <a:p>
            <a:r>
              <a:rPr lang="en-IN" sz="1600" dirty="0" smtClean="0"/>
              <a:t> At a sporting event</a:t>
            </a:r>
          </a:p>
          <a:p>
            <a:r>
              <a:rPr lang="en-IN" sz="1600" dirty="0" smtClean="0"/>
              <a:t> At an awards ceremony</a:t>
            </a:r>
          </a:p>
          <a:p>
            <a:r>
              <a:rPr lang="en-IN" sz="1600" dirty="0" smtClean="0"/>
              <a:t/>
            </a:r>
            <a:br>
              <a:rPr lang="en-IN" sz="1600" dirty="0" smtClean="0"/>
            </a:br>
            <a:r>
              <a:rPr lang="en-IN" sz="1600" dirty="0" smtClean="0"/>
              <a:t>2). What is the main purpose of the speech?</a:t>
            </a:r>
          </a:p>
          <a:p>
            <a:r>
              <a:rPr lang="en-IN" sz="1600" dirty="0" smtClean="0"/>
              <a:t> To express appreciation</a:t>
            </a:r>
          </a:p>
          <a:p>
            <a:r>
              <a:rPr lang="en-IN" sz="1600" dirty="0" smtClean="0"/>
              <a:t> To </a:t>
            </a:r>
            <a:r>
              <a:rPr lang="en-IN" sz="1600" dirty="0" err="1" smtClean="0"/>
              <a:t>honor</a:t>
            </a:r>
            <a:r>
              <a:rPr lang="en-IN" sz="1600" dirty="0" smtClean="0"/>
              <a:t> family</a:t>
            </a:r>
          </a:p>
          <a:p>
            <a:r>
              <a:rPr lang="en-IN" sz="1600" dirty="0" smtClean="0"/>
              <a:t> To promote a movie</a:t>
            </a:r>
          </a:p>
          <a:p>
            <a:r>
              <a:rPr lang="en-IN" sz="1600" dirty="0" smtClean="0"/>
              <a:t> To explain a dream</a:t>
            </a:r>
          </a:p>
          <a:p>
            <a:r>
              <a:rPr lang="en-IN" sz="1600" dirty="0" smtClean="0"/>
              <a:t/>
            </a:r>
            <a:br>
              <a:rPr lang="en-IN" sz="1600" dirty="0" smtClean="0"/>
            </a:br>
            <a:r>
              <a:rPr lang="en-IN" sz="1600" dirty="0" smtClean="0"/>
              <a:t>3). What will the listeners probably do next?</a:t>
            </a:r>
          </a:p>
          <a:p>
            <a:r>
              <a:rPr lang="en-IN" sz="1600" dirty="0" smtClean="0"/>
              <a:t> Boo</a:t>
            </a:r>
          </a:p>
          <a:p>
            <a:r>
              <a:rPr lang="en-IN" sz="1600" dirty="0" smtClean="0"/>
              <a:t> Applaud</a:t>
            </a:r>
          </a:p>
          <a:p>
            <a:r>
              <a:rPr lang="en-IN" sz="1600" dirty="0" smtClean="0"/>
              <a:t> Ask questions</a:t>
            </a:r>
          </a:p>
          <a:p>
            <a:r>
              <a:rPr lang="en-IN" sz="1600" dirty="0" smtClean="0"/>
              <a:t> Sleep</a:t>
            </a:r>
          </a:p>
          <a:p>
            <a:endParaRPr lang="en-IN"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836712"/>
            <a:ext cx="5123899" cy="4555093"/>
          </a:xfrm>
          <a:prstGeom prst="rect">
            <a:avLst/>
          </a:prstGeom>
          <a:noFill/>
        </p:spPr>
        <p:txBody>
          <a:bodyPr wrap="square" rtlCol="0">
            <a:spAutoFit/>
          </a:bodyPr>
          <a:lstStyle/>
          <a:p>
            <a:r>
              <a:rPr lang="en-IN" sz="1600" dirty="0" smtClean="0"/>
              <a:t>1). Where would this speech most likely be heard?</a:t>
            </a:r>
          </a:p>
          <a:p>
            <a:r>
              <a:rPr lang="en-IN" sz="1600" dirty="0" smtClean="0"/>
              <a:t> At a business meeting</a:t>
            </a:r>
          </a:p>
          <a:p>
            <a:r>
              <a:rPr lang="en-IN" sz="1600" dirty="0" smtClean="0"/>
              <a:t> At a conference</a:t>
            </a:r>
          </a:p>
          <a:p>
            <a:r>
              <a:rPr lang="en-IN" sz="1600" dirty="0" smtClean="0"/>
              <a:t> At a sporting event</a:t>
            </a:r>
          </a:p>
          <a:p>
            <a:r>
              <a:rPr lang="en-IN" sz="1600" b="1" dirty="0" smtClean="0"/>
              <a:t> At an awards ceremony</a:t>
            </a:r>
          </a:p>
          <a:p>
            <a:r>
              <a:rPr lang="en-IN" sz="1600" dirty="0" smtClean="0"/>
              <a:t/>
            </a:r>
            <a:br>
              <a:rPr lang="en-IN" sz="1600" dirty="0" smtClean="0"/>
            </a:br>
            <a:r>
              <a:rPr lang="en-IN" sz="1600" dirty="0" smtClean="0"/>
              <a:t>2). What is the main purpose of the speech?</a:t>
            </a:r>
          </a:p>
          <a:p>
            <a:r>
              <a:rPr lang="en-IN" sz="1600" dirty="0" smtClean="0"/>
              <a:t> To </a:t>
            </a:r>
            <a:r>
              <a:rPr lang="en-IN" sz="1600" b="1" dirty="0" smtClean="0"/>
              <a:t>express appreciation</a:t>
            </a:r>
          </a:p>
          <a:p>
            <a:r>
              <a:rPr lang="en-IN" sz="1600" dirty="0" smtClean="0"/>
              <a:t> To </a:t>
            </a:r>
            <a:r>
              <a:rPr lang="en-IN" sz="1600" dirty="0" err="1" smtClean="0"/>
              <a:t>honor</a:t>
            </a:r>
            <a:r>
              <a:rPr lang="en-IN" sz="1600" dirty="0" smtClean="0"/>
              <a:t> family</a:t>
            </a:r>
          </a:p>
          <a:p>
            <a:r>
              <a:rPr lang="en-IN" sz="1600" dirty="0" smtClean="0"/>
              <a:t> To promote a movie</a:t>
            </a:r>
          </a:p>
          <a:p>
            <a:r>
              <a:rPr lang="en-IN" sz="1600" dirty="0" smtClean="0"/>
              <a:t> To explain a dream</a:t>
            </a:r>
          </a:p>
          <a:p>
            <a:r>
              <a:rPr lang="en-IN" sz="1600" dirty="0" smtClean="0"/>
              <a:t/>
            </a:r>
            <a:br>
              <a:rPr lang="en-IN" sz="1600" dirty="0" smtClean="0"/>
            </a:br>
            <a:r>
              <a:rPr lang="en-IN" sz="1600" dirty="0" smtClean="0"/>
              <a:t>3). What will the listeners probably do next?</a:t>
            </a:r>
          </a:p>
          <a:p>
            <a:r>
              <a:rPr lang="en-IN" sz="1600" dirty="0" smtClean="0"/>
              <a:t> Boo</a:t>
            </a:r>
          </a:p>
          <a:p>
            <a:r>
              <a:rPr lang="en-IN" sz="1600" b="1" dirty="0" smtClean="0"/>
              <a:t> Applaud</a:t>
            </a:r>
          </a:p>
          <a:p>
            <a:r>
              <a:rPr lang="en-IN" sz="1600" dirty="0" smtClean="0"/>
              <a:t> Ask questions</a:t>
            </a:r>
          </a:p>
          <a:p>
            <a:r>
              <a:rPr lang="en-IN" sz="1600" dirty="0" smtClean="0"/>
              <a:t> Sleep</a:t>
            </a:r>
          </a:p>
          <a:p>
            <a:endParaRPr lang="en-IN"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908720"/>
            <a:ext cx="5277788" cy="4832092"/>
          </a:xfrm>
          <a:prstGeom prst="rect">
            <a:avLst/>
          </a:prstGeom>
          <a:noFill/>
        </p:spPr>
        <p:txBody>
          <a:bodyPr wrap="square" rtlCol="0">
            <a:spAutoFit/>
          </a:bodyPr>
          <a:lstStyle/>
          <a:p>
            <a:r>
              <a:rPr lang="en-IN" sz="1600" dirty="0" smtClean="0"/>
              <a:t>1). Where is the introduction probably taking place?</a:t>
            </a:r>
          </a:p>
          <a:p>
            <a:r>
              <a:rPr lang="en-IN" sz="1600" dirty="0" smtClean="0"/>
              <a:t> On a talk show</a:t>
            </a:r>
          </a:p>
          <a:p>
            <a:r>
              <a:rPr lang="en-IN" sz="1600" dirty="0" smtClean="0"/>
              <a:t> In a supermarket</a:t>
            </a:r>
          </a:p>
          <a:p>
            <a:r>
              <a:rPr lang="en-IN" sz="1600" dirty="0" smtClean="0"/>
              <a:t> At a press conference</a:t>
            </a:r>
          </a:p>
          <a:p>
            <a:r>
              <a:rPr lang="en-IN" sz="1600" dirty="0" smtClean="0"/>
              <a:t> At a high school</a:t>
            </a:r>
          </a:p>
          <a:p>
            <a:endParaRPr lang="en-IN" sz="1600" dirty="0" smtClean="0"/>
          </a:p>
          <a:p>
            <a:r>
              <a:rPr lang="en-IN" sz="1600" dirty="0" smtClean="0"/>
              <a:t/>
            </a:r>
            <a:br>
              <a:rPr lang="en-IN" sz="1600" dirty="0" smtClean="0"/>
            </a:br>
            <a:r>
              <a:rPr lang="en-IN" sz="1600" dirty="0" smtClean="0"/>
              <a:t>2). How does the speaker feel about Diane Farmer?</a:t>
            </a:r>
          </a:p>
          <a:p>
            <a:r>
              <a:rPr lang="en-IN" sz="1600" dirty="0" smtClean="0"/>
              <a:t> He resents her.</a:t>
            </a:r>
          </a:p>
          <a:p>
            <a:r>
              <a:rPr lang="en-IN" sz="1600" dirty="0" smtClean="0"/>
              <a:t> He worships her.</a:t>
            </a:r>
          </a:p>
          <a:p>
            <a:r>
              <a:rPr lang="en-IN" sz="1600" dirty="0" smtClean="0"/>
              <a:t> He admires her.</a:t>
            </a:r>
          </a:p>
          <a:p>
            <a:r>
              <a:rPr lang="en-IN" sz="1600" dirty="0" smtClean="0"/>
              <a:t> He loathes her.</a:t>
            </a:r>
          </a:p>
          <a:p>
            <a:r>
              <a:rPr lang="en-IN" sz="1600" dirty="0" smtClean="0"/>
              <a:t/>
            </a:r>
            <a:br>
              <a:rPr lang="en-IN" sz="1600" dirty="0" smtClean="0"/>
            </a:br>
            <a:r>
              <a:rPr lang="en-IN" sz="1600" dirty="0" smtClean="0"/>
              <a:t>3). What will happen to Ms. Farmer next month?</a:t>
            </a:r>
          </a:p>
          <a:p>
            <a:r>
              <a:rPr lang="en-IN" sz="1600" dirty="0" smtClean="0"/>
              <a:t> She will graduate from college.</a:t>
            </a:r>
          </a:p>
          <a:p>
            <a:r>
              <a:rPr lang="en-IN" sz="1600" dirty="0" smtClean="0"/>
              <a:t> She will have a new book for sale.</a:t>
            </a:r>
          </a:p>
          <a:p>
            <a:r>
              <a:rPr lang="en-IN" sz="1600" dirty="0" smtClean="0"/>
              <a:t> She will start writing a third book.</a:t>
            </a:r>
          </a:p>
          <a:p>
            <a:r>
              <a:rPr lang="en-IN" sz="1600" dirty="0" smtClean="0"/>
              <a:t> She will deliver a new baby</a:t>
            </a:r>
            <a:r>
              <a:rPr lang="en-IN" dirty="0" smtClean="0"/>
              <a:t>.</a:t>
            </a:r>
          </a:p>
          <a:p>
            <a:endParaRPr lang="en-IN"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764704"/>
            <a:ext cx="5277788" cy="4555093"/>
          </a:xfrm>
          <a:prstGeom prst="rect">
            <a:avLst/>
          </a:prstGeom>
          <a:noFill/>
        </p:spPr>
        <p:txBody>
          <a:bodyPr wrap="square" rtlCol="0">
            <a:spAutoFit/>
          </a:bodyPr>
          <a:lstStyle/>
          <a:p>
            <a:r>
              <a:rPr lang="en-IN" sz="1600" dirty="0" smtClean="0"/>
              <a:t>1). Where is the introduction probably taking place?</a:t>
            </a:r>
          </a:p>
          <a:p>
            <a:r>
              <a:rPr lang="en-IN" sz="1600" dirty="0" smtClean="0"/>
              <a:t> </a:t>
            </a:r>
            <a:r>
              <a:rPr lang="en-IN" sz="1600" b="1" dirty="0" smtClean="0"/>
              <a:t>On a talk show</a:t>
            </a:r>
          </a:p>
          <a:p>
            <a:r>
              <a:rPr lang="en-IN" sz="1600" dirty="0" smtClean="0"/>
              <a:t> In a supermarket</a:t>
            </a:r>
          </a:p>
          <a:p>
            <a:r>
              <a:rPr lang="en-IN" sz="1600" dirty="0" smtClean="0"/>
              <a:t> At a press conference</a:t>
            </a:r>
          </a:p>
          <a:p>
            <a:r>
              <a:rPr lang="en-IN" sz="1600" dirty="0" smtClean="0"/>
              <a:t> At a high school</a:t>
            </a:r>
          </a:p>
          <a:p>
            <a:r>
              <a:rPr lang="en-IN" sz="1600" dirty="0" smtClean="0"/>
              <a:t/>
            </a:r>
            <a:br>
              <a:rPr lang="en-IN" sz="1600" dirty="0" smtClean="0"/>
            </a:br>
            <a:r>
              <a:rPr lang="en-IN" sz="1600" dirty="0" smtClean="0"/>
              <a:t>2). How does the speaker feel about Diane Farmer?</a:t>
            </a:r>
          </a:p>
          <a:p>
            <a:r>
              <a:rPr lang="en-IN" sz="1600" dirty="0" smtClean="0"/>
              <a:t> He resents her.</a:t>
            </a:r>
          </a:p>
          <a:p>
            <a:r>
              <a:rPr lang="en-IN" sz="1600" dirty="0" smtClean="0"/>
              <a:t> He worships her.</a:t>
            </a:r>
          </a:p>
          <a:p>
            <a:r>
              <a:rPr lang="en-IN" sz="1600" b="1" dirty="0" smtClean="0"/>
              <a:t> He admires her.</a:t>
            </a:r>
          </a:p>
          <a:p>
            <a:r>
              <a:rPr lang="en-IN" sz="1600" dirty="0" smtClean="0"/>
              <a:t> He loathes her.</a:t>
            </a:r>
          </a:p>
          <a:p>
            <a:r>
              <a:rPr lang="en-IN" sz="1600" dirty="0" smtClean="0"/>
              <a:t/>
            </a:r>
            <a:br>
              <a:rPr lang="en-IN" sz="1600" dirty="0" smtClean="0"/>
            </a:br>
            <a:r>
              <a:rPr lang="en-IN" sz="1600" dirty="0" smtClean="0"/>
              <a:t>3). What will happen to Ms. Farmer next month?</a:t>
            </a:r>
          </a:p>
          <a:p>
            <a:r>
              <a:rPr lang="en-IN" sz="1600" dirty="0" smtClean="0"/>
              <a:t> She will graduate from college.</a:t>
            </a:r>
          </a:p>
          <a:p>
            <a:r>
              <a:rPr lang="en-IN" sz="1600" dirty="0" smtClean="0"/>
              <a:t> </a:t>
            </a:r>
            <a:r>
              <a:rPr lang="en-IN" sz="1600" b="1" dirty="0" smtClean="0"/>
              <a:t>She will have a new book for sale.</a:t>
            </a:r>
          </a:p>
          <a:p>
            <a:r>
              <a:rPr lang="en-IN" sz="1600" dirty="0" smtClean="0"/>
              <a:t> She will start writing a third book.</a:t>
            </a:r>
          </a:p>
          <a:p>
            <a:r>
              <a:rPr lang="en-IN" sz="1600" dirty="0" smtClean="0"/>
              <a:t> She will deliver a new baby.</a:t>
            </a:r>
          </a:p>
          <a:p>
            <a:endParaRPr lang="en-IN"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764704"/>
            <a:ext cx="6321470" cy="4770537"/>
          </a:xfrm>
          <a:prstGeom prst="rect">
            <a:avLst/>
          </a:prstGeom>
          <a:noFill/>
        </p:spPr>
        <p:txBody>
          <a:bodyPr wrap="square" rtlCol="0">
            <a:spAutoFit/>
          </a:bodyPr>
          <a:lstStyle/>
          <a:p>
            <a:r>
              <a:rPr lang="en-IN" sz="1600" dirty="0" smtClean="0"/>
              <a:t>1). Who is the intended audience?</a:t>
            </a:r>
          </a:p>
          <a:p>
            <a:r>
              <a:rPr lang="en-IN" sz="1600" dirty="0" smtClean="0"/>
              <a:t> Producers</a:t>
            </a:r>
          </a:p>
          <a:p>
            <a:r>
              <a:rPr lang="en-IN" sz="1600" dirty="0" smtClean="0"/>
              <a:t> Housewives</a:t>
            </a:r>
          </a:p>
          <a:p>
            <a:r>
              <a:rPr lang="en-IN" sz="1600" dirty="0" smtClean="0"/>
              <a:t> Students</a:t>
            </a:r>
          </a:p>
          <a:p>
            <a:r>
              <a:rPr lang="en-IN" sz="1600" dirty="0" smtClean="0"/>
              <a:t> Shoppers</a:t>
            </a:r>
          </a:p>
          <a:p>
            <a:r>
              <a:rPr lang="en-IN" sz="1600" dirty="0" smtClean="0"/>
              <a:t/>
            </a:r>
            <a:br>
              <a:rPr lang="en-IN" sz="1600" dirty="0" smtClean="0"/>
            </a:br>
            <a:r>
              <a:rPr lang="en-IN" sz="1600" dirty="0" smtClean="0"/>
              <a:t>2). When is closing time?</a:t>
            </a:r>
          </a:p>
          <a:p>
            <a:r>
              <a:rPr lang="en-IN" sz="1600" dirty="0" smtClean="0"/>
              <a:t> 10</a:t>
            </a:r>
          </a:p>
          <a:p>
            <a:r>
              <a:rPr lang="en-IN" sz="1600" dirty="0" smtClean="0"/>
              <a:t> 9</a:t>
            </a:r>
          </a:p>
          <a:p>
            <a:r>
              <a:rPr lang="en-IN" sz="1600" dirty="0" smtClean="0"/>
              <a:t> 8:45</a:t>
            </a:r>
          </a:p>
          <a:p>
            <a:r>
              <a:rPr lang="en-IN" sz="1600" dirty="0" smtClean="0"/>
              <a:t> 8</a:t>
            </a:r>
          </a:p>
          <a:p>
            <a:r>
              <a:rPr lang="en-IN" sz="1600" dirty="0" smtClean="0"/>
              <a:t/>
            </a:r>
            <a:br>
              <a:rPr lang="en-IN" sz="1600" dirty="0" smtClean="0"/>
            </a:br>
            <a:r>
              <a:rPr lang="en-IN" sz="1600" dirty="0" smtClean="0"/>
              <a:t>3). What should listeners do after they have made a purchase?</a:t>
            </a:r>
          </a:p>
          <a:p>
            <a:r>
              <a:rPr lang="en-IN" sz="1600" dirty="0" smtClean="0"/>
              <a:t> Come back tomorrow.</a:t>
            </a:r>
          </a:p>
          <a:p>
            <a:r>
              <a:rPr lang="en-IN" sz="1600" dirty="0" smtClean="0"/>
              <a:t> Walk out the main entrance.</a:t>
            </a:r>
          </a:p>
          <a:p>
            <a:r>
              <a:rPr lang="en-IN" sz="1600" dirty="0" smtClean="0"/>
              <a:t> Leave through a side door.</a:t>
            </a:r>
          </a:p>
          <a:p>
            <a:r>
              <a:rPr lang="en-IN" sz="1600" dirty="0" smtClean="0"/>
              <a:t> Wait in a check-out line.</a:t>
            </a:r>
          </a:p>
          <a:p>
            <a:r>
              <a:rPr lang="en-IN" sz="1600" dirty="0" smtClean="0"/>
              <a:t/>
            </a:r>
            <a:br>
              <a:rPr lang="en-IN" sz="1600" dirty="0" smtClean="0"/>
            </a:br>
            <a:endParaRPr lang="en-IN" sz="1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908720"/>
            <a:ext cx="6393478" cy="4278094"/>
          </a:xfrm>
          <a:prstGeom prst="rect">
            <a:avLst/>
          </a:prstGeom>
          <a:noFill/>
        </p:spPr>
        <p:txBody>
          <a:bodyPr wrap="square" rtlCol="0">
            <a:spAutoFit/>
          </a:bodyPr>
          <a:lstStyle/>
          <a:p>
            <a:r>
              <a:rPr lang="en-IN" sz="1600" dirty="0" smtClean="0"/>
              <a:t>1). Who is the intended audience?</a:t>
            </a:r>
          </a:p>
          <a:p>
            <a:r>
              <a:rPr lang="en-IN" sz="1600" dirty="0" smtClean="0"/>
              <a:t> Producers</a:t>
            </a:r>
          </a:p>
          <a:p>
            <a:r>
              <a:rPr lang="en-IN" sz="1600" dirty="0" smtClean="0"/>
              <a:t> Housewives</a:t>
            </a:r>
          </a:p>
          <a:p>
            <a:r>
              <a:rPr lang="en-IN" sz="1600" dirty="0" smtClean="0"/>
              <a:t> Students</a:t>
            </a:r>
          </a:p>
          <a:p>
            <a:r>
              <a:rPr lang="en-IN" sz="1600" b="1" dirty="0" smtClean="0"/>
              <a:t> Shoppers</a:t>
            </a:r>
          </a:p>
          <a:p>
            <a:r>
              <a:rPr lang="en-IN" sz="1600" dirty="0" smtClean="0"/>
              <a:t/>
            </a:r>
            <a:br>
              <a:rPr lang="en-IN" sz="1600" dirty="0" smtClean="0"/>
            </a:br>
            <a:r>
              <a:rPr lang="en-IN" sz="1600" dirty="0" smtClean="0"/>
              <a:t>2). When is closing time?</a:t>
            </a:r>
          </a:p>
          <a:p>
            <a:r>
              <a:rPr lang="en-IN" sz="1600" dirty="0" smtClean="0"/>
              <a:t> 10</a:t>
            </a:r>
          </a:p>
          <a:p>
            <a:r>
              <a:rPr lang="en-IN" sz="1600" b="1" dirty="0" smtClean="0"/>
              <a:t> 9</a:t>
            </a:r>
          </a:p>
          <a:p>
            <a:r>
              <a:rPr lang="en-IN" sz="1600" dirty="0" smtClean="0"/>
              <a:t> 8:45</a:t>
            </a:r>
          </a:p>
          <a:p>
            <a:r>
              <a:rPr lang="en-IN" sz="1600" dirty="0" smtClean="0"/>
              <a:t> 8</a:t>
            </a:r>
          </a:p>
          <a:p>
            <a:r>
              <a:rPr lang="en-IN" sz="1600" dirty="0" smtClean="0"/>
              <a:t/>
            </a:r>
            <a:br>
              <a:rPr lang="en-IN" sz="1600" dirty="0" smtClean="0"/>
            </a:br>
            <a:r>
              <a:rPr lang="en-IN" sz="1600" dirty="0" smtClean="0"/>
              <a:t>3). What should listeners do after they have made a purchase?</a:t>
            </a:r>
          </a:p>
          <a:p>
            <a:r>
              <a:rPr lang="en-IN" sz="1600" dirty="0" smtClean="0"/>
              <a:t> Come back tomorrow.</a:t>
            </a:r>
          </a:p>
          <a:p>
            <a:r>
              <a:rPr lang="en-IN" sz="1600" dirty="0" smtClean="0"/>
              <a:t> Walk out the main entrance.</a:t>
            </a:r>
          </a:p>
          <a:p>
            <a:r>
              <a:rPr lang="en-IN" sz="1600" b="1" dirty="0" smtClean="0"/>
              <a:t> Leave through a side door.</a:t>
            </a:r>
          </a:p>
          <a:p>
            <a:r>
              <a:rPr lang="en-IN" sz="1600" dirty="0" smtClean="0"/>
              <a:t> Wait in a check-out line.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836712"/>
            <a:ext cx="3815849" cy="4555093"/>
          </a:xfrm>
          <a:prstGeom prst="rect">
            <a:avLst/>
          </a:prstGeom>
          <a:noFill/>
        </p:spPr>
        <p:txBody>
          <a:bodyPr wrap="square" rtlCol="0">
            <a:spAutoFit/>
          </a:bodyPr>
          <a:lstStyle/>
          <a:p>
            <a:r>
              <a:rPr lang="en-IN" sz="1600" dirty="0" smtClean="0"/>
              <a:t>1). What is mainly being advertised?</a:t>
            </a:r>
          </a:p>
          <a:p>
            <a:r>
              <a:rPr lang="en-IN" sz="1600" dirty="0" smtClean="0"/>
              <a:t> A money-back guarantee</a:t>
            </a:r>
          </a:p>
          <a:p>
            <a:r>
              <a:rPr lang="en-IN" sz="1600" dirty="0" smtClean="0"/>
              <a:t> Windows</a:t>
            </a:r>
          </a:p>
          <a:p>
            <a:r>
              <a:rPr lang="en-IN" sz="1600" dirty="0" smtClean="0"/>
              <a:t> Energy savings</a:t>
            </a:r>
          </a:p>
          <a:p>
            <a:r>
              <a:rPr lang="en-IN" sz="1600" dirty="0" smtClean="0"/>
              <a:t> Special discounts</a:t>
            </a:r>
          </a:p>
          <a:p>
            <a:endParaRPr lang="en-IN" sz="1600" dirty="0" smtClean="0"/>
          </a:p>
          <a:p>
            <a:r>
              <a:rPr lang="en-IN" sz="1600" dirty="0" smtClean="0"/>
              <a:t>2). What does the speaker promise?</a:t>
            </a:r>
          </a:p>
          <a:p>
            <a:r>
              <a:rPr lang="en-IN" sz="1600" dirty="0" smtClean="0"/>
              <a:t> A lower energy bill</a:t>
            </a:r>
          </a:p>
          <a:p>
            <a:r>
              <a:rPr lang="en-IN" sz="1600" dirty="0" smtClean="0"/>
              <a:t> Triple-pane glass</a:t>
            </a:r>
          </a:p>
          <a:p>
            <a:r>
              <a:rPr lang="en-IN" sz="1600" dirty="0" smtClean="0"/>
              <a:t> Kryptonite gas</a:t>
            </a:r>
          </a:p>
          <a:p>
            <a:r>
              <a:rPr lang="en-IN" sz="1600" dirty="0" smtClean="0"/>
              <a:t> A free estimate</a:t>
            </a:r>
          </a:p>
          <a:p>
            <a:r>
              <a:rPr lang="en-IN" sz="1600" dirty="0" smtClean="0"/>
              <a:t/>
            </a:r>
            <a:br>
              <a:rPr lang="en-IN" sz="1600" dirty="0" smtClean="0"/>
            </a:br>
            <a:r>
              <a:rPr lang="en-IN" sz="1600" dirty="0" smtClean="0"/>
              <a:t>3). What action should listeners take?</a:t>
            </a:r>
          </a:p>
          <a:p>
            <a:r>
              <a:rPr lang="en-IN" sz="1600" dirty="0" smtClean="0"/>
              <a:t> Send an e-mail</a:t>
            </a:r>
          </a:p>
          <a:p>
            <a:r>
              <a:rPr lang="en-IN" sz="1600" dirty="0" smtClean="0"/>
              <a:t> Get a discount</a:t>
            </a:r>
          </a:p>
          <a:p>
            <a:r>
              <a:rPr lang="en-IN" sz="1600" dirty="0" smtClean="0"/>
              <a:t> Make a phone call</a:t>
            </a:r>
          </a:p>
          <a:p>
            <a:r>
              <a:rPr lang="en-IN" sz="1600" dirty="0" smtClean="0"/>
              <a:t> Visit Frank Miller</a:t>
            </a:r>
          </a:p>
          <a:p>
            <a:endParaRPr lang="en-IN"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31640" y="908720"/>
            <a:ext cx="3671833" cy="4555093"/>
          </a:xfrm>
          <a:prstGeom prst="rect">
            <a:avLst/>
          </a:prstGeom>
          <a:noFill/>
        </p:spPr>
        <p:txBody>
          <a:bodyPr wrap="square" rtlCol="0">
            <a:spAutoFit/>
          </a:bodyPr>
          <a:lstStyle/>
          <a:p>
            <a:r>
              <a:rPr lang="en-IN" sz="1600" dirty="0" smtClean="0"/>
              <a:t>1). What is mainly being advertised?</a:t>
            </a:r>
          </a:p>
          <a:p>
            <a:r>
              <a:rPr lang="en-IN" sz="1600" dirty="0" smtClean="0"/>
              <a:t> A money-back guarantee</a:t>
            </a:r>
          </a:p>
          <a:p>
            <a:r>
              <a:rPr lang="en-IN" sz="1600" b="1" dirty="0" smtClean="0"/>
              <a:t> Windows</a:t>
            </a:r>
          </a:p>
          <a:p>
            <a:r>
              <a:rPr lang="en-IN" sz="1600" dirty="0" smtClean="0"/>
              <a:t> Energy savings</a:t>
            </a:r>
          </a:p>
          <a:p>
            <a:r>
              <a:rPr lang="en-IN" sz="1600" dirty="0" smtClean="0"/>
              <a:t> Special discounts</a:t>
            </a:r>
          </a:p>
          <a:p>
            <a:r>
              <a:rPr lang="en-IN" sz="1600" dirty="0" smtClean="0"/>
              <a:t/>
            </a:r>
            <a:br>
              <a:rPr lang="en-IN" sz="1600" dirty="0" smtClean="0"/>
            </a:br>
            <a:r>
              <a:rPr lang="en-IN" sz="1600" dirty="0" smtClean="0"/>
              <a:t>2). What does the speaker promise?</a:t>
            </a:r>
          </a:p>
          <a:p>
            <a:r>
              <a:rPr lang="en-IN" sz="1600" b="1" dirty="0" smtClean="0"/>
              <a:t> A lower energy bill</a:t>
            </a:r>
          </a:p>
          <a:p>
            <a:r>
              <a:rPr lang="en-IN" sz="1600" dirty="0" smtClean="0"/>
              <a:t> Triple-pane glass</a:t>
            </a:r>
          </a:p>
          <a:p>
            <a:r>
              <a:rPr lang="en-IN" sz="1600" dirty="0" smtClean="0"/>
              <a:t> Kryptonite gas</a:t>
            </a:r>
          </a:p>
          <a:p>
            <a:r>
              <a:rPr lang="en-IN" sz="1600" dirty="0" smtClean="0"/>
              <a:t> A free estimate</a:t>
            </a:r>
          </a:p>
          <a:p>
            <a:r>
              <a:rPr lang="en-IN" sz="1600" dirty="0" smtClean="0"/>
              <a:t/>
            </a:r>
            <a:br>
              <a:rPr lang="en-IN" sz="1600" dirty="0" smtClean="0"/>
            </a:br>
            <a:r>
              <a:rPr lang="en-IN" sz="1600" dirty="0" smtClean="0"/>
              <a:t>3). What action should listeners take?</a:t>
            </a:r>
          </a:p>
          <a:p>
            <a:r>
              <a:rPr lang="en-IN" sz="1600" dirty="0" smtClean="0"/>
              <a:t> Send an e-mail</a:t>
            </a:r>
          </a:p>
          <a:p>
            <a:r>
              <a:rPr lang="en-IN" sz="1600" dirty="0" smtClean="0"/>
              <a:t> Get a discount</a:t>
            </a:r>
          </a:p>
          <a:p>
            <a:r>
              <a:rPr lang="en-IN" sz="1600" b="1" dirty="0" smtClean="0"/>
              <a:t> Make a phone call</a:t>
            </a:r>
          </a:p>
          <a:p>
            <a:r>
              <a:rPr lang="en-IN" sz="1600" dirty="0" smtClean="0"/>
              <a:t> Visit Frank Miller</a:t>
            </a:r>
          </a:p>
          <a:p>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764704"/>
            <a:ext cx="5400600" cy="4770537"/>
          </a:xfrm>
          <a:prstGeom prst="rect">
            <a:avLst/>
          </a:prstGeom>
          <a:noFill/>
        </p:spPr>
        <p:txBody>
          <a:bodyPr wrap="square" rtlCol="0">
            <a:spAutoFit/>
          </a:bodyPr>
          <a:lstStyle/>
          <a:p>
            <a:r>
              <a:rPr lang="en-IN" sz="1600" dirty="0" smtClean="0"/>
              <a:t>1). When is this talk probably taking place?</a:t>
            </a:r>
          </a:p>
          <a:p>
            <a:r>
              <a:rPr lang="en-IN" sz="1600" dirty="0" smtClean="0"/>
              <a:t> During a meeting</a:t>
            </a:r>
          </a:p>
          <a:p>
            <a:r>
              <a:rPr lang="en-IN" sz="1600" dirty="0" smtClean="0"/>
              <a:t> During an interview</a:t>
            </a:r>
          </a:p>
          <a:p>
            <a:r>
              <a:rPr lang="en-IN" sz="1600" dirty="0" smtClean="0"/>
              <a:t> During a convention</a:t>
            </a:r>
          </a:p>
          <a:p>
            <a:r>
              <a:rPr lang="en-IN" sz="1600" dirty="0" smtClean="0"/>
              <a:t> During a lecture</a:t>
            </a:r>
          </a:p>
          <a:p>
            <a:r>
              <a:rPr lang="en-IN" sz="1600" dirty="0" smtClean="0"/>
              <a:t/>
            </a:r>
            <a:br>
              <a:rPr lang="en-IN" sz="1600" dirty="0" smtClean="0"/>
            </a:br>
            <a:r>
              <a:rPr lang="en-IN" sz="1600" dirty="0" smtClean="0"/>
              <a:t>2). Who most likely is the speaker?</a:t>
            </a:r>
          </a:p>
          <a:p>
            <a:r>
              <a:rPr lang="en-IN" sz="1600" dirty="0" smtClean="0"/>
              <a:t> A company president</a:t>
            </a:r>
          </a:p>
          <a:p>
            <a:r>
              <a:rPr lang="en-IN" sz="1600" dirty="0" smtClean="0"/>
              <a:t> A radio reporter</a:t>
            </a:r>
          </a:p>
          <a:p>
            <a:r>
              <a:rPr lang="en-IN" sz="1600" dirty="0" smtClean="0"/>
              <a:t> An industry analyst</a:t>
            </a:r>
          </a:p>
          <a:p>
            <a:r>
              <a:rPr lang="en-IN" sz="1600" dirty="0" smtClean="0"/>
              <a:t> A store manager</a:t>
            </a:r>
          </a:p>
          <a:p>
            <a:r>
              <a:rPr lang="en-IN" sz="1600" dirty="0" smtClean="0"/>
              <a:t/>
            </a:r>
            <a:br>
              <a:rPr lang="en-IN" sz="1600" dirty="0" smtClean="0"/>
            </a:br>
            <a:r>
              <a:rPr lang="en-IN" sz="1600" dirty="0" smtClean="0"/>
              <a:t>3). What is suggested about the company?</a:t>
            </a:r>
          </a:p>
          <a:p>
            <a:r>
              <a:rPr lang="en-IN" sz="1600" dirty="0" smtClean="0"/>
              <a:t> It is small.</a:t>
            </a:r>
          </a:p>
          <a:p>
            <a:r>
              <a:rPr lang="en-IN" sz="1600" dirty="0" smtClean="0"/>
              <a:t> It provides a service.</a:t>
            </a:r>
          </a:p>
          <a:p>
            <a:r>
              <a:rPr lang="en-IN" sz="1600" dirty="0" smtClean="0"/>
              <a:t> It is a manufacturer.</a:t>
            </a:r>
          </a:p>
          <a:p>
            <a:r>
              <a:rPr lang="en-IN" sz="1600" dirty="0" smtClean="0"/>
              <a:t> It is having financial trouble.</a:t>
            </a:r>
          </a:p>
          <a:p>
            <a:r>
              <a:rPr lang="en-IN" sz="1600" dirty="0" smtClean="0"/>
              <a:t/>
            </a:r>
            <a:br>
              <a:rPr lang="en-IN" sz="1600" dirty="0" smtClean="0"/>
            </a:br>
            <a:endParaRPr lang="en-IN" sz="1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87624" y="1052736"/>
            <a:ext cx="5760640" cy="5355312"/>
          </a:xfrm>
          <a:prstGeom prst="rect">
            <a:avLst/>
          </a:prstGeom>
          <a:noFill/>
        </p:spPr>
        <p:txBody>
          <a:bodyPr wrap="square" rtlCol="0">
            <a:spAutoFit/>
          </a:bodyPr>
          <a:lstStyle/>
          <a:p>
            <a:r>
              <a:rPr lang="en-IN" dirty="0" smtClean="0"/>
              <a:t>1). Who is the message for?</a:t>
            </a:r>
          </a:p>
          <a:p>
            <a:r>
              <a:rPr lang="en-IN" dirty="0" smtClean="0"/>
              <a:t> Felicia Morgan</a:t>
            </a:r>
          </a:p>
          <a:p>
            <a:r>
              <a:rPr lang="en-IN" dirty="0" smtClean="0"/>
              <a:t> Ron Valencia</a:t>
            </a:r>
          </a:p>
          <a:p>
            <a:r>
              <a:rPr lang="en-IN" dirty="0" smtClean="0"/>
              <a:t> Robert Douglas</a:t>
            </a:r>
          </a:p>
          <a:p>
            <a:r>
              <a:rPr lang="en-IN" dirty="0" smtClean="0"/>
              <a:t> Frederick Pepper</a:t>
            </a:r>
          </a:p>
          <a:p>
            <a:endParaRPr lang="en-IN" u="sng" dirty="0">
              <a:hlinkClick r:id="rId3"/>
            </a:endParaRPr>
          </a:p>
          <a:p>
            <a:r>
              <a:rPr lang="en-IN" dirty="0" smtClean="0"/>
              <a:t/>
            </a:r>
            <a:br>
              <a:rPr lang="en-IN" dirty="0" smtClean="0"/>
            </a:br>
            <a:r>
              <a:rPr lang="en-IN" dirty="0" smtClean="0"/>
              <a:t>2). What will happen on the 24th?</a:t>
            </a:r>
          </a:p>
          <a:p>
            <a:r>
              <a:rPr lang="en-IN" dirty="0" smtClean="0"/>
              <a:t> A conference</a:t>
            </a:r>
          </a:p>
          <a:p>
            <a:r>
              <a:rPr lang="en-IN" dirty="0" smtClean="0"/>
              <a:t> A conference call</a:t>
            </a:r>
          </a:p>
          <a:p>
            <a:r>
              <a:rPr lang="en-IN" dirty="0" smtClean="0"/>
              <a:t> A job interview</a:t>
            </a:r>
          </a:p>
          <a:p>
            <a:r>
              <a:rPr lang="en-IN" dirty="0" smtClean="0"/>
              <a:t> A fax request</a:t>
            </a:r>
          </a:p>
          <a:p>
            <a:r>
              <a:rPr lang="en-IN" dirty="0" smtClean="0"/>
              <a:t/>
            </a:r>
            <a:br>
              <a:rPr lang="en-IN" dirty="0" smtClean="0"/>
            </a:br>
            <a:r>
              <a:rPr lang="en-IN" dirty="0" smtClean="0"/>
              <a:t>3). What should the listener do?</a:t>
            </a:r>
          </a:p>
          <a:p>
            <a:r>
              <a:rPr lang="en-IN" dirty="0" smtClean="0"/>
              <a:t> Page Ron Valencia</a:t>
            </a:r>
          </a:p>
          <a:p>
            <a:r>
              <a:rPr lang="en-IN" dirty="0" smtClean="0"/>
              <a:t> Contact Frederick Pepper</a:t>
            </a:r>
          </a:p>
          <a:p>
            <a:r>
              <a:rPr lang="en-IN" dirty="0" smtClean="0"/>
              <a:t> Fax Robert Douglas</a:t>
            </a:r>
          </a:p>
          <a:p>
            <a:r>
              <a:rPr lang="en-IN" dirty="0" smtClean="0"/>
              <a:t> Phone Felicia Morgan</a:t>
            </a:r>
          </a:p>
          <a:p>
            <a:endParaRPr lang="en-IN"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59632" y="908720"/>
            <a:ext cx="4968552" cy="5078313"/>
          </a:xfrm>
          <a:prstGeom prst="rect">
            <a:avLst/>
          </a:prstGeom>
          <a:noFill/>
        </p:spPr>
        <p:txBody>
          <a:bodyPr wrap="square" rtlCol="0">
            <a:spAutoFit/>
          </a:bodyPr>
          <a:lstStyle/>
          <a:p>
            <a:r>
              <a:rPr lang="en-IN" dirty="0" smtClean="0"/>
              <a:t>1). Who is the message for?</a:t>
            </a:r>
          </a:p>
          <a:p>
            <a:r>
              <a:rPr lang="en-IN" dirty="0" smtClean="0"/>
              <a:t> Felicia Morgan</a:t>
            </a:r>
          </a:p>
          <a:p>
            <a:r>
              <a:rPr lang="en-IN" dirty="0" smtClean="0"/>
              <a:t> Ron Valencia</a:t>
            </a:r>
          </a:p>
          <a:p>
            <a:r>
              <a:rPr lang="en-IN" dirty="0" smtClean="0"/>
              <a:t> </a:t>
            </a:r>
            <a:r>
              <a:rPr lang="en-IN" b="1" dirty="0" smtClean="0"/>
              <a:t>Robert Douglas</a:t>
            </a:r>
          </a:p>
          <a:p>
            <a:r>
              <a:rPr lang="en-IN" dirty="0" smtClean="0"/>
              <a:t> Frederick Pepper</a:t>
            </a:r>
          </a:p>
          <a:p>
            <a:r>
              <a:rPr lang="en-IN" dirty="0" smtClean="0"/>
              <a:t/>
            </a:r>
            <a:br>
              <a:rPr lang="en-IN" dirty="0" smtClean="0"/>
            </a:br>
            <a:r>
              <a:rPr lang="en-IN" dirty="0" smtClean="0"/>
              <a:t>2). What will happen on the 24th?</a:t>
            </a:r>
          </a:p>
          <a:p>
            <a:r>
              <a:rPr lang="en-IN" b="1" dirty="0" smtClean="0"/>
              <a:t> A conference</a:t>
            </a:r>
          </a:p>
          <a:p>
            <a:r>
              <a:rPr lang="en-IN" dirty="0" smtClean="0"/>
              <a:t> A conference call</a:t>
            </a:r>
          </a:p>
          <a:p>
            <a:r>
              <a:rPr lang="en-IN" dirty="0" smtClean="0"/>
              <a:t> A job interview</a:t>
            </a:r>
          </a:p>
          <a:p>
            <a:r>
              <a:rPr lang="en-IN" dirty="0" smtClean="0"/>
              <a:t> A fax request</a:t>
            </a:r>
          </a:p>
          <a:p>
            <a:r>
              <a:rPr lang="en-IN" dirty="0" smtClean="0"/>
              <a:t/>
            </a:r>
            <a:br>
              <a:rPr lang="en-IN" dirty="0" smtClean="0"/>
            </a:br>
            <a:r>
              <a:rPr lang="en-IN" dirty="0" smtClean="0"/>
              <a:t>3). What should the listener do?</a:t>
            </a:r>
          </a:p>
          <a:p>
            <a:r>
              <a:rPr lang="en-IN" dirty="0" smtClean="0"/>
              <a:t> Page Ron Valencia</a:t>
            </a:r>
          </a:p>
          <a:p>
            <a:r>
              <a:rPr lang="en-IN" dirty="0" smtClean="0"/>
              <a:t> Contact Frederick Pepper</a:t>
            </a:r>
          </a:p>
          <a:p>
            <a:r>
              <a:rPr lang="en-IN" dirty="0" smtClean="0"/>
              <a:t> Fax Robert Douglas</a:t>
            </a:r>
          </a:p>
          <a:p>
            <a:r>
              <a:rPr lang="en-IN" b="1" dirty="0" smtClean="0"/>
              <a:t> Phone Felicia Morgan</a:t>
            </a:r>
          </a:p>
          <a:p>
            <a:endParaRPr lang="en-IN"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87624" y="836712"/>
            <a:ext cx="5472608" cy="4524315"/>
          </a:xfrm>
          <a:prstGeom prst="rect">
            <a:avLst/>
          </a:prstGeom>
          <a:noFill/>
        </p:spPr>
        <p:txBody>
          <a:bodyPr wrap="square" rtlCol="0">
            <a:spAutoFit/>
          </a:bodyPr>
          <a:lstStyle/>
          <a:p>
            <a:r>
              <a:rPr lang="en-IN" sz="1600" dirty="0" smtClean="0"/>
              <a:t>1). When is this talk probably taking place?</a:t>
            </a:r>
          </a:p>
          <a:p>
            <a:r>
              <a:rPr lang="en-IN" sz="1600" dirty="0" smtClean="0"/>
              <a:t> During a meeting</a:t>
            </a:r>
          </a:p>
          <a:p>
            <a:r>
              <a:rPr lang="en-IN" sz="1600" dirty="0" smtClean="0"/>
              <a:t> </a:t>
            </a:r>
            <a:r>
              <a:rPr lang="en-IN" sz="1600" b="1" dirty="0" smtClean="0"/>
              <a:t>During an interview</a:t>
            </a:r>
          </a:p>
          <a:p>
            <a:r>
              <a:rPr lang="en-IN" sz="1600" dirty="0" smtClean="0"/>
              <a:t> During a convention</a:t>
            </a:r>
          </a:p>
          <a:p>
            <a:r>
              <a:rPr lang="en-IN" sz="1600" dirty="0" smtClean="0"/>
              <a:t> During a lecture</a:t>
            </a:r>
          </a:p>
          <a:p>
            <a:r>
              <a:rPr lang="en-IN" sz="1600" dirty="0" smtClean="0"/>
              <a:t/>
            </a:r>
            <a:br>
              <a:rPr lang="en-IN" sz="1600" dirty="0" smtClean="0"/>
            </a:br>
            <a:r>
              <a:rPr lang="en-IN" sz="1600" dirty="0" smtClean="0"/>
              <a:t>2). Who most likely is the speaker?</a:t>
            </a:r>
          </a:p>
          <a:p>
            <a:r>
              <a:rPr lang="en-IN" sz="1600" dirty="0" smtClean="0"/>
              <a:t> </a:t>
            </a:r>
            <a:r>
              <a:rPr lang="en-IN" sz="1600" b="1" dirty="0" smtClean="0"/>
              <a:t>A company president</a:t>
            </a:r>
          </a:p>
          <a:p>
            <a:r>
              <a:rPr lang="en-IN" sz="1600" dirty="0" smtClean="0"/>
              <a:t> A radio reporter</a:t>
            </a:r>
          </a:p>
          <a:p>
            <a:r>
              <a:rPr lang="en-IN" sz="1600" dirty="0" smtClean="0"/>
              <a:t> An industry analyst</a:t>
            </a:r>
          </a:p>
          <a:p>
            <a:r>
              <a:rPr lang="en-IN" sz="1600" dirty="0" smtClean="0"/>
              <a:t> A store manager</a:t>
            </a:r>
          </a:p>
          <a:p>
            <a:r>
              <a:rPr lang="en-IN" sz="1600" dirty="0" smtClean="0"/>
              <a:t/>
            </a:r>
            <a:br>
              <a:rPr lang="en-IN" sz="1600" dirty="0" smtClean="0"/>
            </a:br>
            <a:r>
              <a:rPr lang="en-IN" sz="1600" dirty="0" smtClean="0"/>
              <a:t>3). What is suggested about the company?</a:t>
            </a:r>
          </a:p>
          <a:p>
            <a:r>
              <a:rPr lang="en-IN" sz="1600" dirty="0" smtClean="0"/>
              <a:t> It is small.</a:t>
            </a:r>
          </a:p>
          <a:p>
            <a:r>
              <a:rPr lang="en-IN" sz="1600" dirty="0" smtClean="0"/>
              <a:t> It provides a service.</a:t>
            </a:r>
          </a:p>
          <a:p>
            <a:r>
              <a:rPr lang="en-IN" sz="1600" dirty="0" smtClean="0"/>
              <a:t> It is a manufacturer.</a:t>
            </a:r>
          </a:p>
          <a:p>
            <a:r>
              <a:rPr lang="en-IN" sz="1600" dirty="0" smtClean="0"/>
              <a:t> </a:t>
            </a:r>
            <a:r>
              <a:rPr lang="en-IN" sz="1600" b="1" dirty="0" smtClean="0"/>
              <a:t>It is having financial trouble.</a:t>
            </a:r>
          </a:p>
          <a:p>
            <a:endParaRPr lang="en-IN"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15616" y="764704"/>
            <a:ext cx="5490860" cy="4832092"/>
          </a:xfrm>
          <a:prstGeom prst="rect">
            <a:avLst/>
          </a:prstGeom>
          <a:noFill/>
        </p:spPr>
        <p:txBody>
          <a:bodyPr wrap="square" rtlCol="0">
            <a:spAutoFit/>
          </a:bodyPr>
          <a:lstStyle/>
          <a:p>
            <a:r>
              <a:rPr lang="en-IN" sz="1600" dirty="0" smtClean="0"/>
              <a:t>1). Who is most likely listening to the announcement?</a:t>
            </a:r>
          </a:p>
          <a:p>
            <a:r>
              <a:rPr lang="en-IN" sz="1600" dirty="0" smtClean="0"/>
              <a:t> Airplane passengers</a:t>
            </a:r>
          </a:p>
          <a:p>
            <a:r>
              <a:rPr lang="en-IN" sz="1600" dirty="0" smtClean="0"/>
              <a:t> Train </a:t>
            </a:r>
            <a:r>
              <a:rPr lang="en-IN" sz="1600" dirty="0" err="1" smtClean="0"/>
              <a:t>travelers</a:t>
            </a:r>
            <a:endParaRPr lang="en-IN" sz="1600" dirty="0" smtClean="0"/>
          </a:p>
          <a:p>
            <a:r>
              <a:rPr lang="en-IN" sz="1600" dirty="0" smtClean="0"/>
              <a:t> Taxi riders</a:t>
            </a:r>
          </a:p>
          <a:p>
            <a:r>
              <a:rPr lang="en-IN" sz="1600" dirty="0" smtClean="0"/>
              <a:t> Subway commuters</a:t>
            </a:r>
          </a:p>
          <a:p>
            <a:r>
              <a:rPr lang="en-IN" sz="1600" dirty="0" smtClean="0"/>
              <a:t/>
            </a:r>
            <a:br>
              <a:rPr lang="en-IN" sz="1600" dirty="0" smtClean="0"/>
            </a:br>
            <a:r>
              <a:rPr lang="en-IN" sz="1600" dirty="0" smtClean="0"/>
              <a:t>2). What is the main purpose of the announcement?</a:t>
            </a:r>
          </a:p>
          <a:p>
            <a:r>
              <a:rPr lang="en-IN" sz="1600" dirty="0" smtClean="0"/>
              <a:t> To fix a problem</a:t>
            </a:r>
          </a:p>
          <a:p>
            <a:r>
              <a:rPr lang="en-IN" sz="1600" dirty="0" smtClean="0"/>
              <a:t> To apologize for inconvenience</a:t>
            </a:r>
          </a:p>
          <a:p>
            <a:r>
              <a:rPr lang="en-IN" sz="1600" dirty="0" smtClean="0"/>
              <a:t> To explain a delay</a:t>
            </a:r>
          </a:p>
          <a:p>
            <a:r>
              <a:rPr lang="en-IN" sz="1600" dirty="0" smtClean="0"/>
              <a:t> To notify mechanics</a:t>
            </a:r>
          </a:p>
          <a:p>
            <a:r>
              <a:rPr lang="en-IN" sz="1600" dirty="0" smtClean="0"/>
              <a:t/>
            </a:r>
            <a:br>
              <a:rPr lang="en-IN" sz="1600" dirty="0" smtClean="0"/>
            </a:br>
            <a:r>
              <a:rPr lang="en-IN" sz="1600" dirty="0" smtClean="0"/>
              <a:t>3). What does the speaker suggest listeners do?</a:t>
            </a:r>
          </a:p>
          <a:p>
            <a:r>
              <a:rPr lang="en-IN" sz="1600" dirty="0" smtClean="0"/>
              <a:t> Use the bathroom</a:t>
            </a:r>
          </a:p>
          <a:p>
            <a:r>
              <a:rPr lang="en-IN" sz="1600" dirty="0" smtClean="0"/>
              <a:t> Entertain themselves</a:t>
            </a:r>
          </a:p>
          <a:p>
            <a:r>
              <a:rPr lang="en-IN" sz="1600" dirty="0" smtClean="0"/>
              <a:t> Take another flight</a:t>
            </a:r>
          </a:p>
          <a:p>
            <a:r>
              <a:rPr lang="en-IN" sz="1600" dirty="0" smtClean="0"/>
              <a:t> Buy a drink</a:t>
            </a:r>
          </a:p>
          <a:p>
            <a:r>
              <a:rPr lang="en-IN" dirty="0" smtClean="0"/>
              <a:t/>
            </a:r>
            <a:br>
              <a:rPr lang="en-IN" dirty="0" smtClean="0"/>
            </a:br>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24" y="928670"/>
            <a:ext cx="184731" cy="1477328"/>
          </a:xfrm>
          <a:prstGeom prst="rect">
            <a:avLst/>
          </a:prstGeom>
          <a:noFill/>
        </p:spPr>
        <p:txBody>
          <a:bodyPr wrap="none" rtlCol="0">
            <a:spAutoFit/>
          </a:bodyPr>
          <a:lstStyle/>
          <a:p>
            <a:endParaRPr lang="en-IN" dirty="0" smtClean="0"/>
          </a:p>
          <a:p>
            <a:endParaRPr lang="en-IN" dirty="0" smtClean="0"/>
          </a:p>
          <a:p>
            <a:endParaRPr lang="en-IN" dirty="0" smtClean="0"/>
          </a:p>
          <a:p>
            <a:endParaRPr lang="en-IN" dirty="0" smtClean="0"/>
          </a:p>
          <a:p>
            <a:endParaRPr lang="en-IN" dirty="0"/>
          </a:p>
        </p:txBody>
      </p:sp>
      <p:sp>
        <p:nvSpPr>
          <p:cNvPr id="3" name="TextBox 2"/>
          <p:cNvSpPr txBox="1"/>
          <p:nvPr/>
        </p:nvSpPr>
        <p:spPr>
          <a:xfrm>
            <a:off x="1043608" y="908720"/>
            <a:ext cx="5146596" cy="4555093"/>
          </a:xfrm>
          <a:prstGeom prst="rect">
            <a:avLst/>
          </a:prstGeom>
          <a:noFill/>
        </p:spPr>
        <p:txBody>
          <a:bodyPr wrap="square" rtlCol="0">
            <a:spAutoFit/>
          </a:bodyPr>
          <a:lstStyle/>
          <a:p>
            <a:r>
              <a:rPr lang="en-IN" sz="1600" dirty="0" smtClean="0"/>
              <a:t>1) Who is most likely listening to the announcement?</a:t>
            </a:r>
          </a:p>
          <a:p>
            <a:r>
              <a:rPr lang="en-IN" sz="1600" dirty="0" smtClean="0"/>
              <a:t> </a:t>
            </a:r>
            <a:r>
              <a:rPr lang="en-IN" sz="1600" b="1" dirty="0" smtClean="0"/>
              <a:t>Airplane passengers</a:t>
            </a:r>
          </a:p>
          <a:p>
            <a:r>
              <a:rPr lang="en-IN" sz="1600" dirty="0" smtClean="0"/>
              <a:t> Train </a:t>
            </a:r>
            <a:r>
              <a:rPr lang="en-IN" sz="1600" dirty="0" err="1" smtClean="0"/>
              <a:t>travelers</a:t>
            </a:r>
            <a:endParaRPr lang="en-IN" sz="1600" dirty="0" smtClean="0"/>
          </a:p>
          <a:p>
            <a:r>
              <a:rPr lang="en-IN" sz="1600" dirty="0" smtClean="0"/>
              <a:t> Taxi riders</a:t>
            </a:r>
          </a:p>
          <a:p>
            <a:r>
              <a:rPr lang="en-IN" sz="1600" dirty="0" smtClean="0"/>
              <a:t> Subway commuters</a:t>
            </a:r>
          </a:p>
          <a:p>
            <a:r>
              <a:rPr lang="en-IN" sz="1600" dirty="0" smtClean="0"/>
              <a:t/>
            </a:r>
            <a:br>
              <a:rPr lang="en-IN" sz="1600" dirty="0" smtClean="0"/>
            </a:br>
            <a:r>
              <a:rPr lang="en-IN" sz="1600" dirty="0" smtClean="0"/>
              <a:t>2). What is the main purpose of the announcement?</a:t>
            </a:r>
          </a:p>
          <a:p>
            <a:r>
              <a:rPr lang="en-IN" sz="1600" dirty="0" smtClean="0"/>
              <a:t> To fix a problem</a:t>
            </a:r>
          </a:p>
          <a:p>
            <a:r>
              <a:rPr lang="en-IN" sz="1600" dirty="0" smtClean="0"/>
              <a:t> To apologize for inconvenience</a:t>
            </a:r>
          </a:p>
          <a:p>
            <a:r>
              <a:rPr lang="en-IN" sz="1600" dirty="0" smtClean="0"/>
              <a:t> </a:t>
            </a:r>
            <a:r>
              <a:rPr lang="en-IN" sz="1600" b="1" dirty="0" smtClean="0"/>
              <a:t>To explain a delay</a:t>
            </a:r>
          </a:p>
          <a:p>
            <a:r>
              <a:rPr lang="en-IN" sz="1600" dirty="0" smtClean="0"/>
              <a:t> To notify mechanics</a:t>
            </a:r>
          </a:p>
          <a:p>
            <a:r>
              <a:rPr lang="en-IN" sz="1600" dirty="0" smtClean="0"/>
              <a:t/>
            </a:r>
            <a:br>
              <a:rPr lang="en-IN" sz="1600" dirty="0" smtClean="0"/>
            </a:br>
            <a:r>
              <a:rPr lang="en-IN" sz="1600" dirty="0" smtClean="0"/>
              <a:t>3). What does the speaker suggest listeners do?</a:t>
            </a:r>
          </a:p>
          <a:p>
            <a:r>
              <a:rPr lang="en-IN" sz="1600" dirty="0" smtClean="0"/>
              <a:t> Use the bathroom</a:t>
            </a:r>
          </a:p>
          <a:p>
            <a:r>
              <a:rPr lang="en-IN" sz="1600" dirty="0" smtClean="0"/>
              <a:t> </a:t>
            </a:r>
            <a:r>
              <a:rPr lang="en-IN" sz="1600" b="1" dirty="0" smtClean="0"/>
              <a:t>Entertain themselves</a:t>
            </a:r>
          </a:p>
          <a:p>
            <a:r>
              <a:rPr lang="en-IN" sz="1600" dirty="0" smtClean="0"/>
              <a:t> Take another flight</a:t>
            </a:r>
          </a:p>
          <a:p>
            <a:r>
              <a:rPr lang="en-IN" sz="1600" dirty="0" smtClean="0"/>
              <a:t> Buy a drink</a:t>
            </a:r>
          </a:p>
          <a:p>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00034" y="642918"/>
            <a:ext cx="8072494" cy="3416320"/>
          </a:xfrm>
          <a:prstGeom prst="rect">
            <a:avLst/>
          </a:prstGeom>
          <a:noFill/>
        </p:spPr>
        <p:txBody>
          <a:bodyPr wrap="square" rtlCol="0">
            <a:spAutoFit/>
          </a:bodyPr>
          <a:lstStyle/>
          <a:p>
            <a:r>
              <a:rPr lang="en-IN" dirty="0" smtClean="0"/>
              <a:t/>
            </a:r>
            <a:br>
              <a:rPr lang="en-IN" dirty="0" smtClean="0"/>
            </a:br>
            <a:r>
              <a:rPr lang="en-IN" dirty="0" smtClean="0"/>
              <a:t/>
            </a:r>
            <a:br>
              <a:rPr lang="en-IN" dirty="0" smtClean="0"/>
            </a:br>
            <a:r>
              <a:rPr lang="en-IN" dirty="0" smtClean="0"/>
              <a:t/>
            </a:r>
            <a:br>
              <a:rPr lang="en-IN" dirty="0" smtClean="0"/>
            </a:br>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a:p>
        </p:txBody>
      </p:sp>
      <p:sp>
        <p:nvSpPr>
          <p:cNvPr id="4" name="TextBox 3"/>
          <p:cNvSpPr txBox="1"/>
          <p:nvPr/>
        </p:nvSpPr>
        <p:spPr>
          <a:xfrm>
            <a:off x="1259632" y="908720"/>
            <a:ext cx="5832648" cy="5016758"/>
          </a:xfrm>
          <a:prstGeom prst="rect">
            <a:avLst/>
          </a:prstGeom>
          <a:noFill/>
        </p:spPr>
        <p:txBody>
          <a:bodyPr wrap="square" rtlCol="0">
            <a:spAutoFit/>
          </a:bodyPr>
          <a:lstStyle/>
          <a:p>
            <a:r>
              <a:rPr lang="en-IN" sz="1600" dirty="0" smtClean="0"/>
              <a:t>1). What is the intended audience?</a:t>
            </a:r>
          </a:p>
          <a:p>
            <a:r>
              <a:rPr lang="en-IN" sz="1600" dirty="0" smtClean="0"/>
              <a:t> Beta Brothers managers</a:t>
            </a:r>
          </a:p>
          <a:p>
            <a:r>
              <a:rPr lang="en-IN" sz="1600" dirty="0" smtClean="0"/>
              <a:t> Doll Computer executives</a:t>
            </a:r>
          </a:p>
          <a:p>
            <a:r>
              <a:rPr lang="en-IN" sz="1600" dirty="0" smtClean="0"/>
              <a:t> </a:t>
            </a:r>
            <a:r>
              <a:rPr lang="en-IN" sz="1600" dirty="0" err="1" smtClean="0"/>
              <a:t>MegaByte</a:t>
            </a:r>
            <a:r>
              <a:rPr lang="en-IN" sz="1600" dirty="0" smtClean="0"/>
              <a:t> employees</a:t>
            </a:r>
          </a:p>
          <a:p>
            <a:r>
              <a:rPr lang="en-IN" sz="1600" dirty="0" smtClean="0"/>
              <a:t> MIT professors</a:t>
            </a:r>
          </a:p>
          <a:p>
            <a:endParaRPr lang="en-IN" sz="1600" dirty="0" smtClean="0"/>
          </a:p>
          <a:p>
            <a:r>
              <a:rPr lang="en-IN" sz="1600" dirty="0" smtClean="0"/>
              <a:t/>
            </a:r>
            <a:br>
              <a:rPr lang="en-IN" sz="1600" dirty="0" smtClean="0"/>
            </a:br>
            <a:r>
              <a:rPr lang="en-IN" sz="1600" dirty="0" smtClean="0"/>
              <a:t>2). Where is the introduction probably taking place?</a:t>
            </a:r>
          </a:p>
          <a:p>
            <a:r>
              <a:rPr lang="en-IN" sz="1600" dirty="0" smtClean="0"/>
              <a:t> In a school</a:t>
            </a:r>
          </a:p>
          <a:p>
            <a:r>
              <a:rPr lang="en-IN" sz="1600" dirty="0" smtClean="0"/>
              <a:t> In a library</a:t>
            </a:r>
          </a:p>
          <a:p>
            <a:r>
              <a:rPr lang="en-IN" sz="1600" dirty="0" smtClean="0"/>
              <a:t> At a party</a:t>
            </a:r>
          </a:p>
          <a:p>
            <a:r>
              <a:rPr lang="en-IN" sz="1600" dirty="0" smtClean="0"/>
              <a:t> At a meeting</a:t>
            </a:r>
          </a:p>
          <a:p>
            <a:r>
              <a:rPr lang="en-IN" sz="1600" dirty="0" smtClean="0"/>
              <a:t/>
            </a:r>
            <a:br>
              <a:rPr lang="en-IN" sz="1600" dirty="0" smtClean="0"/>
            </a:br>
            <a:r>
              <a:rPr lang="en-IN" sz="1600" dirty="0" smtClean="0"/>
              <a:t>3). What will the listeners probably do next?</a:t>
            </a:r>
          </a:p>
          <a:p>
            <a:r>
              <a:rPr lang="en-IN" sz="1600" dirty="0" smtClean="0"/>
              <a:t> Go to lunch</a:t>
            </a:r>
          </a:p>
          <a:p>
            <a:r>
              <a:rPr lang="en-IN" sz="1600" dirty="0" smtClean="0"/>
              <a:t> Ask questions</a:t>
            </a:r>
          </a:p>
          <a:p>
            <a:r>
              <a:rPr lang="en-IN" sz="1600" dirty="0" smtClean="0"/>
              <a:t> Play racquetball</a:t>
            </a:r>
          </a:p>
          <a:p>
            <a:r>
              <a:rPr lang="en-IN" sz="1600" dirty="0" smtClean="0"/>
              <a:t> Introduce themselves</a:t>
            </a:r>
          </a:p>
          <a:p>
            <a:r>
              <a:rPr lang="en-IN" sz="1600" dirty="0" smtClean="0"/>
              <a:t/>
            </a:r>
            <a:br>
              <a:rPr lang="en-IN" sz="1600" dirty="0" smtClean="0"/>
            </a:br>
            <a:endParaRPr lang="en-IN"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28597" y="785794"/>
            <a:ext cx="8143932" cy="1200329"/>
          </a:xfrm>
          <a:prstGeom prst="rect">
            <a:avLst/>
          </a:prstGeom>
          <a:noFill/>
        </p:spPr>
        <p:txBody>
          <a:bodyPr wrap="square" rtlCol="0">
            <a:spAutoFit/>
          </a:bodyPr>
          <a:lstStyle/>
          <a:p>
            <a:endParaRPr lang="en-IN" dirty="0" smtClean="0"/>
          </a:p>
          <a:p>
            <a:r>
              <a:rPr lang="en-IN" dirty="0" smtClean="0"/>
              <a:t> </a:t>
            </a:r>
          </a:p>
          <a:p>
            <a:endParaRPr lang="en-IN" dirty="0" smtClean="0"/>
          </a:p>
          <a:p>
            <a:endParaRPr lang="en-IN" dirty="0"/>
          </a:p>
        </p:txBody>
      </p:sp>
      <p:sp>
        <p:nvSpPr>
          <p:cNvPr id="4" name="TextBox 3"/>
          <p:cNvSpPr txBox="1"/>
          <p:nvPr/>
        </p:nvSpPr>
        <p:spPr>
          <a:xfrm>
            <a:off x="1043608" y="1052736"/>
            <a:ext cx="5370508" cy="4278094"/>
          </a:xfrm>
          <a:prstGeom prst="rect">
            <a:avLst/>
          </a:prstGeom>
          <a:noFill/>
        </p:spPr>
        <p:txBody>
          <a:bodyPr wrap="square" rtlCol="0">
            <a:spAutoFit/>
          </a:bodyPr>
          <a:lstStyle/>
          <a:p>
            <a:r>
              <a:rPr lang="en-IN" sz="1600" dirty="0" smtClean="0"/>
              <a:t>1). What is the intended audience?</a:t>
            </a:r>
          </a:p>
          <a:p>
            <a:r>
              <a:rPr lang="en-IN" sz="1600" dirty="0" smtClean="0"/>
              <a:t> Beta Brothers managers</a:t>
            </a:r>
          </a:p>
          <a:p>
            <a:r>
              <a:rPr lang="en-IN" sz="1600" dirty="0" smtClean="0"/>
              <a:t> Doll Computer executives</a:t>
            </a:r>
          </a:p>
          <a:p>
            <a:r>
              <a:rPr lang="en-IN" sz="1600" dirty="0" smtClean="0"/>
              <a:t> </a:t>
            </a:r>
            <a:r>
              <a:rPr lang="en-IN" sz="1600" b="1" dirty="0" err="1" smtClean="0"/>
              <a:t>MegaByte</a:t>
            </a:r>
            <a:r>
              <a:rPr lang="en-IN" sz="1600" b="1" dirty="0" smtClean="0"/>
              <a:t> employees</a:t>
            </a:r>
          </a:p>
          <a:p>
            <a:r>
              <a:rPr lang="en-IN" sz="1600" dirty="0" smtClean="0"/>
              <a:t> MIT professors</a:t>
            </a:r>
          </a:p>
          <a:p>
            <a:r>
              <a:rPr lang="en-IN" sz="1600" dirty="0" smtClean="0"/>
              <a:t/>
            </a:r>
            <a:br>
              <a:rPr lang="en-IN" sz="1600" dirty="0" smtClean="0"/>
            </a:br>
            <a:r>
              <a:rPr lang="en-IN" sz="1600" dirty="0" smtClean="0"/>
              <a:t>2). Where is the introduction probably taking place?</a:t>
            </a:r>
          </a:p>
          <a:p>
            <a:r>
              <a:rPr lang="en-IN" sz="1600" dirty="0" smtClean="0"/>
              <a:t> In a school</a:t>
            </a:r>
          </a:p>
          <a:p>
            <a:r>
              <a:rPr lang="en-IN" sz="1600" dirty="0" smtClean="0"/>
              <a:t> In a library</a:t>
            </a:r>
          </a:p>
          <a:p>
            <a:r>
              <a:rPr lang="en-IN" sz="1600" dirty="0" smtClean="0"/>
              <a:t> At a party</a:t>
            </a:r>
          </a:p>
          <a:p>
            <a:r>
              <a:rPr lang="en-IN" sz="1600" b="1" dirty="0" smtClean="0"/>
              <a:t> At a meeting</a:t>
            </a:r>
          </a:p>
          <a:p>
            <a:r>
              <a:rPr lang="en-IN" sz="1600" dirty="0" smtClean="0"/>
              <a:t/>
            </a:r>
            <a:br>
              <a:rPr lang="en-IN" sz="1600" dirty="0" smtClean="0"/>
            </a:br>
            <a:r>
              <a:rPr lang="en-IN" sz="1600" dirty="0" smtClean="0"/>
              <a:t>3). What will the listeners probably do next?</a:t>
            </a:r>
          </a:p>
          <a:p>
            <a:r>
              <a:rPr lang="en-IN" sz="1600" dirty="0" smtClean="0"/>
              <a:t> Go to lunch</a:t>
            </a:r>
          </a:p>
          <a:p>
            <a:r>
              <a:rPr lang="en-IN" sz="1600" dirty="0" smtClean="0"/>
              <a:t> Ask questions</a:t>
            </a:r>
          </a:p>
          <a:p>
            <a:r>
              <a:rPr lang="en-IN" sz="1600" dirty="0" smtClean="0"/>
              <a:t> Play racquetball</a:t>
            </a:r>
          </a:p>
          <a:p>
            <a:r>
              <a:rPr lang="en-IN" sz="1600" dirty="0" smtClean="0"/>
              <a:t> </a:t>
            </a:r>
            <a:r>
              <a:rPr lang="en-IN" sz="1600" b="1" dirty="0" smtClean="0"/>
              <a:t>Introduce themselves</a:t>
            </a:r>
            <a:endParaRPr lang="en-IN" sz="16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643570" y="571480"/>
          <a:ext cx="2643158" cy="4033839"/>
        </p:xfrm>
        <a:graphic>
          <a:graphicData uri="http://schemas.openxmlformats.org/drawingml/2006/table">
            <a:tbl>
              <a:tblPr/>
              <a:tblGrid>
                <a:gridCol w="2643158"/>
              </a:tblGrid>
              <a:tr h="838200">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r h="1065213">
                <a:tc>
                  <a:txBody>
                    <a:bodyPr/>
                    <a:lstStyle/>
                    <a:p>
                      <a:pPr marL="0" marR="0" lvl="0" indent="0" algn="just" defTabSz="914400" rtl="0" eaLnBrk="1" fontAlgn="base" latinLnBrk="0" hangingPunct="1">
                        <a:lnSpc>
                          <a:spcPct val="115000"/>
                        </a:lnSpc>
                        <a:spcBef>
                          <a:spcPts val="263"/>
                        </a:spcBef>
                        <a:spcAft>
                          <a:spcPts val="1738"/>
                        </a:spcAft>
                        <a:buClrTx/>
                        <a:buSzTx/>
                        <a:buFontTx/>
                        <a:buNone/>
                        <a:tabLst/>
                      </a:pPr>
                      <a:endParaRPr kumimoji="0" lang="en-US" sz="1800" b="0" i="0" u="none" strike="noStrike" cap="none" normalizeH="0" baseline="0" dirty="0" smtClean="0">
                        <a:ln>
                          <a:noFill/>
                        </a:ln>
                        <a:solidFill>
                          <a:srgbClr val="22228B"/>
                        </a:solidFill>
                        <a:effectLst/>
                        <a:latin typeface="Calibri" pitchFamily="34" charset="0"/>
                        <a:ea typeface="Calibri" pitchFamily="34" charset="0"/>
                        <a:cs typeface="Times New Roman" pitchFamily="18" charset="0"/>
                      </a:endParaRPr>
                    </a:p>
                  </a:txBody>
                  <a:tcPr marL="19549" marR="19549" marT="19549" marB="35053" horzOverflow="overflow">
                    <a:lnL>
                      <a:noFill/>
                    </a:lnL>
                    <a:lnR>
                      <a:noFill/>
                    </a:lnR>
                    <a:lnT>
                      <a:noFill/>
                    </a:lnT>
                    <a:lnB>
                      <a:noFill/>
                    </a:lnB>
                    <a:lnTlToBr>
                      <a:noFill/>
                    </a:lnTlToBr>
                    <a:lnBlToTr>
                      <a:noFill/>
                    </a:lnBlToTr>
                    <a:noFill/>
                  </a:tcPr>
                </a:tc>
              </a:tr>
            </a:tbl>
          </a:graphicData>
        </a:graphic>
      </p:graphicFrame>
      <p:sp>
        <p:nvSpPr>
          <p:cNvPr id="3" name="TextBox 2"/>
          <p:cNvSpPr txBox="1"/>
          <p:nvPr/>
        </p:nvSpPr>
        <p:spPr>
          <a:xfrm>
            <a:off x="1187624" y="980728"/>
            <a:ext cx="5262012" cy="4524315"/>
          </a:xfrm>
          <a:prstGeom prst="rect">
            <a:avLst/>
          </a:prstGeom>
          <a:noFill/>
        </p:spPr>
        <p:txBody>
          <a:bodyPr wrap="square" rtlCol="0">
            <a:spAutoFit/>
          </a:bodyPr>
          <a:lstStyle/>
          <a:p>
            <a:r>
              <a:rPr lang="en-IN" sz="1600" dirty="0" smtClean="0"/>
              <a:t>1). Where would this report most likely be broadcast?</a:t>
            </a:r>
          </a:p>
          <a:p>
            <a:r>
              <a:rPr lang="en-IN" sz="1600" dirty="0" smtClean="0"/>
              <a:t> On radio</a:t>
            </a:r>
          </a:p>
          <a:p>
            <a:r>
              <a:rPr lang="en-IN" sz="1600" dirty="0" smtClean="0"/>
              <a:t> On television</a:t>
            </a:r>
          </a:p>
          <a:p>
            <a:r>
              <a:rPr lang="en-IN" sz="1600" dirty="0" smtClean="0"/>
              <a:t> On an MP-3</a:t>
            </a:r>
          </a:p>
          <a:p>
            <a:r>
              <a:rPr lang="en-IN" sz="1600" dirty="0" smtClean="0"/>
              <a:t> On the Internet</a:t>
            </a:r>
          </a:p>
          <a:p>
            <a:r>
              <a:rPr lang="en-IN" sz="1600" dirty="0" smtClean="0"/>
              <a:t/>
            </a:r>
            <a:br>
              <a:rPr lang="en-IN" sz="1600" dirty="0" smtClean="0"/>
            </a:br>
            <a:r>
              <a:rPr lang="en-IN" sz="1600" dirty="0" smtClean="0"/>
              <a:t>2). Why is traffic slow on Interstate 50?</a:t>
            </a:r>
          </a:p>
          <a:p>
            <a:r>
              <a:rPr lang="en-IN" sz="1600" dirty="0" smtClean="0"/>
              <a:t> Due to an accident</a:t>
            </a:r>
          </a:p>
          <a:p>
            <a:r>
              <a:rPr lang="en-IN" sz="1600" dirty="0" smtClean="0"/>
              <a:t> Due to road repair</a:t>
            </a:r>
          </a:p>
          <a:p>
            <a:r>
              <a:rPr lang="en-IN" sz="1600" dirty="0" smtClean="0"/>
              <a:t> Due to a stalled vehicle</a:t>
            </a:r>
          </a:p>
          <a:p>
            <a:r>
              <a:rPr lang="en-IN" sz="1600" dirty="0" smtClean="0"/>
              <a:t> Due to a bottleneck</a:t>
            </a:r>
          </a:p>
          <a:p>
            <a:r>
              <a:rPr lang="en-IN" sz="1600" dirty="0" smtClean="0"/>
              <a:t/>
            </a:r>
            <a:br>
              <a:rPr lang="en-IN" sz="1600" dirty="0" smtClean="0"/>
            </a:br>
            <a:r>
              <a:rPr lang="en-IN" sz="1600" dirty="0" smtClean="0"/>
              <a:t>3). When is the report taking place?</a:t>
            </a:r>
          </a:p>
          <a:p>
            <a:r>
              <a:rPr lang="en-IN" sz="1600" dirty="0" smtClean="0"/>
              <a:t> In the morning</a:t>
            </a:r>
          </a:p>
          <a:p>
            <a:r>
              <a:rPr lang="en-IN" sz="1600" dirty="0" smtClean="0"/>
              <a:t> During rush hour</a:t>
            </a:r>
          </a:p>
          <a:p>
            <a:r>
              <a:rPr lang="en-IN" sz="1600" dirty="0" smtClean="0"/>
              <a:t> At mid-day</a:t>
            </a:r>
          </a:p>
          <a:p>
            <a:r>
              <a:rPr lang="en-IN" sz="1600" dirty="0" smtClean="0"/>
              <a:t> On the weekend</a:t>
            </a:r>
          </a:p>
          <a:p>
            <a:endParaRPr lang="en-IN"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980728"/>
            <a:ext cx="5262012" cy="4524315"/>
          </a:xfrm>
          <a:prstGeom prst="rect">
            <a:avLst/>
          </a:prstGeom>
          <a:noFill/>
        </p:spPr>
        <p:txBody>
          <a:bodyPr wrap="square" rtlCol="0">
            <a:spAutoFit/>
          </a:bodyPr>
          <a:lstStyle/>
          <a:p>
            <a:r>
              <a:rPr lang="en-IN" sz="1600" dirty="0" smtClean="0"/>
              <a:t>1). Where would this report most likely be broadcast?</a:t>
            </a:r>
          </a:p>
          <a:p>
            <a:r>
              <a:rPr lang="en-IN" sz="1600" dirty="0" smtClean="0"/>
              <a:t> On radio</a:t>
            </a:r>
          </a:p>
          <a:p>
            <a:r>
              <a:rPr lang="en-IN" sz="1600" b="1" dirty="0" smtClean="0"/>
              <a:t> On television</a:t>
            </a:r>
          </a:p>
          <a:p>
            <a:r>
              <a:rPr lang="en-IN" sz="1600" dirty="0" smtClean="0"/>
              <a:t> On an MP-3</a:t>
            </a:r>
          </a:p>
          <a:p>
            <a:r>
              <a:rPr lang="en-IN" sz="1600" dirty="0" smtClean="0"/>
              <a:t> On the Internet</a:t>
            </a:r>
          </a:p>
          <a:p>
            <a:r>
              <a:rPr lang="en-IN" sz="1600" dirty="0" smtClean="0"/>
              <a:t/>
            </a:r>
            <a:br>
              <a:rPr lang="en-IN" sz="1600" dirty="0" smtClean="0"/>
            </a:br>
            <a:r>
              <a:rPr lang="en-IN" sz="1600" dirty="0" smtClean="0"/>
              <a:t>2). Why is traffic slow on Interstate 50?</a:t>
            </a:r>
          </a:p>
          <a:p>
            <a:r>
              <a:rPr lang="en-IN" sz="1600" b="1" dirty="0" smtClean="0"/>
              <a:t> Due to an accident</a:t>
            </a:r>
          </a:p>
          <a:p>
            <a:r>
              <a:rPr lang="en-IN" sz="1600" dirty="0" smtClean="0"/>
              <a:t> Due to road repair</a:t>
            </a:r>
          </a:p>
          <a:p>
            <a:r>
              <a:rPr lang="en-IN" sz="1600" dirty="0" smtClean="0"/>
              <a:t> Due to a stalled vehicle</a:t>
            </a:r>
          </a:p>
          <a:p>
            <a:r>
              <a:rPr lang="en-IN" sz="1600" dirty="0" smtClean="0"/>
              <a:t> Due to a bottleneck</a:t>
            </a:r>
          </a:p>
          <a:p>
            <a:r>
              <a:rPr lang="en-IN" sz="1600" dirty="0" smtClean="0"/>
              <a:t/>
            </a:r>
            <a:br>
              <a:rPr lang="en-IN" sz="1600" dirty="0" smtClean="0"/>
            </a:br>
            <a:r>
              <a:rPr lang="en-IN" sz="1600" dirty="0" smtClean="0"/>
              <a:t>3). When is the report taking place?</a:t>
            </a:r>
          </a:p>
          <a:p>
            <a:r>
              <a:rPr lang="en-IN" sz="1600" dirty="0" smtClean="0"/>
              <a:t> In the morning</a:t>
            </a:r>
          </a:p>
          <a:p>
            <a:r>
              <a:rPr lang="en-IN" sz="1600" dirty="0" smtClean="0"/>
              <a:t> </a:t>
            </a:r>
            <a:r>
              <a:rPr lang="en-IN" sz="1600" b="1" dirty="0" smtClean="0"/>
              <a:t>During rush hour</a:t>
            </a:r>
          </a:p>
          <a:p>
            <a:r>
              <a:rPr lang="en-IN" sz="1600" dirty="0" smtClean="0"/>
              <a:t> At mid-day</a:t>
            </a:r>
          </a:p>
          <a:p>
            <a:r>
              <a:rPr lang="en-IN" sz="1600" dirty="0" smtClean="0"/>
              <a:t> On the weekend</a:t>
            </a:r>
          </a:p>
          <a:p>
            <a:endParaRPr lang="en-IN"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892</TotalTime>
  <Words>414</Words>
  <Application>Microsoft Office PowerPoint</Application>
  <PresentationFormat>On-screen Show (4:3)</PresentationFormat>
  <Paragraphs>348</Paragraphs>
  <Slides>21</Slides>
  <Notes>17</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abc</cp:lastModifiedBy>
  <cp:revision>86</cp:revision>
  <dcterms:created xsi:type="dcterms:W3CDTF">2011-12-01T13:28:45Z</dcterms:created>
  <dcterms:modified xsi:type="dcterms:W3CDTF">2016-03-09T15:33:29Z</dcterms:modified>
</cp:coreProperties>
</file>