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9" name="Shape 7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6" name="Shape 8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2" name="Shape 9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9" name="Shape 9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3" name="Shape 11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9" name="Shape 1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pic>
        <p:nvPicPr>
          <p:cNvPr descr="http://www.goethe.de/mmo/priv/10196936-STANDARD.jpg" id="69" name="Shape 69"/>
          <p:cNvPicPr preferRelativeResize="0"/>
          <p:nvPr>
            <p:ph idx="1" type="body"/>
          </p:nvPr>
        </p:nvPicPr>
        <p:blipFill rotWithShape="1">
          <a:blip r:embed="rId3">
            <a:alphaModFix/>
          </a:blip>
          <a:srcRect b="0" l="0" r="0" t="0"/>
          <a:stretch/>
        </p:blipFill>
        <p:spPr>
          <a:xfrm>
            <a:off x="2133600" y="2133600"/>
            <a:ext cx="4962525" cy="3308349"/>
          </a:xfrm>
          <a:prstGeom prst="rect">
            <a:avLst/>
          </a:prstGeom>
          <a:noFill/>
          <a:ln>
            <a:noFill/>
          </a:ln>
        </p:spPr>
      </p:pic>
      <p:sp>
        <p:nvSpPr>
          <p:cNvPr id="70" name="Shape 70"/>
          <p:cNvSpPr txBox="1"/>
          <p:nvPr/>
        </p:nvSpPr>
        <p:spPr>
          <a:xfrm>
            <a:off x="1371600" y="914400"/>
            <a:ext cx="6324600" cy="584774"/>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b="1" i="0" lang="de-DE" sz="3200" u="none" cap="none" strike="noStrike">
                <a:solidFill>
                  <a:schemeClr val="dk1"/>
                </a:solidFill>
                <a:latin typeface="Arial"/>
                <a:ea typeface="Arial"/>
                <a:cs typeface="Arial"/>
                <a:sym typeface="Arial"/>
              </a:rPr>
              <a:t>BEIM AUSLÄNDERMELDEAMT</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533400" y="83820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Beschreibe das Bild:</a:t>
            </a:r>
          </a:p>
        </p:txBody>
      </p:sp>
      <p:pic>
        <p:nvPicPr>
          <p:cNvPr descr="http://www.schwaebische.de/cms_media/module_img/5126/2563078_1_article660x420_B994232939Z.1_20150906155646_000_GAO3N25F2.2-0.jpg" id="76" name="Shape 76"/>
          <p:cNvPicPr preferRelativeResize="0"/>
          <p:nvPr/>
        </p:nvPicPr>
        <p:blipFill rotWithShape="1">
          <a:blip r:embed="rId3">
            <a:alphaModFix/>
          </a:blip>
          <a:srcRect b="0" l="0" r="0" t="0"/>
          <a:stretch/>
        </p:blipFill>
        <p:spPr>
          <a:xfrm>
            <a:off x="883445" y="1198562"/>
            <a:ext cx="7689052" cy="512603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2133600" y="60960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Erste Schritte in Deutschland</a:t>
            </a:r>
            <a:br>
              <a:rPr b="1" i="0" lang="de-DE" sz="2000" u="none" cap="none" strike="noStrike">
                <a:solidFill>
                  <a:srgbClr val="7889FB"/>
                </a:solidFill>
                <a:latin typeface="Arial"/>
                <a:ea typeface="Arial"/>
                <a:cs typeface="Arial"/>
                <a:sym typeface="Arial"/>
              </a:rPr>
            </a:br>
          </a:p>
        </p:txBody>
      </p:sp>
      <p:sp>
        <p:nvSpPr>
          <p:cNvPr id="82" name="Shape 82"/>
          <p:cNvSpPr txBox="1"/>
          <p:nvPr>
            <p:ph idx="1" type="body"/>
          </p:nvPr>
        </p:nvSpPr>
        <p:spPr>
          <a:xfrm>
            <a:off x="465106" y="3048000"/>
            <a:ext cx="8274049" cy="487046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b="1" i="0" lang="de-DE" sz="2800" u="none" cap="none" strike="noStrike">
                <a:solidFill>
                  <a:srgbClr val="000000"/>
                </a:solidFill>
                <a:latin typeface="Arial"/>
                <a:ea typeface="Arial"/>
                <a:cs typeface="Arial"/>
                <a:sym typeface="Arial"/>
              </a:rPr>
              <a:t>Pass und Visum</a:t>
            </a:r>
          </a:p>
          <a:p>
            <a:pPr indent="0" lvl="0" marL="0" marR="0" rtl="0" algn="l">
              <a:spcBef>
                <a:spcPts val="40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Für die </a:t>
            </a:r>
            <a:r>
              <a:rPr b="0" i="0" lang="de-DE" sz="2800" u="none" cap="none" strike="noStrike">
                <a:solidFill>
                  <a:srgbClr val="FF0000"/>
                </a:solidFill>
                <a:latin typeface="Arial"/>
                <a:ea typeface="Arial"/>
                <a:cs typeface="Arial"/>
                <a:sym typeface="Arial"/>
              </a:rPr>
              <a:t>Einreise</a:t>
            </a:r>
            <a:r>
              <a:rPr b="0" i="0" lang="de-DE" sz="2800" u="none" cap="none" strike="noStrike">
                <a:solidFill>
                  <a:srgbClr val="000000"/>
                </a:solidFill>
                <a:latin typeface="Arial"/>
                <a:ea typeface="Arial"/>
                <a:cs typeface="Arial"/>
                <a:sym typeface="Arial"/>
              </a:rPr>
              <a:t> nach Deutschland brauchen Sie einen </a:t>
            </a:r>
            <a:r>
              <a:rPr b="0" i="0" lang="de-DE" sz="2800" u="none" cap="none" strike="noStrike">
                <a:solidFill>
                  <a:srgbClr val="FF0000"/>
                </a:solidFill>
                <a:latin typeface="Arial"/>
                <a:ea typeface="Arial"/>
                <a:cs typeface="Arial"/>
                <a:sym typeface="Arial"/>
              </a:rPr>
              <a:t>gültigen Pass</a:t>
            </a:r>
            <a:r>
              <a:rPr b="0" i="0" lang="de-DE" sz="2800" u="none" cap="none" strike="noStrike">
                <a:solidFill>
                  <a:srgbClr val="000000"/>
                </a:solidFill>
                <a:latin typeface="Arial"/>
                <a:ea typeface="Arial"/>
                <a:cs typeface="Arial"/>
                <a:sym typeface="Arial"/>
              </a:rPr>
              <a:t> oder ein anderes Dokument, das Ihre </a:t>
            </a:r>
            <a:r>
              <a:rPr b="0" i="0" lang="de-DE" sz="2800" u="none" cap="none" strike="noStrike">
                <a:solidFill>
                  <a:srgbClr val="FF0000"/>
                </a:solidFill>
                <a:latin typeface="Arial"/>
                <a:ea typeface="Arial"/>
                <a:cs typeface="Arial"/>
                <a:sym typeface="Arial"/>
              </a:rPr>
              <a:t>Identität</a:t>
            </a:r>
            <a:r>
              <a:rPr b="0" i="0" lang="de-DE" sz="2800" u="none" cap="none" strike="noStrike">
                <a:solidFill>
                  <a:srgbClr val="000000"/>
                </a:solidFill>
                <a:latin typeface="Arial"/>
                <a:ea typeface="Arial"/>
                <a:cs typeface="Arial"/>
                <a:sym typeface="Arial"/>
              </a:rPr>
              <a:t> bestätigt. Sie brauchen den Pass auch später, wenn Sie auf ein Amt gehen. Bürger, die nicht aus der Europäischen Union (EU) kommen, brauchen auch noch ein </a:t>
            </a:r>
            <a:r>
              <a:rPr b="0" i="0" lang="de-DE" sz="2800" u="none" cap="none" strike="noStrike">
                <a:solidFill>
                  <a:srgbClr val="FF0000"/>
                </a:solidFill>
                <a:latin typeface="Arial"/>
                <a:ea typeface="Arial"/>
                <a:cs typeface="Arial"/>
                <a:sym typeface="Arial"/>
              </a:rPr>
              <a:t>Visum</a:t>
            </a:r>
            <a:r>
              <a:rPr b="0" i="0" lang="de-DE" sz="2800" u="none" cap="none" strike="noStrike">
                <a:solidFill>
                  <a:srgbClr val="000000"/>
                </a:solidFill>
                <a:latin typeface="Arial"/>
                <a:ea typeface="Arial"/>
                <a:cs typeface="Arial"/>
                <a:sym typeface="Arial"/>
              </a:rPr>
              <a:t>. </a:t>
            </a:r>
          </a:p>
        </p:txBody>
      </p:sp>
      <p:pic>
        <p:nvPicPr>
          <p:cNvPr descr="© Colourbox.com" id="83" name="Shape 83"/>
          <p:cNvPicPr preferRelativeResize="0"/>
          <p:nvPr/>
        </p:nvPicPr>
        <p:blipFill rotWithShape="1">
          <a:blip r:embed="rId3">
            <a:alphaModFix/>
          </a:blip>
          <a:srcRect b="0" l="0" r="0" t="0"/>
          <a:stretch/>
        </p:blipFill>
        <p:spPr>
          <a:xfrm>
            <a:off x="5181600" y="690381"/>
            <a:ext cx="3867162" cy="257810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idx="1" type="body"/>
          </p:nvPr>
        </p:nvSpPr>
        <p:spPr>
          <a:xfrm>
            <a:off x="381000" y="680656"/>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b="1" i="0" lang="de-DE" sz="2400" u="none" cap="none" strike="noStrike">
                <a:solidFill>
                  <a:srgbClr val="000000"/>
                </a:solidFill>
                <a:latin typeface="Arial"/>
                <a:ea typeface="Arial"/>
                <a:cs typeface="Arial"/>
                <a:sym typeface="Arial"/>
              </a:rPr>
              <a:t>Einwohnermeldeamt und Aufenthaltstitel</a:t>
            </a:r>
          </a:p>
          <a:p>
            <a:pPr indent="-161925" lvl="0" marL="161925" marR="0" rtl="0" algn="l">
              <a:spcBef>
                <a:spcPts val="400"/>
              </a:spcBef>
              <a:spcAft>
                <a:spcPts val="0"/>
              </a:spcAft>
              <a:buClr>
                <a:srgbClr val="7889FB"/>
              </a:buClr>
              <a:buSzPct val="110000"/>
              <a:buFont typeface="Noto Sans Symbols"/>
              <a:buNone/>
            </a:pPr>
            <a:r>
              <a:t/>
            </a:r>
            <a:endParaRPr b="1"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In Deutschland müssen Sie sich zuerst beim </a:t>
            </a:r>
            <a:r>
              <a:rPr b="0" i="0" lang="de-DE" sz="2800" u="none" cap="none" strike="noStrike">
                <a:solidFill>
                  <a:srgbClr val="FF0000"/>
                </a:solidFill>
                <a:latin typeface="Arial"/>
                <a:ea typeface="Arial"/>
                <a:cs typeface="Arial"/>
                <a:sym typeface="Arial"/>
              </a:rPr>
              <a:t>Einwohnermeldeamt</a:t>
            </a:r>
            <a:r>
              <a:rPr b="0" i="0" lang="de-DE" sz="2800" u="none" cap="none" strike="noStrike">
                <a:solidFill>
                  <a:srgbClr val="000000"/>
                </a:solidFill>
                <a:latin typeface="Arial"/>
                <a:ea typeface="Arial"/>
                <a:cs typeface="Arial"/>
                <a:sym typeface="Arial"/>
              </a:rPr>
              <a:t> in Ihrer Stadt anmelden. Danach müssen Sie zum </a:t>
            </a:r>
            <a:r>
              <a:rPr b="0" i="0" lang="de-DE" sz="2800" u="none" cap="none" strike="noStrike">
                <a:solidFill>
                  <a:srgbClr val="FF0000"/>
                </a:solidFill>
                <a:latin typeface="Arial"/>
                <a:ea typeface="Arial"/>
                <a:cs typeface="Arial"/>
                <a:sym typeface="Arial"/>
              </a:rPr>
              <a:t>Ausländeramt</a:t>
            </a:r>
            <a:r>
              <a:rPr b="0" i="0" lang="de-DE" sz="2800" u="none" cap="none" strike="noStrike">
                <a:solidFill>
                  <a:srgbClr val="000000"/>
                </a:solidFill>
                <a:latin typeface="Arial"/>
                <a:ea typeface="Arial"/>
                <a:cs typeface="Arial"/>
                <a:sym typeface="Arial"/>
              </a:rPr>
              <a:t> gehen. Dort bekommen Sie einen </a:t>
            </a:r>
            <a:r>
              <a:rPr b="0" i="0" lang="de-DE" sz="2800" u="none" cap="none" strike="noStrike">
                <a:solidFill>
                  <a:srgbClr val="FF0000"/>
                </a:solidFill>
                <a:latin typeface="Arial"/>
                <a:ea typeface="Arial"/>
                <a:cs typeface="Arial"/>
                <a:sym typeface="Arial"/>
              </a:rPr>
              <a:t>Aufenthaltstitel</a:t>
            </a:r>
            <a:r>
              <a:rPr b="0" i="0" lang="de-DE" sz="2800" u="none" cap="none" strike="noStrike">
                <a:solidFill>
                  <a:srgbClr val="000000"/>
                </a:solidFill>
                <a:latin typeface="Arial"/>
                <a:ea typeface="Arial"/>
                <a:cs typeface="Arial"/>
                <a:sym typeface="Arial"/>
              </a:rPr>
              <a:t>. Das ist eine Karte mit Ihrem </a:t>
            </a:r>
            <a:r>
              <a:rPr b="0" i="0" lang="de-DE" sz="2800" u="none" cap="none" strike="noStrike">
                <a:solidFill>
                  <a:srgbClr val="FF0000"/>
                </a:solidFill>
                <a:latin typeface="Arial"/>
                <a:ea typeface="Arial"/>
                <a:cs typeface="Arial"/>
                <a:sym typeface="Arial"/>
              </a:rPr>
              <a:t>Aufenthaltsstatus</a:t>
            </a:r>
            <a:r>
              <a:rPr b="0" i="0" lang="de-DE" sz="2800" u="none" cap="none" strike="noStrike">
                <a:solidFill>
                  <a:srgbClr val="000000"/>
                </a:solidFill>
                <a:latin typeface="Arial"/>
                <a:ea typeface="Arial"/>
                <a:cs typeface="Arial"/>
                <a:sym typeface="Arial"/>
              </a:rPr>
              <a:t>. Dieser sagt, wie lange Sie in Deutschland bleiben dürfen und ob Sie arbeiten dürfen.</a:t>
            </a:r>
          </a:p>
        </p:txBody>
      </p:sp>
      <p:pic>
        <p:nvPicPr>
          <p:cNvPr descr="© Colourbox.com" id="89" name="Shape 89"/>
          <p:cNvPicPr preferRelativeResize="0"/>
          <p:nvPr/>
        </p:nvPicPr>
        <p:blipFill rotWithShape="1">
          <a:blip r:embed="rId3">
            <a:alphaModFix/>
          </a:blip>
          <a:srcRect b="0" l="0" r="0" t="0"/>
          <a:stretch/>
        </p:blipFill>
        <p:spPr>
          <a:xfrm>
            <a:off x="5105400" y="4038600"/>
            <a:ext cx="2857499" cy="190499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idx="1" type="body"/>
          </p:nvPr>
        </p:nvSpPr>
        <p:spPr>
          <a:xfrm>
            <a:off x="698500" y="1066800"/>
            <a:ext cx="7531100" cy="212724"/>
          </a:xfrm>
          <a:prstGeom prst="rect">
            <a:avLst/>
          </a:prstGeom>
          <a:noFill/>
          <a:ln>
            <a:noFill/>
          </a:ln>
        </p:spPr>
        <p:txBody>
          <a:bodyPr anchorCtr="0" anchor="t" bIns="0" lIns="0" rIns="0" tIns="0">
            <a:noAutofit/>
          </a:bodyPr>
          <a:lstStyle/>
          <a:p>
            <a:pPr indent="0" lvl="0" marL="0" marR="0" rtl="0" algn="ctr">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Ausländermeldeamt</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
        <p:nvSpPr>
          <p:cNvPr id="95" name="Shape 95"/>
          <p:cNvSpPr/>
          <p:nvPr/>
        </p:nvSpPr>
        <p:spPr>
          <a:xfrm>
            <a:off x="698500" y="1828800"/>
            <a:ext cx="5714999" cy="4154983"/>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de-DE" sz="2400" u="none" cap="none" strike="noStrike">
                <a:solidFill>
                  <a:srgbClr val="000000"/>
                </a:solidFill>
                <a:latin typeface="Arial"/>
                <a:ea typeface="Arial"/>
                <a:cs typeface="Arial"/>
                <a:sym typeface="Arial"/>
              </a:rPr>
              <a:t>Alle Ausländer, die länger als … Monate in Deutschland bleiben, müssen sich beim Ausländermeldeamt …, da sie sich sonst strafbar machen.</a:t>
            </a:r>
          </a:p>
          <a:p>
            <a:pPr indent="0" lvl="0" marL="0" marR="0" rtl="0" algn="l">
              <a:spcBef>
                <a:spcPts val="0"/>
              </a:spcBef>
              <a:buSzPct val="25000"/>
              <a:buNone/>
            </a:pPr>
            <a:r>
              <a:rPr lang="de-DE" sz="2400">
                <a:solidFill>
                  <a:srgbClr val="000000"/>
                </a:solidFill>
                <a:latin typeface="Arial"/>
                <a:ea typeface="Arial"/>
                <a:cs typeface="Arial"/>
                <a:sym typeface="Arial"/>
              </a:rPr>
              <a:t>Eine Aufenthaltserlaubnis ist in der Regel ein Jahr lang ….. Für einen längeren …. muss die Verlängerung kurz vor dem Auslaufen der Gültigkeit der ersten Erlaubnis …. werden. Die verlängerte Aufenthaltserlaubnis ist dann für 2 Jahre gültig.</a:t>
            </a:r>
          </a:p>
        </p:txBody>
      </p:sp>
      <p:sp>
        <p:nvSpPr>
          <p:cNvPr id="96" name="Shape 96"/>
          <p:cNvSpPr txBox="1"/>
          <p:nvPr/>
        </p:nvSpPr>
        <p:spPr>
          <a:xfrm>
            <a:off x="6629400" y="2209800"/>
            <a:ext cx="2362200" cy="2831544"/>
          </a:xfrm>
          <a:prstGeom prst="rect">
            <a:avLst/>
          </a:prstGeom>
          <a:noFill/>
          <a:ln cap="flat" cmpd="sng" w="9525">
            <a:solidFill>
              <a:srgbClr val="C0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buSzPct val="25000"/>
              <a:buNone/>
            </a:pPr>
            <a:r>
              <a:rPr lang="de-DE" sz="3200">
                <a:solidFill>
                  <a:srgbClr val="FF0000"/>
                </a:solidFill>
                <a:latin typeface="Arial"/>
                <a:ea typeface="Arial"/>
                <a:cs typeface="Arial"/>
                <a:sym typeface="Arial"/>
              </a:rPr>
              <a:t>Aufenthalt,</a:t>
            </a:r>
          </a:p>
          <a:p>
            <a:pPr indent="0" lvl="0" marL="0" marR="0" rtl="0" algn="l">
              <a:spcBef>
                <a:spcPts val="0"/>
              </a:spcBef>
              <a:buSzPct val="25000"/>
              <a:buNone/>
            </a:pPr>
            <a:r>
              <a:rPr lang="de-DE" sz="3200">
                <a:solidFill>
                  <a:srgbClr val="FF0000"/>
                </a:solidFill>
                <a:latin typeface="Arial"/>
                <a:ea typeface="Arial"/>
                <a:cs typeface="Arial"/>
                <a:sym typeface="Arial"/>
              </a:rPr>
              <a:t>melden,</a:t>
            </a:r>
          </a:p>
          <a:p>
            <a:pPr indent="0" lvl="0" marL="0" marR="0" rtl="0" algn="l">
              <a:spcBef>
                <a:spcPts val="0"/>
              </a:spcBef>
              <a:buSzPct val="25000"/>
              <a:buNone/>
            </a:pPr>
            <a:r>
              <a:rPr lang="de-DE" sz="3200">
                <a:solidFill>
                  <a:srgbClr val="FF0000"/>
                </a:solidFill>
                <a:latin typeface="Arial"/>
                <a:ea typeface="Arial"/>
                <a:cs typeface="Arial"/>
                <a:sym typeface="Arial"/>
              </a:rPr>
              <a:t>beantragt, </a:t>
            </a:r>
          </a:p>
          <a:p>
            <a:pPr indent="0" lvl="0" marL="0" marR="0" rtl="0" algn="l">
              <a:spcBef>
                <a:spcPts val="0"/>
              </a:spcBef>
              <a:buSzPct val="25000"/>
              <a:buNone/>
            </a:pPr>
            <a:r>
              <a:rPr lang="de-DE" sz="3200">
                <a:solidFill>
                  <a:srgbClr val="FF0000"/>
                </a:solidFill>
                <a:latin typeface="Arial"/>
                <a:ea typeface="Arial"/>
                <a:cs typeface="Arial"/>
                <a:sym typeface="Arial"/>
              </a:rPr>
              <a:t>gültig, </a:t>
            </a:r>
          </a:p>
          <a:p>
            <a:pPr indent="0" lvl="0" marL="0" marR="0" rtl="0" algn="l">
              <a:spcBef>
                <a:spcPts val="0"/>
              </a:spcBef>
              <a:buSzPct val="25000"/>
              <a:buNone/>
            </a:pPr>
            <a:r>
              <a:rPr lang="de-DE" sz="3200">
                <a:solidFill>
                  <a:srgbClr val="FF0000"/>
                </a:solidFill>
                <a:latin typeface="Arial"/>
                <a:ea typeface="Arial"/>
                <a:cs typeface="Arial"/>
                <a:sym typeface="Arial"/>
              </a:rPr>
              <a:t>drei</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descr="http://www.main-spessart.de/Dox.aspx?docid=72e3e342-22a4-4170-9ace-66a4cc01f0b0" id="102" name="Shape 102"/>
          <p:cNvPicPr preferRelativeResize="0"/>
          <p:nvPr/>
        </p:nvPicPr>
        <p:blipFill rotWithShape="1">
          <a:blip r:embed="rId3">
            <a:alphaModFix/>
          </a:blip>
          <a:srcRect b="0" l="0" r="0" t="0"/>
          <a:stretch/>
        </p:blipFill>
        <p:spPr>
          <a:xfrm>
            <a:off x="381000" y="990600"/>
            <a:ext cx="8275666" cy="451713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sp>
        <p:nvSpPr>
          <p:cNvPr id="107" name="Shape 10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
        <p:nvSpPr>
          <p:cNvPr id="108" name="Shape 108"/>
          <p:cNvSpPr/>
          <p:nvPr/>
        </p:nvSpPr>
        <p:spPr>
          <a:xfrm>
            <a:off x="533400" y="1828800"/>
            <a:ext cx="5333999" cy="3046988"/>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 </a:t>
            </a:r>
            <a:r>
              <a:rPr lang="de-DE" sz="3200">
                <a:solidFill>
                  <a:schemeClr val="dk1"/>
                </a:solidFill>
                <a:latin typeface="Arial"/>
                <a:ea typeface="Arial"/>
                <a:cs typeface="Arial"/>
                <a:sym typeface="Arial"/>
              </a:rPr>
              <a:t>Im Gegensatz zu  der </a:t>
            </a:r>
            <a:r>
              <a:rPr lang="de-DE" sz="3200">
                <a:solidFill>
                  <a:srgbClr val="333333"/>
                </a:solidFill>
                <a:latin typeface="Arial"/>
                <a:ea typeface="Arial"/>
                <a:cs typeface="Arial"/>
                <a:sym typeface="Arial"/>
              </a:rPr>
              <a:t>Aufenthaltserlaubnis ist die </a:t>
            </a:r>
            <a:r>
              <a:rPr lang="de-DE" sz="3200">
                <a:solidFill>
                  <a:srgbClr val="FF0000"/>
                </a:solidFill>
                <a:latin typeface="Arial"/>
                <a:ea typeface="Arial"/>
                <a:cs typeface="Arial"/>
                <a:sym typeface="Arial"/>
              </a:rPr>
              <a:t>Niederlassungserlaubnis</a:t>
            </a:r>
            <a:r>
              <a:rPr lang="de-DE" sz="3200">
                <a:solidFill>
                  <a:srgbClr val="333333"/>
                </a:solidFill>
                <a:latin typeface="Arial"/>
                <a:ea typeface="Arial"/>
                <a:cs typeface="Arial"/>
                <a:sym typeface="Arial"/>
              </a:rPr>
              <a:t> ein unbefristeter Aufenthaltstitel. Sie berechtigt zur Ausübung einer Erwerbstätigkeit.</a:t>
            </a:r>
          </a:p>
        </p:txBody>
      </p:sp>
      <p:sp>
        <p:nvSpPr>
          <p:cNvPr id="109" name="Shape 109"/>
          <p:cNvSpPr txBox="1"/>
          <p:nvPr/>
        </p:nvSpPr>
        <p:spPr>
          <a:xfrm>
            <a:off x="1447800" y="685800"/>
            <a:ext cx="7010400" cy="52321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2800">
                <a:solidFill>
                  <a:schemeClr val="dk1"/>
                </a:solidFill>
                <a:latin typeface="Arial"/>
                <a:ea typeface="Arial"/>
                <a:cs typeface="Arial"/>
                <a:sym typeface="Arial"/>
              </a:rPr>
              <a:t>Was ist eine Niederlassungserlaubnis?</a:t>
            </a:r>
          </a:p>
        </p:txBody>
      </p:sp>
      <p:pic>
        <p:nvPicPr>
          <p:cNvPr descr="https://upload.wikimedia.org/wikipedia/commons/thumb/6/6c/Niederlassungserlaubnis.JPG/260px-Niederlassungserlaubnis.JPG" id="110" name="Shape 110"/>
          <p:cNvPicPr preferRelativeResize="0"/>
          <p:nvPr/>
        </p:nvPicPr>
        <p:blipFill rotWithShape="1">
          <a:blip r:embed="rId3">
            <a:alphaModFix/>
          </a:blip>
          <a:srcRect b="0" l="0" r="0" t="0"/>
          <a:stretch/>
        </p:blipFill>
        <p:spPr>
          <a:xfrm>
            <a:off x="6520433" y="2559703"/>
            <a:ext cx="2476500" cy="31623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br>
              <a:rPr b="0" i="0" lang="de-DE" sz="16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
        <p:nvSpPr>
          <p:cNvPr id="116" name="Shape 116"/>
          <p:cNvSpPr txBox="1"/>
          <p:nvPr/>
        </p:nvSpPr>
        <p:spPr>
          <a:xfrm>
            <a:off x="838200" y="914400"/>
            <a:ext cx="7391399" cy="4678204"/>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de-DE" sz="2800">
                <a:solidFill>
                  <a:srgbClr val="8383E0"/>
                </a:solidFill>
                <a:latin typeface="Arial"/>
                <a:ea typeface="Arial"/>
                <a:cs typeface="Arial"/>
                <a:sym typeface="Arial"/>
              </a:rPr>
              <a:t>Bilde Sätze mit folgenden Wörtern:</a:t>
            </a:r>
          </a:p>
          <a:p>
            <a:pPr indent="0" lvl="0" marL="0" marR="0" rtl="0" algn="l">
              <a:spcBef>
                <a:spcPts val="0"/>
              </a:spcBef>
              <a:buNone/>
            </a:pPr>
            <a:r>
              <a:t/>
            </a:r>
            <a:endParaRPr sz="1800">
              <a:solidFill>
                <a:schemeClr val="dk1"/>
              </a:solidFill>
              <a:latin typeface="Arial"/>
              <a:ea typeface="Arial"/>
              <a:cs typeface="Arial"/>
              <a:sym typeface="Arial"/>
            </a:endParaRPr>
          </a:p>
          <a:p>
            <a:pPr indent="-285750" lvl="0" marL="285750" marR="0" rtl="0" algn="l">
              <a:spcBef>
                <a:spcPts val="0"/>
              </a:spcBef>
              <a:buClr>
                <a:schemeClr val="dk1"/>
              </a:buClr>
              <a:buSzPct val="100000"/>
              <a:buFont typeface="Arial"/>
              <a:buChar char="•"/>
            </a:pPr>
            <a:r>
              <a:rPr lang="de-DE" sz="2800">
                <a:solidFill>
                  <a:schemeClr val="dk1"/>
                </a:solidFill>
                <a:latin typeface="Arial"/>
                <a:ea typeface="Arial"/>
                <a:cs typeface="Arial"/>
                <a:sym typeface="Arial"/>
              </a:rPr>
              <a:t> gültig sein</a:t>
            </a:r>
          </a:p>
          <a:p>
            <a:pPr indent="-285750" lvl="0" marL="285750" marR="0" rtl="0" algn="l">
              <a:spcBef>
                <a:spcPts val="0"/>
              </a:spcBef>
              <a:buClr>
                <a:schemeClr val="dk1"/>
              </a:buClr>
              <a:buFont typeface="Arial"/>
              <a:buNone/>
            </a:pPr>
            <a:r>
              <a:t/>
            </a:r>
            <a:endParaRPr sz="2800">
              <a:solidFill>
                <a:schemeClr val="dk1"/>
              </a:solidFill>
              <a:latin typeface="Arial"/>
              <a:ea typeface="Arial"/>
              <a:cs typeface="Arial"/>
              <a:sym typeface="Arial"/>
            </a:endParaRPr>
          </a:p>
          <a:p>
            <a:pPr indent="-285750" lvl="0" marL="285750" marR="0" rtl="0" algn="l">
              <a:spcBef>
                <a:spcPts val="0"/>
              </a:spcBef>
              <a:buClr>
                <a:schemeClr val="dk1"/>
              </a:buClr>
              <a:buSzPct val="100000"/>
              <a:buFont typeface="Arial"/>
              <a:buChar char="•"/>
            </a:pPr>
            <a:r>
              <a:rPr lang="de-DE" sz="2800">
                <a:solidFill>
                  <a:schemeClr val="dk1"/>
                </a:solidFill>
                <a:latin typeface="Arial"/>
                <a:ea typeface="Arial"/>
                <a:cs typeface="Arial"/>
                <a:sym typeface="Arial"/>
              </a:rPr>
              <a:t> bestätigen + Akk.</a:t>
            </a:r>
          </a:p>
          <a:p>
            <a:pPr indent="-285750" lvl="0" marL="285750" marR="0" rtl="0" algn="l">
              <a:spcBef>
                <a:spcPts val="0"/>
              </a:spcBef>
              <a:buClr>
                <a:schemeClr val="dk1"/>
              </a:buClr>
              <a:buFont typeface="Arial"/>
              <a:buNone/>
            </a:pPr>
            <a:r>
              <a:t/>
            </a:r>
            <a:endParaRPr sz="2800">
              <a:solidFill>
                <a:schemeClr val="dk1"/>
              </a:solidFill>
              <a:latin typeface="Arial"/>
              <a:ea typeface="Arial"/>
              <a:cs typeface="Arial"/>
              <a:sym typeface="Arial"/>
            </a:endParaRPr>
          </a:p>
          <a:p>
            <a:pPr indent="-285750" lvl="0" marL="285750" marR="0" rtl="0" algn="l">
              <a:spcBef>
                <a:spcPts val="0"/>
              </a:spcBef>
              <a:buClr>
                <a:schemeClr val="dk1"/>
              </a:buClr>
              <a:buSzPct val="100000"/>
              <a:buFont typeface="Arial"/>
              <a:buChar char="•"/>
            </a:pPr>
            <a:r>
              <a:rPr lang="de-DE" sz="2800">
                <a:solidFill>
                  <a:schemeClr val="dk1"/>
                </a:solidFill>
                <a:latin typeface="Arial"/>
                <a:ea typeface="Arial"/>
                <a:cs typeface="Arial"/>
                <a:sym typeface="Arial"/>
              </a:rPr>
              <a:t>Beantragen + Akk.</a:t>
            </a:r>
          </a:p>
          <a:p>
            <a:pPr indent="-285750" lvl="0" marL="285750" marR="0" rtl="0" algn="l">
              <a:spcBef>
                <a:spcPts val="0"/>
              </a:spcBef>
              <a:buClr>
                <a:schemeClr val="dk1"/>
              </a:buClr>
              <a:buFont typeface="Arial"/>
              <a:buNone/>
            </a:pPr>
            <a:r>
              <a:t/>
            </a:r>
            <a:endParaRPr sz="2800">
              <a:solidFill>
                <a:schemeClr val="dk1"/>
              </a:solidFill>
              <a:latin typeface="Arial"/>
              <a:ea typeface="Arial"/>
              <a:cs typeface="Arial"/>
              <a:sym typeface="Arial"/>
            </a:endParaRPr>
          </a:p>
          <a:p>
            <a:pPr indent="-285750" lvl="0" marL="285750" marR="0" rtl="0" algn="l">
              <a:spcBef>
                <a:spcPts val="0"/>
              </a:spcBef>
              <a:buClr>
                <a:schemeClr val="dk1"/>
              </a:buClr>
              <a:buSzPct val="100000"/>
              <a:buFont typeface="Arial"/>
              <a:buChar char="•"/>
            </a:pPr>
            <a:r>
              <a:rPr lang="de-DE" sz="2800">
                <a:solidFill>
                  <a:schemeClr val="dk1"/>
                </a:solidFill>
                <a:latin typeface="Arial"/>
                <a:ea typeface="Arial"/>
                <a:cs typeface="Arial"/>
                <a:sym typeface="Arial"/>
              </a:rPr>
              <a:t> sich melden bei D.</a:t>
            </a:r>
          </a:p>
          <a:p>
            <a:pPr indent="-285750" lvl="0" marL="285750" marR="0" rtl="0" algn="l">
              <a:spcBef>
                <a:spcPts val="0"/>
              </a:spcBef>
              <a:buClr>
                <a:schemeClr val="dk1"/>
              </a:buClr>
              <a:buFont typeface="Arial"/>
              <a:buNone/>
            </a:pPr>
            <a:r>
              <a:t/>
            </a:r>
            <a:endParaRPr sz="2800">
              <a:solidFill>
                <a:schemeClr val="dk1"/>
              </a:solidFill>
              <a:latin typeface="Arial"/>
              <a:ea typeface="Arial"/>
              <a:cs typeface="Arial"/>
              <a:sym typeface="Arial"/>
            </a:endParaRPr>
          </a:p>
          <a:p>
            <a:pPr indent="-285750" lvl="0" marL="285750" marR="0" rtl="0" algn="l">
              <a:spcBef>
                <a:spcPts val="0"/>
              </a:spcBef>
              <a:buClr>
                <a:schemeClr val="dk1"/>
              </a:buClr>
              <a:buSzPct val="100000"/>
              <a:buFont typeface="Arial"/>
              <a:buChar char="•"/>
            </a:pPr>
            <a:r>
              <a:rPr lang="de-DE" sz="2800">
                <a:solidFill>
                  <a:schemeClr val="dk1"/>
                </a:solidFill>
                <a:latin typeface="Arial"/>
                <a:ea typeface="Arial"/>
                <a:cs typeface="Arial"/>
                <a:sym typeface="Arial"/>
              </a:rPr>
              <a:t> der Aufenthalt verlängern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342900" lvl="0" marL="342900" marR="0" rtl="0" algn="l">
              <a:spcBef>
                <a:spcPts val="0"/>
              </a:spcBef>
              <a:spcAft>
                <a:spcPts val="0"/>
              </a:spcAft>
              <a:buClr>
                <a:srgbClr val="7889FB"/>
              </a:buClr>
              <a:buSzPct val="110000"/>
              <a:buFont typeface="Arial"/>
              <a:buAutoNum type="arabicPeriod"/>
            </a:pPr>
            <a:r>
              <a:rPr b="0" i="0" lang="de-DE" sz="1600" u="none" cap="none" strike="noStrike">
                <a:solidFill>
                  <a:srgbClr val="000000"/>
                </a:solidFill>
                <a:latin typeface="Arial"/>
                <a:ea typeface="Arial"/>
                <a:cs typeface="Arial"/>
                <a:sym typeface="Arial"/>
              </a:rPr>
              <a:t> Was muss man bei der Einreise nach Deutschland vorzeigen?</a:t>
            </a:r>
          </a:p>
          <a:p>
            <a:pPr indent="-342900" lvl="0" marL="342900" marR="0" rtl="0" algn="l">
              <a:spcBef>
                <a:spcPts val="400"/>
              </a:spcBef>
              <a:spcAft>
                <a:spcPts val="0"/>
              </a:spcAft>
              <a:buClr>
                <a:srgbClr val="7889FB"/>
              </a:buClr>
              <a:buSzPct val="110000"/>
              <a:buFont typeface="Arial"/>
              <a:buAutoNum type="arabicPeriod"/>
            </a:pPr>
            <a:r>
              <a:rPr b="0" i="0" lang="de-DE" sz="1600" u="none" cap="none" strike="noStrike">
                <a:solidFill>
                  <a:srgbClr val="000000"/>
                </a:solidFill>
                <a:latin typeface="Arial"/>
                <a:ea typeface="Arial"/>
                <a:cs typeface="Arial"/>
                <a:sym typeface="Arial"/>
              </a:rPr>
              <a:t> Wer braucht ein Visum? Wer braucht kein Visum?</a:t>
            </a:r>
          </a:p>
          <a:p>
            <a:pPr indent="-342900" lvl="0" marL="342900" marR="0" rtl="0" algn="l">
              <a:spcBef>
                <a:spcPts val="400"/>
              </a:spcBef>
              <a:spcAft>
                <a:spcPts val="0"/>
              </a:spcAft>
              <a:buClr>
                <a:srgbClr val="7889FB"/>
              </a:buClr>
              <a:buSzPct val="110000"/>
              <a:buFont typeface="Arial"/>
              <a:buAutoNum type="arabicPeriod"/>
            </a:pPr>
            <a:r>
              <a:rPr b="0" i="0" lang="de-DE" sz="1600" u="none" cap="none" strike="noStrike">
                <a:solidFill>
                  <a:srgbClr val="000000"/>
                </a:solidFill>
                <a:latin typeface="Arial"/>
                <a:ea typeface="Arial"/>
                <a:cs typeface="Arial"/>
                <a:sym typeface="Arial"/>
              </a:rPr>
              <a:t> Wann muss man zum Ausländeramt gehen?</a:t>
            </a:r>
          </a:p>
          <a:p>
            <a:pPr indent="-342900" lvl="0" marL="342900" marR="0" rtl="0" algn="l">
              <a:spcBef>
                <a:spcPts val="400"/>
              </a:spcBef>
              <a:spcAft>
                <a:spcPts val="0"/>
              </a:spcAft>
              <a:buClr>
                <a:srgbClr val="7889FB"/>
              </a:buClr>
              <a:buSzPct val="110000"/>
              <a:buFont typeface="Arial"/>
              <a:buAutoNum type="arabicPeriod"/>
            </a:pPr>
            <a:r>
              <a:rPr b="0" i="0" lang="de-DE" sz="1600" u="none" cap="none" strike="noStrike">
                <a:solidFill>
                  <a:srgbClr val="000000"/>
                </a:solidFill>
                <a:latin typeface="Arial"/>
                <a:ea typeface="Arial"/>
                <a:cs typeface="Arial"/>
                <a:sym typeface="Arial"/>
              </a:rPr>
              <a:t>Was sagt der Aufenthaltstitel?</a:t>
            </a:r>
          </a:p>
          <a:p>
            <a:pPr indent="-342900" lvl="0" marL="342900" marR="0" rtl="0" algn="l">
              <a:spcBef>
                <a:spcPts val="400"/>
              </a:spcBef>
              <a:spcAft>
                <a:spcPts val="0"/>
              </a:spcAft>
              <a:buClr>
                <a:srgbClr val="7889FB"/>
              </a:buClr>
              <a:buSzPct val="110000"/>
              <a:buFont typeface="Arial"/>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